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61" r:id="rId3"/>
    <p:sldId id="263" r:id="rId4"/>
    <p:sldId id="259" r:id="rId5"/>
    <p:sldId id="260" r:id="rId6"/>
    <p:sldId id="256" r:id="rId7"/>
    <p:sldId id="258" r:id="rId8"/>
    <p:sldId id="262" r:id="rId9"/>
    <p:sldId id="266" r:id="rId10"/>
    <p:sldId id="269" r:id="rId11"/>
    <p:sldId id="270" r:id="rId12"/>
    <p:sldId id="297" r:id="rId13"/>
    <p:sldId id="294" r:id="rId14"/>
    <p:sldId id="295" r:id="rId15"/>
    <p:sldId id="296" r:id="rId16"/>
    <p:sldId id="299" r:id="rId17"/>
    <p:sldId id="272" r:id="rId18"/>
    <p:sldId id="274" r:id="rId19"/>
    <p:sldId id="276" r:id="rId20"/>
    <p:sldId id="278" r:id="rId21"/>
    <p:sldId id="280" r:id="rId22"/>
    <p:sldId id="282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300" r:id="rId32"/>
    <p:sldId id="29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4607" autoAdjust="0"/>
  </p:normalViewPr>
  <p:slideViewPr>
    <p:cSldViewPr>
      <p:cViewPr varScale="1">
        <p:scale>
          <a:sx n="55" d="100"/>
          <a:sy n="55" d="100"/>
        </p:scale>
        <p:origin x="-4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F360BD-DA1A-4795-9B48-AAC6799633DE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F997178-5A52-4AA6-BE0A-F194CD0675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F360BD-DA1A-4795-9B48-AAC6799633DE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997178-5A52-4AA6-BE0A-F194CD0675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F360BD-DA1A-4795-9B48-AAC6799633DE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997178-5A52-4AA6-BE0A-F194CD0675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F360BD-DA1A-4795-9B48-AAC6799633DE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997178-5A52-4AA6-BE0A-F194CD0675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F360BD-DA1A-4795-9B48-AAC6799633DE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997178-5A52-4AA6-BE0A-F194CD0675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F360BD-DA1A-4795-9B48-AAC6799633DE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997178-5A52-4AA6-BE0A-F194CD0675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F360BD-DA1A-4795-9B48-AAC6799633DE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997178-5A52-4AA6-BE0A-F194CD0675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F360BD-DA1A-4795-9B48-AAC6799633DE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997178-5A52-4AA6-BE0A-F194CD0675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F360BD-DA1A-4795-9B48-AAC6799633DE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997178-5A52-4AA6-BE0A-F194CD0675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F360BD-DA1A-4795-9B48-AAC6799633DE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997178-5A52-4AA6-BE0A-F194CD0675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F360BD-DA1A-4795-9B48-AAC6799633DE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F997178-5A52-4AA6-BE0A-F194CD0675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F360BD-DA1A-4795-9B48-AAC6799633DE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F997178-5A52-4AA6-BE0A-F194CD0675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slide" Target="slide6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slide" Target="slide8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2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slide" Target="slide6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9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slide" Target="slide10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1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2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slide" Target="slide1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audio" Target="../media/audio4.wav"/><Relationship Id="rId7" Type="http://schemas.openxmlformats.org/officeDocument/2006/relationships/image" Target="../media/image2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slide" Target="slide1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audio" Target="../media/audio4.wav"/><Relationship Id="rId7" Type="http://schemas.openxmlformats.org/officeDocument/2006/relationships/image" Target="../media/image2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audio" Target="../media/audio4.wav"/><Relationship Id="rId7" Type="http://schemas.openxmlformats.org/officeDocument/2006/relationships/image" Target="../media/image2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slide" Target="slide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0"/>
          <a:ext cx="8072493" cy="5786479"/>
        </p:xfrm>
        <a:graphic>
          <a:graphicData uri="http://schemas.openxmlformats.org/drawingml/2006/table">
            <a:tbl>
              <a:tblPr/>
              <a:tblGrid>
                <a:gridCol w="1604838"/>
                <a:gridCol w="1902725"/>
                <a:gridCol w="1902725"/>
                <a:gridCol w="2662205"/>
              </a:tblGrid>
              <a:tr h="12144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6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6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450</a:t>
                      </a:r>
                      <a:endParaRPr lang="ru-RU" sz="60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6 кг</a:t>
                      </a:r>
                      <a:endParaRPr lang="ru-RU" sz="6000" b="1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24</a:t>
                      </a:r>
                      <a:endParaRPr lang="ru-RU" sz="6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6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960</a:t>
                      </a:r>
                      <a:endParaRPr lang="ru-RU" sz="60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4 см </a:t>
                      </a:r>
                      <a:endParaRPr lang="ru-RU" sz="6000" b="1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48</a:t>
                      </a:r>
                      <a:endParaRPr lang="ru-RU" sz="6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6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650</a:t>
                      </a:r>
                      <a:endParaRPr lang="ru-RU" sz="60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7 мм </a:t>
                      </a:r>
                      <a:endParaRPr lang="ru-RU" sz="6000" b="1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6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6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132</a:t>
                      </a:r>
                      <a:endParaRPr lang="ru-RU" sz="6000" b="1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3 дм</a:t>
                      </a:r>
                      <a:endParaRPr lang="ru-RU" sz="6000" b="1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34</a:t>
                      </a:r>
                      <a:endParaRPr lang="ru-RU" sz="6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6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240</a:t>
                      </a:r>
                      <a:endParaRPr lang="ru-RU" sz="60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6000" b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4 км</a:t>
                      </a:r>
                      <a:endParaRPr lang="ru-RU" sz="6000" b="1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Тема уроку</a:t>
            </a:r>
          </a:p>
          <a:p>
            <a:pPr algn="ctr"/>
            <a:r>
              <a:rPr lang="uk-UA" sz="7200" dirty="0" smtClean="0">
                <a:solidFill>
                  <a:srgbClr val="002060"/>
                </a:solidFill>
                <a:latin typeface="Monotype Corsiva" pitchFamily="66" charset="0"/>
                <a:cs typeface="Arial" pitchFamily="34" charset="0"/>
              </a:rPr>
              <a:t>Ділення двоцифрового числа на двоцифрове.</a:t>
            </a:r>
          </a:p>
          <a:p>
            <a:pPr algn="ctr"/>
            <a:r>
              <a:rPr lang="uk-UA" sz="7200" dirty="0" smtClean="0">
                <a:solidFill>
                  <a:srgbClr val="002060"/>
                </a:solidFill>
                <a:latin typeface="Monotype Corsiva" pitchFamily="66" charset="0"/>
                <a:cs typeface="Arial" pitchFamily="34" charset="0"/>
              </a:rPr>
              <a:t>Задачі на три дії</a:t>
            </a:r>
          </a:p>
          <a:p>
            <a:pPr algn="ctr"/>
            <a:r>
              <a:rPr lang="uk-UA" sz="7200" dirty="0" smtClean="0">
                <a:solidFill>
                  <a:srgbClr val="002060"/>
                </a:solidFill>
                <a:latin typeface="Monotype Corsiva" pitchFamily="66" charset="0"/>
                <a:cs typeface="Arial" pitchFamily="34" charset="0"/>
              </a:rPr>
              <a:t>(порівняння двох часток).</a:t>
            </a:r>
          </a:p>
          <a:p>
            <a:endParaRPr lang="ru-RU" sz="5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85728"/>
            <a:ext cx="478634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48:24</a:t>
            </a:r>
          </a:p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66:11</a:t>
            </a:r>
          </a:p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38:19</a:t>
            </a:r>
          </a:p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99:33</a:t>
            </a:r>
          </a:p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75:15</a:t>
            </a:r>
          </a:p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88:22 </a:t>
            </a:r>
          </a:p>
          <a:p>
            <a:endParaRPr lang="ru-RU" sz="6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628" y="285728"/>
            <a:ext cx="364330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36:12</a:t>
            </a:r>
          </a:p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55:11</a:t>
            </a:r>
          </a:p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45:15</a:t>
            </a:r>
          </a:p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66:22</a:t>
            </a:r>
          </a:p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48:12</a:t>
            </a:r>
          </a:p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84:21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114301" y="0"/>
            <a:ext cx="8953500" cy="1235869"/>
            <a:chOff x="7397" y="377983"/>
            <a:chExt cx="6713984" cy="1269454"/>
          </a:xfrm>
        </p:grpSpPr>
        <p:pic>
          <p:nvPicPr>
            <p:cNvPr id="3" name="Рисунок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7" y="377986"/>
              <a:ext cx="3356992" cy="1269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Рисунок 5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64389" y="377983"/>
              <a:ext cx="3356992" cy="1269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Группа 7"/>
          <p:cNvGrpSpPr>
            <a:grpSpLocks/>
          </p:cNvGrpSpPr>
          <p:nvPr/>
        </p:nvGrpSpPr>
        <p:grpSpPr bwMode="auto">
          <a:xfrm>
            <a:off x="114301" y="5493544"/>
            <a:ext cx="8953500" cy="1364456"/>
            <a:chOff x="7397" y="377983"/>
            <a:chExt cx="6713984" cy="1269454"/>
          </a:xfrm>
        </p:grpSpPr>
        <p:pic>
          <p:nvPicPr>
            <p:cNvPr id="6" name="Рисунок 8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7" y="377986"/>
              <a:ext cx="3356992" cy="1269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Рисунок 9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64389" y="377983"/>
              <a:ext cx="3356992" cy="1269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Прямоугольник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818" y="1316831"/>
            <a:ext cx="7884583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515785" y="2564607"/>
            <a:ext cx="2518833" cy="141684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video>
              <p:cMediaNode vol="96226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2"/>
          <p:cNvSpPr>
            <a:spLocks noChangeArrowheads="1"/>
          </p:cNvSpPr>
          <p:nvPr/>
        </p:nvSpPr>
        <p:spPr bwMode="auto">
          <a:xfrm>
            <a:off x="827618" y="770335"/>
            <a:ext cx="7488767" cy="4279106"/>
          </a:xfrm>
          <a:prstGeom prst="ellipse">
            <a:avLst/>
          </a:prstGeom>
          <a:noFill/>
          <a:ln w="5715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uk-UA">
              <a:solidFill>
                <a:srgbClr val="000000"/>
              </a:solidFill>
              <a:latin typeface="Century" pitchFamily="18" charset="0"/>
            </a:endParaRPr>
          </a:p>
        </p:txBody>
      </p:sp>
      <p:sp>
        <p:nvSpPr>
          <p:cNvPr id="16387" name="Oval 3"/>
          <p:cNvSpPr>
            <a:spLocks noChangeArrowheads="1"/>
          </p:cNvSpPr>
          <p:nvPr/>
        </p:nvSpPr>
        <p:spPr bwMode="auto">
          <a:xfrm rot="-2884146">
            <a:off x="4355903" y="386623"/>
            <a:ext cx="432197" cy="766233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uk-UA">
              <a:solidFill>
                <a:srgbClr val="000000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2000" accel="50154" decel="49846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2858E-6 -2.5E-6 C 0.22433 -2.5E-6 0.40819 0.14063 0.40819 0.31389 C 0.40819 0.48716 0.22433 0.62847 -1.12858E-6 0.62847 C -0.22572 0.62847 -0.40795 0.48716 -0.40795 0.31389 C -0.40795 0.14063 -0.22572 -2.5E-6 -1.12858E-6 -2.5E-6 Z " pathEditMode="relative" rAng="0" ptsTypes="fffff">
                                      <p:cBhvr>
                                        <p:cTn id="6" dur="3250" spd="-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4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Oval 6"/>
          <p:cNvSpPr>
            <a:spLocks noChangeArrowheads="1"/>
          </p:cNvSpPr>
          <p:nvPr/>
        </p:nvSpPr>
        <p:spPr bwMode="auto">
          <a:xfrm rot="-5400000">
            <a:off x="4124855" y="708422"/>
            <a:ext cx="485775" cy="742951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uk-UA">
              <a:solidFill>
                <a:srgbClr val="000000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5 -0.00295 C 0.12813 -0.00729 0.24099 0.05938 0.24492 0.14427 C 0.2507 0.24427 0.13136 0.2842 0.05944 0.30122 L -0.0363 0.31962 C -0.108 0.33802 -0.22641 0.37969 -0.22039 0.49306 C -0.21669 0.56511 -0.10407 0.64393 0.02891 0.64011 C 0.16166 0.63611 0.26619 0.55087 0.26296 0.47882 C 0.25625 0.36545 0.13368 0.33038 0.06037 0.31684 L -0.037 0.30399 C -0.10915 0.29167 -0.23265 0.25851 -0.23797 0.1592 C -0.24236 0.07361 -0.1376 0.00035 -0.00485 -0.00295 Z " pathEditMode="relative" rAng="-133438" ptsTypes="ffFffffFfff">
                                      <p:cBhvr>
                                        <p:cTn id="6" dur="5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5" y="3211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llad For Kay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425451" y="260748"/>
            <a:ext cx="1409700" cy="935831"/>
            <a:chOff x="340" y="1253"/>
            <a:chExt cx="635" cy="590"/>
          </a:xfrm>
        </p:grpSpPr>
        <p:sp>
          <p:nvSpPr>
            <p:cNvPr id="17439" name="AutoShape 2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  <p:sp>
          <p:nvSpPr>
            <p:cNvPr id="17440" name="AutoShape 3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7164917" y="3573066"/>
            <a:ext cx="1295400" cy="937022"/>
            <a:chOff x="340" y="1253"/>
            <a:chExt cx="635" cy="590"/>
          </a:xfrm>
        </p:grpSpPr>
        <p:sp>
          <p:nvSpPr>
            <p:cNvPr id="17437" name="AutoShape 4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  <p:sp>
          <p:nvSpPr>
            <p:cNvPr id="17438" name="AutoShape 4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</p:grpSp>
      <p:grpSp>
        <p:nvGrpSpPr>
          <p:cNvPr id="4" name="Group 48"/>
          <p:cNvGrpSpPr>
            <a:grpSpLocks/>
          </p:cNvGrpSpPr>
          <p:nvPr/>
        </p:nvGrpSpPr>
        <p:grpSpPr bwMode="auto">
          <a:xfrm>
            <a:off x="4859867" y="3068241"/>
            <a:ext cx="1409700" cy="937022"/>
            <a:chOff x="340" y="1253"/>
            <a:chExt cx="635" cy="590"/>
          </a:xfrm>
        </p:grpSpPr>
        <p:sp>
          <p:nvSpPr>
            <p:cNvPr id="17435" name="AutoShape 49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  <p:sp>
          <p:nvSpPr>
            <p:cNvPr id="17436" name="AutoShape 50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</p:grpSp>
      <p:grpSp>
        <p:nvGrpSpPr>
          <p:cNvPr id="5" name="Group 51"/>
          <p:cNvGrpSpPr>
            <a:grpSpLocks/>
          </p:cNvGrpSpPr>
          <p:nvPr/>
        </p:nvGrpSpPr>
        <p:grpSpPr bwMode="auto">
          <a:xfrm>
            <a:off x="1648885" y="2491978"/>
            <a:ext cx="1409700" cy="937022"/>
            <a:chOff x="340" y="1253"/>
            <a:chExt cx="635" cy="590"/>
          </a:xfrm>
        </p:grpSpPr>
        <p:sp>
          <p:nvSpPr>
            <p:cNvPr id="17433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  <p:sp>
          <p:nvSpPr>
            <p:cNvPr id="17434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899585" y="5444728"/>
            <a:ext cx="1409700" cy="937022"/>
            <a:chOff x="340" y="1253"/>
            <a:chExt cx="635" cy="590"/>
          </a:xfrm>
        </p:grpSpPr>
        <p:sp>
          <p:nvSpPr>
            <p:cNvPr id="17431" name="AutoShape 5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  <p:sp>
          <p:nvSpPr>
            <p:cNvPr id="17432" name="AutoShape 59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4356101" y="4942285"/>
            <a:ext cx="1301751" cy="935831"/>
            <a:chOff x="340" y="1253"/>
            <a:chExt cx="635" cy="590"/>
          </a:xfrm>
        </p:grpSpPr>
        <p:sp>
          <p:nvSpPr>
            <p:cNvPr id="17429" name="AutoShape 61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  <p:sp>
          <p:nvSpPr>
            <p:cNvPr id="17430" name="AutoShape 6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5293784" y="1341835"/>
            <a:ext cx="1394883" cy="935831"/>
            <a:chOff x="340" y="1253"/>
            <a:chExt cx="635" cy="590"/>
          </a:xfrm>
        </p:grpSpPr>
        <p:sp>
          <p:nvSpPr>
            <p:cNvPr id="17427" name="AutoShape 64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  <p:sp>
          <p:nvSpPr>
            <p:cNvPr id="17428" name="AutoShape 65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3522134" y="260748"/>
            <a:ext cx="1409700" cy="935831"/>
            <a:chOff x="340" y="1253"/>
            <a:chExt cx="635" cy="590"/>
          </a:xfrm>
        </p:grpSpPr>
        <p:sp>
          <p:nvSpPr>
            <p:cNvPr id="17425" name="AutoShape 67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  <p:sp>
          <p:nvSpPr>
            <p:cNvPr id="17426" name="AutoShape 68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</p:grpSp>
      <p:grpSp>
        <p:nvGrpSpPr>
          <p:cNvPr id="10" name="Group 72"/>
          <p:cNvGrpSpPr>
            <a:grpSpLocks/>
          </p:cNvGrpSpPr>
          <p:nvPr/>
        </p:nvGrpSpPr>
        <p:grpSpPr bwMode="auto">
          <a:xfrm>
            <a:off x="7050618" y="260748"/>
            <a:ext cx="1409700" cy="935831"/>
            <a:chOff x="340" y="1253"/>
            <a:chExt cx="635" cy="590"/>
          </a:xfrm>
        </p:grpSpPr>
        <p:sp>
          <p:nvSpPr>
            <p:cNvPr id="17423" name="AutoShape 7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  <p:sp>
          <p:nvSpPr>
            <p:cNvPr id="17424" name="AutoShape 7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</p:grpSp>
      <p:grpSp>
        <p:nvGrpSpPr>
          <p:cNvPr id="11" name="Group 75"/>
          <p:cNvGrpSpPr>
            <a:grpSpLocks/>
          </p:cNvGrpSpPr>
          <p:nvPr/>
        </p:nvGrpSpPr>
        <p:grpSpPr bwMode="auto">
          <a:xfrm>
            <a:off x="3924301" y="2420541"/>
            <a:ext cx="1369484" cy="937022"/>
            <a:chOff x="340" y="1253"/>
            <a:chExt cx="635" cy="590"/>
          </a:xfrm>
        </p:grpSpPr>
        <p:sp>
          <p:nvSpPr>
            <p:cNvPr id="17421" name="AutoShape 76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  <p:sp>
          <p:nvSpPr>
            <p:cNvPr id="17422" name="AutoShape 77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>
                <a:solidFill>
                  <a:srgbClr val="000000"/>
                </a:solidFill>
                <a:latin typeface="Century" pitchFamily="18" charset="0"/>
              </a:endParaRPr>
            </a:p>
          </p:txBody>
        </p:sp>
      </p:grpSp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vitanok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73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3 -0.28854 C 0.23312 -0.28854 0.41698 -0.14809 0.41698 0.02465 C 0.41698 0.19722 0.23312 0.33872 0.00763 0.33872 C -0.21785 0.33872 -0.40079 0.19722 -0.40079 0.02465 C -0.40079 -0.14809 -0.21785 -0.28854 0.00763 -0.28854 Z " pathEditMode="relative" rAng="0" ptsTypes="fffff">
                                      <p:cBhvr>
                                        <p:cTn id="17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313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76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3 -0.28854 C 0.23335 -0.28854 0.4179 -0.14757 0.4179 0.02587 C 0.4179 0.19948 0.23335 0.34063 0.00763 0.34063 C -0.21785 0.34063 -0.40032 0.19948 -0.40032 0.02587 C -0.40032 -0.14757 -0.21785 -0.28854 0.00763 -0.28854 Z " pathEditMode="relative" rAng="0" ptsTypes="fffff">
                                      <p:cBhvr>
                                        <p:cTn id="177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" y="3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24500"/>
                            </p:stCondLst>
                            <p:childTnLst>
                              <p:par>
                                <p:cTn id="179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844824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276128" y="1997224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67744" y="1988840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620689"/>
          <a:ext cx="8532441" cy="5688384"/>
        </p:xfrm>
        <a:graphic>
          <a:graphicData uri="http://schemas.openxmlformats.org/drawingml/2006/table">
            <a:tbl>
              <a:tblPr/>
              <a:tblGrid>
                <a:gridCol w="1512169"/>
                <a:gridCol w="1944215"/>
                <a:gridCol w="1944216"/>
                <a:gridCol w="1872208"/>
                <a:gridCol w="1259633"/>
              </a:tblGrid>
              <a:tr h="223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/>
                          <a:latin typeface="Verdana" pitchFamily="34" charset="0"/>
                        </a:rPr>
                        <a:t>Кількість сорочок, пошитих за день.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CC33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/>
                          <a:latin typeface="Verdana" pitchFamily="34" charset="0"/>
                        </a:rPr>
                        <a:t>Кількість сорочок, які треба пошити.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CC33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/>
                          <a:latin typeface="Verdana" pitchFamily="34" charset="0"/>
                        </a:rPr>
                        <a:t>Кількість днів для виконання роботи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CC33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CC33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9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1.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   </a:t>
                      </a: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12с.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  </a:t>
                      </a: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96с.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   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?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на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?</a:t>
                      </a:r>
                      <a:r>
                        <a:rPr kumimoji="0" lang="uk-UA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дн</a:t>
                      </a: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.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&lt;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    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24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2</a:t>
                      </a: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.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   </a:t>
                      </a: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16с.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  96с.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Verdana" pitchFamily="34" charset="0"/>
                        </a:rPr>
                        <a:t>    ?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4" descr="Шва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852936"/>
            <a:ext cx="1052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4" descr="Шва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653136"/>
            <a:ext cx="1052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1115616" y="4797152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75</a:t>
            </a:r>
            <a:r>
              <a:rPr lang="ru-RU" sz="6600" b="1" dirty="0" smtClean="0">
                <a:solidFill>
                  <a:schemeClr val="tx1"/>
                </a:solidFill>
              </a:rPr>
              <a:t>:15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ыноска-облако 15">
            <a:hlinkClick r:id="rId7" action="ppaction://hlinksldjump"/>
          </p:cNvPr>
          <p:cNvSpPr/>
          <p:nvPr/>
        </p:nvSpPr>
        <p:spPr>
          <a:xfrm>
            <a:off x="3707904" y="848860"/>
            <a:ext cx="1923783" cy="864096"/>
          </a:xfrm>
          <a:prstGeom prst="cloudCallou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Выноска-облако 16">
            <a:hlinkClick r:id="rId7" action="ppaction://hlinksldjump"/>
          </p:cNvPr>
          <p:cNvSpPr/>
          <p:nvPr/>
        </p:nvSpPr>
        <p:spPr>
          <a:xfrm>
            <a:off x="6092551" y="629072"/>
            <a:ext cx="1923783" cy="864096"/>
          </a:xfrm>
          <a:prstGeom prst="cloudCallou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9" name="Выноска-облако 18">
            <a:hlinkClick r:id="rId7" action="ppaction://hlinksldjump"/>
          </p:cNvPr>
          <p:cNvSpPr/>
          <p:nvPr/>
        </p:nvSpPr>
        <p:spPr>
          <a:xfrm>
            <a:off x="1475656" y="569212"/>
            <a:ext cx="1923783" cy="864096"/>
          </a:xfrm>
          <a:prstGeom prst="cloudCallou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403656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935596" y="4919576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45:15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ыноска-облако 15">
            <a:hlinkClick r:id="rId7" action="ppaction://hlinksldjump"/>
          </p:cNvPr>
          <p:cNvSpPr/>
          <p:nvPr/>
        </p:nvSpPr>
        <p:spPr>
          <a:xfrm>
            <a:off x="1943708" y="620688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Выноска-облако 16">
            <a:hlinkClick r:id="rId7" action="ppaction://hlinksldjump"/>
          </p:cNvPr>
          <p:cNvSpPr/>
          <p:nvPr/>
        </p:nvSpPr>
        <p:spPr>
          <a:xfrm>
            <a:off x="4549963" y="778221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4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8" name="Выноска-облако 17">
            <a:hlinkClick r:id="rId7" action="ppaction://hlinksldjump"/>
          </p:cNvPr>
          <p:cNvSpPr/>
          <p:nvPr/>
        </p:nvSpPr>
        <p:spPr>
          <a:xfrm>
            <a:off x="6768244" y="289306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5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4455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935596" y="4797152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5</a:t>
            </a:r>
            <a:r>
              <a:rPr lang="en-US" sz="6600" b="1" dirty="0" smtClean="0">
                <a:solidFill>
                  <a:schemeClr val="tx1"/>
                </a:solidFill>
              </a:rPr>
              <a:t>1</a:t>
            </a:r>
            <a:r>
              <a:rPr lang="ru-RU" sz="6600" b="1" dirty="0" smtClean="0">
                <a:solidFill>
                  <a:schemeClr val="tx1"/>
                </a:solidFill>
              </a:rPr>
              <a:t>:17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>
            <a:hlinkClick r:id="rId7" action="ppaction://hlinksldjump"/>
          </p:cNvPr>
          <p:cNvSpPr/>
          <p:nvPr/>
        </p:nvSpPr>
        <p:spPr>
          <a:xfrm>
            <a:off x="1871700" y="476672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4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9" name="Выноска-облако 18">
            <a:hlinkClick r:id="rId7" action="ppaction://hlinksldjump"/>
          </p:cNvPr>
          <p:cNvSpPr/>
          <p:nvPr/>
        </p:nvSpPr>
        <p:spPr>
          <a:xfrm>
            <a:off x="4283968" y="775650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20" name="Выноска-облако 19">
            <a:hlinkClick r:id="rId7" action="ppaction://hlinksldjump"/>
          </p:cNvPr>
          <p:cNvSpPr/>
          <p:nvPr/>
        </p:nvSpPr>
        <p:spPr>
          <a:xfrm>
            <a:off x="7092280" y="314958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4455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6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4" descr="dog-a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285992"/>
            <a:ext cx="3829050" cy="3429024"/>
          </a:xfrm>
          <a:prstGeom prst="rect">
            <a:avLst/>
          </a:prstGeom>
        </p:spPr>
      </p:pic>
      <p:pic>
        <p:nvPicPr>
          <p:cNvPr id="4" name="Содержимое 5" descr="an_leopar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285992"/>
            <a:ext cx="3810000" cy="34290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8662" y="428604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Собака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може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стрибнути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в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довжину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на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відстань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7 м 60 см,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це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на 1 м 30 см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менше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,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ніж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леопард. На </a:t>
            </a:r>
            <a:r>
              <a:rPr lang="uk-UA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яку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відстань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в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довжину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стрибає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леопард?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4294967295"/>
          </p:nvPr>
        </p:nvSpPr>
        <p:spPr>
          <a:xfrm>
            <a:off x="2857488" y="5857892"/>
            <a:ext cx="5429288" cy="785818"/>
          </a:xfrm>
        </p:spPr>
        <p:txBody>
          <a:bodyPr>
            <a:normAutofit fontScale="77500" lnSpcReduction="20000"/>
          </a:bodyPr>
          <a:lstStyle/>
          <a:p>
            <a:r>
              <a:rPr lang="ru-RU" sz="3500" b="1" i="1" dirty="0" err="1" smtClean="0">
                <a:latin typeface="Arial Black" pitchFamily="34" charset="0"/>
              </a:rPr>
              <a:t>Відповідь</a:t>
            </a:r>
            <a:r>
              <a:rPr lang="ru-RU" sz="3500" b="1" i="1" dirty="0" smtClean="0">
                <a:latin typeface="Arial Black" pitchFamily="34" charset="0"/>
              </a:rPr>
              <a:t>:</a:t>
            </a:r>
            <a:r>
              <a:rPr lang="ru-RU" sz="3500" b="1" i="1" dirty="0" smtClean="0">
                <a:solidFill>
                  <a:srgbClr val="C00000"/>
                </a:solidFill>
                <a:latin typeface="Arial Black" pitchFamily="34" charset="0"/>
              </a:rPr>
              <a:t> на 8 м 90 см.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1043608" y="4797152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70:35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>
            <a:hlinkClick r:id="rId7" action="ppaction://hlinksldjump"/>
          </p:cNvPr>
          <p:cNvSpPr/>
          <p:nvPr/>
        </p:nvSpPr>
        <p:spPr>
          <a:xfrm>
            <a:off x="791580" y="487000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6" name="Выноска-облако 15">
            <a:hlinkClick r:id="rId7" action="ppaction://hlinksldjump"/>
          </p:cNvPr>
          <p:cNvSpPr/>
          <p:nvPr/>
        </p:nvSpPr>
        <p:spPr>
          <a:xfrm>
            <a:off x="4114967" y="629072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Выноска-облако 16">
            <a:hlinkClick r:id="rId7" action="ppaction://hlinksldjump"/>
          </p:cNvPr>
          <p:cNvSpPr/>
          <p:nvPr/>
        </p:nvSpPr>
        <p:spPr>
          <a:xfrm>
            <a:off x="6768244" y="601222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4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4455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1043608" y="4725144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48:16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ыноска-облако 15">
            <a:hlinkClick r:id="rId7" action="ppaction://hlinksldjump"/>
          </p:cNvPr>
          <p:cNvSpPr/>
          <p:nvPr/>
        </p:nvSpPr>
        <p:spPr>
          <a:xfrm>
            <a:off x="1619672" y="426141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Выноска-облако 16">
            <a:hlinkClick r:id="rId7" action="ppaction://hlinksldjump"/>
          </p:cNvPr>
          <p:cNvSpPr/>
          <p:nvPr/>
        </p:nvSpPr>
        <p:spPr>
          <a:xfrm>
            <a:off x="4283968" y="175905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1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8" name="Выноска-облако 17">
            <a:hlinkClick r:id="rId7" action="ppaction://hlinksldjump"/>
          </p:cNvPr>
          <p:cNvSpPr/>
          <p:nvPr/>
        </p:nvSpPr>
        <p:spPr>
          <a:xfrm>
            <a:off x="6768244" y="497818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5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4455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1043608" y="4797152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60:15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>
            <a:hlinkClick r:id="rId4" action="ppaction://hlinksldjump"/>
          </p:cNvPr>
          <p:cNvSpPr/>
          <p:nvPr/>
        </p:nvSpPr>
        <p:spPr>
          <a:xfrm>
            <a:off x="791580" y="487000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8" name="Выноска-облако 17">
            <a:hlinkClick r:id="rId4" action="ppaction://hlinksldjump"/>
          </p:cNvPr>
          <p:cNvSpPr/>
          <p:nvPr/>
        </p:nvSpPr>
        <p:spPr>
          <a:xfrm>
            <a:off x="3671900" y="639400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6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9" name="Выноска-облако 18">
            <a:hlinkClick r:id="rId4" action="ppaction://hlinksldjump"/>
          </p:cNvPr>
          <p:cNvSpPr/>
          <p:nvPr/>
        </p:nvSpPr>
        <p:spPr>
          <a:xfrm>
            <a:off x="6434783" y="1125744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4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4455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1259632" y="4630648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34: 17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>
            <a:hlinkClick r:id="rId7" action="ppaction://hlinksldjump"/>
          </p:cNvPr>
          <p:cNvSpPr/>
          <p:nvPr/>
        </p:nvSpPr>
        <p:spPr>
          <a:xfrm>
            <a:off x="1943708" y="554784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6" name="Выноска-облако 15">
            <a:hlinkClick r:id="rId7" action="ppaction://hlinksldjump"/>
          </p:cNvPr>
          <p:cNvSpPr/>
          <p:nvPr/>
        </p:nvSpPr>
        <p:spPr>
          <a:xfrm>
            <a:off x="4283968" y="795501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Выноска-облако 16">
            <a:hlinkClick r:id="rId7" action="ppaction://hlinksldjump"/>
          </p:cNvPr>
          <p:cNvSpPr/>
          <p:nvPr/>
        </p:nvSpPr>
        <p:spPr>
          <a:xfrm>
            <a:off x="6488721" y="907028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5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4455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1115616" y="4797152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50:25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>
            <a:hlinkClick r:id="rId7" action="ppaction://hlinksldjump"/>
          </p:cNvPr>
          <p:cNvSpPr/>
          <p:nvPr/>
        </p:nvSpPr>
        <p:spPr>
          <a:xfrm>
            <a:off x="539552" y="476672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6" name="Выноска-облако 15">
            <a:hlinkClick r:id="rId7" action="ppaction://hlinksldjump"/>
          </p:cNvPr>
          <p:cNvSpPr/>
          <p:nvPr/>
        </p:nvSpPr>
        <p:spPr>
          <a:xfrm>
            <a:off x="3896308" y="220840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Выноска-облако 16">
            <a:hlinkClick r:id="rId7" action="ppaction://hlinksldjump"/>
          </p:cNvPr>
          <p:cNvSpPr/>
          <p:nvPr/>
        </p:nvSpPr>
        <p:spPr>
          <a:xfrm>
            <a:off x="6328973" y="569217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4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4455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1403648" y="4630648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64:16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>
            <a:hlinkClick r:id="rId7" action="ppaction://hlinksldjump"/>
          </p:cNvPr>
          <p:cNvSpPr/>
          <p:nvPr/>
        </p:nvSpPr>
        <p:spPr>
          <a:xfrm>
            <a:off x="1187624" y="554784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6" name="Выноска-облако 15">
            <a:hlinkClick r:id="rId7" action="ppaction://hlinksldjump"/>
          </p:cNvPr>
          <p:cNvSpPr/>
          <p:nvPr/>
        </p:nvSpPr>
        <p:spPr>
          <a:xfrm>
            <a:off x="4319972" y="220840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6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Выноска-облако 16">
            <a:hlinkClick r:id="rId7" action="ppaction://hlinksldjump"/>
          </p:cNvPr>
          <p:cNvSpPr/>
          <p:nvPr/>
        </p:nvSpPr>
        <p:spPr>
          <a:xfrm>
            <a:off x="6660232" y="741711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4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4455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1403648" y="4630648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36:12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>
            <a:hlinkClick r:id="rId7" action="ppaction://hlinksldjump"/>
          </p:cNvPr>
          <p:cNvSpPr/>
          <p:nvPr/>
        </p:nvSpPr>
        <p:spPr>
          <a:xfrm>
            <a:off x="2195736" y="1261994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6" name="Выноска-облако 15">
            <a:hlinkClick r:id="rId7" action="ppaction://hlinksldjump"/>
          </p:cNvPr>
          <p:cNvSpPr/>
          <p:nvPr/>
        </p:nvSpPr>
        <p:spPr>
          <a:xfrm>
            <a:off x="4319972" y="401990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Выноска-облако 16">
            <a:hlinkClick r:id="rId7" action="ppaction://hlinksldjump"/>
          </p:cNvPr>
          <p:cNvSpPr/>
          <p:nvPr/>
        </p:nvSpPr>
        <p:spPr>
          <a:xfrm>
            <a:off x="6552220" y="401990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1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4455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1403648" y="4630648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</a:rPr>
              <a:t>5</a:t>
            </a:r>
            <a:r>
              <a:rPr lang="ru-RU" sz="6600" b="1" dirty="0" smtClean="0">
                <a:solidFill>
                  <a:schemeClr val="tx1"/>
                </a:solidFill>
              </a:rPr>
              <a:t>2:13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>
            <a:hlinkClick r:id="rId4" action="ppaction://hlinksldjump"/>
          </p:cNvPr>
          <p:cNvSpPr/>
          <p:nvPr/>
        </p:nvSpPr>
        <p:spPr>
          <a:xfrm>
            <a:off x="1043608" y="606356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6" name="Выноска-облако 15">
            <a:hlinkClick r:id="rId4" action="ppaction://hlinksldjump"/>
          </p:cNvPr>
          <p:cNvSpPr/>
          <p:nvPr/>
        </p:nvSpPr>
        <p:spPr>
          <a:xfrm>
            <a:off x="3903071" y="707184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Выноска-облако 16">
            <a:hlinkClick r:id="rId4" action="ppaction://hlinksldjump"/>
          </p:cNvPr>
          <p:cNvSpPr/>
          <p:nvPr/>
        </p:nvSpPr>
        <p:spPr>
          <a:xfrm>
            <a:off x="6585448" y="707184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4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4455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1403648" y="4630648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72:12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>
            <a:hlinkClick r:id="rId8" action="ppaction://hlinksldjump"/>
          </p:cNvPr>
          <p:cNvSpPr/>
          <p:nvPr/>
        </p:nvSpPr>
        <p:spPr>
          <a:xfrm>
            <a:off x="1043608" y="606356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6" name="Выноска-облако 15">
            <a:hlinkClick r:id="rId8" action="ppaction://hlinksldjump"/>
          </p:cNvPr>
          <p:cNvSpPr/>
          <p:nvPr/>
        </p:nvSpPr>
        <p:spPr>
          <a:xfrm>
            <a:off x="3903071" y="707184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7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Выноска-облако 16">
            <a:hlinkClick r:id="rId8" action="ppaction://hlinksldjump"/>
          </p:cNvPr>
          <p:cNvSpPr/>
          <p:nvPr/>
        </p:nvSpPr>
        <p:spPr>
          <a:xfrm>
            <a:off x="6585448" y="707184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6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933194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1403648" y="4630648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84:14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>
            <a:hlinkClick r:id="rId8" action="ppaction://hlinksldjump"/>
          </p:cNvPr>
          <p:cNvSpPr/>
          <p:nvPr/>
        </p:nvSpPr>
        <p:spPr>
          <a:xfrm>
            <a:off x="1043608" y="606356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6" name="Выноска-облако 15">
            <a:hlinkClick r:id="rId8" action="ppaction://hlinksldjump"/>
          </p:cNvPr>
          <p:cNvSpPr/>
          <p:nvPr/>
        </p:nvSpPr>
        <p:spPr>
          <a:xfrm>
            <a:off x="3903071" y="707184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6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Выноска-облако 16">
            <a:hlinkClick r:id="rId8" action="ppaction://hlinksldjump"/>
          </p:cNvPr>
          <p:cNvSpPr/>
          <p:nvPr/>
        </p:nvSpPr>
        <p:spPr>
          <a:xfrm>
            <a:off x="6585448" y="707184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7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933194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33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" y="1500174"/>
            <a:ext cx="3810000" cy="3786214"/>
          </a:xfrm>
          <a:prstGeom prst="rect">
            <a:avLst/>
          </a:prstGeom>
        </p:spPr>
      </p:pic>
      <p:pic>
        <p:nvPicPr>
          <p:cNvPr id="3" name="Содержимое 5" descr="1207167582_riba-metch_45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27801" y="1500174"/>
            <a:ext cx="3879397" cy="37862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2910" y="285728"/>
            <a:ext cx="735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Маса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щуки – 34 кг, а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риби-меча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– на 265 кг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більше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. Яка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маса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риби-меча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?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4294967295"/>
          </p:nvPr>
        </p:nvSpPr>
        <p:spPr>
          <a:xfrm>
            <a:off x="2928926" y="5572140"/>
            <a:ext cx="6215074" cy="914400"/>
          </a:xfrm>
        </p:spPr>
        <p:txBody>
          <a:bodyPr/>
          <a:lstStyle/>
          <a:p>
            <a:r>
              <a:rPr lang="ru-RU" sz="3200" b="1" i="1" dirty="0" err="1" smtClean="0">
                <a:latin typeface="Arial Black" pitchFamily="34" charset="0"/>
              </a:rPr>
              <a:t>Відповідь</a:t>
            </a:r>
            <a:r>
              <a:rPr lang="ru-RU" sz="3200" b="1" i="1" dirty="0" smtClean="0">
                <a:latin typeface="Arial Black" pitchFamily="34" charset="0"/>
              </a:rPr>
              <a:t>: </a:t>
            </a:r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299 кг.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68735"/>
            <a:ext cx="2069382" cy="2364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48338"/>
            <a:ext cx="2304256" cy="3272233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1403648" y="4630648"/>
            <a:ext cx="3816424" cy="17281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96:12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68344" y="5494744"/>
            <a:ext cx="1368152" cy="1276127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>
            <a:hlinkClick r:id="rId8" action="ppaction://hlinksldjump"/>
          </p:cNvPr>
          <p:cNvSpPr/>
          <p:nvPr/>
        </p:nvSpPr>
        <p:spPr>
          <a:xfrm>
            <a:off x="1043608" y="606356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</a:rPr>
              <a:t>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6" name="Выноска-облако 15">
            <a:hlinkClick r:id="rId8" action="ppaction://hlinksldjump"/>
          </p:cNvPr>
          <p:cNvSpPr/>
          <p:nvPr/>
        </p:nvSpPr>
        <p:spPr>
          <a:xfrm>
            <a:off x="3903071" y="707184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7" name="Выноска-облако 16">
            <a:hlinkClick r:id="rId8" action="ppaction://hlinksldjump"/>
          </p:cNvPr>
          <p:cNvSpPr/>
          <p:nvPr/>
        </p:nvSpPr>
        <p:spPr>
          <a:xfrm>
            <a:off x="6585448" y="707184"/>
            <a:ext cx="1800200" cy="9726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8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933194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1328"/>
            <a:ext cx="8686800" cy="4525963"/>
          </a:xfrm>
        </p:spPr>
        <p:txBody>
          <a:bodyPr>
            <a:normAutofit/>
          </a:bodyPr>
          <a:lstStyle/>
          <a:p>
            <a:r>
              <a:rPr lang="uk-UA" sz="4000" dirty="0" smtClean="0">
                <a:latin typeface="+mj-lt"/>
              </a:rPr>
              <a:t>Мені  на уроці сподобалось ….</a:t>
            </a:r>
          </a:p>
          <a:p>
            <a:r>
              <a:rPr lang="uk-UA" sz="4000" dirty="0" smtClean="0">
                <a:latin typeface="+mj-lt"/>
              </a:rPr>
              <a:t>Мені було  легко на уроці….</a:t>
            </a:r>
          </a:p>
          <a:p>
            <a:r>
              <a:rPr lang="uk-UA" sz="4000" dirty="0" smtClean="0">
                <a:latin typeface="+mj-lt"/>
              </a:rPr>
              <a:t>Мені важко було виконувати на уроці….</a:t>
            </a:r>
            <a:endParaRPr lang="ru-RU" sz="4000" dirty="0">
              <a:latin typeface="+mj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uk-UA" sz="4800" dirty="0" smtClean="0"/>
          </a:p>
          <a:p>
            <a:r>
              <a:rPr lang="uk-UA" sz="4800" dirty="0" smtClean="0"/>
              <a:t>Домашнє завдання</a:t>
            </a:r>
          </a:p>
          <a:p>
            <a:pPr>
              <a:buNone/>
            </a:pPr>
            <a:r>
              <a:rPr lang="uk-UA" sz="4800" dirty="0" smtClean="0"/>
              <a:t>  № 979, 980.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8608381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57200" y="1928802"/>
            <a:ext cx="4038600" cy="3648879"/>
          </a:xfrm>
          <a:prstGeom prst="rect">
            <a:avLst/>
          </a:prstGeom>
        </p:spPr>
      </p:pic>
      <p:pic>
        <p:nvPicPr>
          <p:cNvPr id="3" name="Содержимое 5" descr="7526755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1928802"/>
            <a:ext cx="4038600" cy="36488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85786" y="285728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Маса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слоненятка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- 130 кг,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він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на 1870 кг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легше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дитинчати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синього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кита. Яка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маса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дитинчати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синього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кита?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4294967295"/>
          </p:nvPr>
        </p:nvSpPr>
        <p:spPr>
          <a:xfrm>
            <a:off x="1928795" y="5715000"/>
            <a:ext cx="7215206" cy="928688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err="1" smtClean="0">
                <a:latin typeface="Arial Black" pitchFamily="34" charset="0"/>
              </a:rPr>
              <a:t>Відповідь</a:t>
            </a:r>
            <a:r>
              <a:rPr lang="ru-RU" sz="3200" b="1" i="1" dirty="0" smtClean="0">
                <a:latin typeface="Arial Black" pitchFamily="34" charset="0"/>
              </a:rPr>
              <a:t>: </a:t>
            </a:r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2000 кг.</a:t>
            </a:r>
            <a:endParaRPr lang="ru-RU" sz="32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komar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5" y="1857365"/>
            <a:ext cx="4000499" cy="3429024"/>
          </a:xfrm>
          <a:prstGeom prst="rect">
            <a:avLst/>
          </a:prstGeom>
        </p:spPr>
      </p:pic>
      <p:pic>
        <p:nvPicPr>
          <p:cNvPr id="3" name="Содержимое 5" descr="img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1857364"/>
            <a:ext cx="3775166" cy="34290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57224" y="285728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Комар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робить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крилами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1000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взмахів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в секунду,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це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в 5 раз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більше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,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ніж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бджола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.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Скільки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взмахів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в секунду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робить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бджола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?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4294967295"/>
          </p:nvPr>
        </p:nvSpPr>
        <p:spPr>
          <a:xfrm>
            <a:off x="1963738" y="5500688"/>
            <a:ext cx="7180262" cy="768350"/>
          </a:xfrm>
        </p:spPr>
        <p:txBody>
          <a:bodyPr>
            <a:normAutofit/>
          </a:bodyPr>
          <a:lstStyle/>
          <a:p>
            <a:pPr algn="ctr"/>
            <a:r>
              <a:rPr lang="ru-RU" sz="3000" b="1" i="1" dirty="0" err="1" smtClean="0">
                <a:latin typeface="Arial Black" pitchFamily="34" charset="0"/>
              </a:rPr>
              <a:t>Відповідь</a:t>
            </a:r>
            <a:r>
              <a:rPr lang="ru-RU" sz="3000" b="1" i="1" dirty="0" smtClean="0">
                <a:latin typeface="Arial Black" pitchFamily="34" charset="0"/>
              </a:rPr>
              <a:t>: </a:t>
            </a:r>
            <a:r>
              <a:rPr lang="ru-RU" sz="3000" b="1" i="1" dirty="0" smtClean="0">
                <a:solidFill>
                  <a:srgbClr val="C00000"/>
                </a:solidFill>
                <a:latin typeface="Arial Black" pitchFamily="34" charset="0"/>
              </a:rPr>
              <a:t>200 </a:t>
            </a:r>
            <a:r>
              <a:rPr lang="ru-RU" sz="3000" b="1" i="1" dirty="0" err="1" smtClean="0">
                <a:solidFill>
                  <a:srgbClr val="C00000"/>
                </a:solidFill>
                <a:latin typeface="Arial Black" pitchFamily="34" charset="0"/>
              </a:rPr>
              <a:t>взмахів</a:t>
            </a:r>
            <a:r>
              <a:rPr lang="ru-RU" sz="3000" b="1" i="1" dirty="0" smtClean="0">
                <a:solidFill>
                  <a:srgbClr val="C00000"/>
                </a:solidFill>
                <a:latin typeface="Arial Black" pitchFamily="34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itgorbach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8596" y="1714488"/>
            <a:ext cx="3714777" cy="3429024"/>
          </a:xfrm>
          <a:prstGeom prst="rect">
            <a:avLst/>
          </a:prstGeom>
        </p:spPr>
      </p:pic>
      <p:pic>
        <p:nvPicPr>
          <p:cNvPr id="5" name="Содержимое 7" descr="217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643050"/>
            <a:ext cx="4038600" cy="34290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1538" y="285729"/>
            <a:ext cx="7000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 err="1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Довжи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на кита 33 м. </a:t>
            </a:r>
            <a:r>
              <a:rPr lang="ru-RU" sz="2400" b="1" i="1" dirty="0" err="1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Це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 на 19 м </a:t>
            </a:r>
            <a:r>
              <a:rPr lang="ru-RU" sz="2400" b="1" i="1" dirty="0" err="1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більше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, </a:t>
            </a:r>
            <a:r>
              <a:rPr lang="ru-RU" sz="2400" b="1" i="1" dirty="0" err="1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ніж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 у </a:t>
            </a:r>
            <a:r>
              <a:rPr lang="ru-RU" sz="2400" b="1" i="1" dirty="0" err="1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акули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. Яка </a:t>
            </a:r>
            <a:r>
              <a:rPr lang="ru-RU" sz="2400" b="1" i="1" dirty="0" err="1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довжина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акули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idx="4294967295"/>
          </p:nvPr>
        </p:nvSpPr>
        <p:spPr>
          <a:xfrm>
            <a:off x="0" y="5354638"/>
            <a:ext cx="8429652" cy="914400"/>
          </a:xfrm>
        </p:spPr>
        <p:txBody>
          <a:bodyPr/>
          <a:lstStyle/>
          <a:p>
            <a:pPr algn="ctr"/>
            <a:r>
              <a:rPr lang="ru-RU" sz="3200" b="1" i="1" dirty="0" err="1" smtClean="0">
                <a:latin typeface="Arial Black" pitchFamily="34" charset="0"/>
              </a:rPr>
              <a:t>Відповідь</a:t>
            </a:r>
            <a:r>
              <a:rPr lang="ru-RU" sz="3200" b="1" i="1" dirty="0" smtClean="0">
                <a:latin typeface="Arial Black" pitchFamily="34" charset="0"/>
              </a:rPr>
              <a:t>: </a:t>
            </a:r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14 м.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5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143117"/>
            <a:ext cx="3429024" cy="3357586"/>
          </a:xfrm>
          <a:prstGeom prst="rect">
            <a:avLst/>
          </a:prstGeom>
        </p:spPr>
      </p:pic>
      <p:pic>
        <p:nvPicPr>
          <p:cNvPr id="4" name="Содержимое 5" descr="kashalot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7" y="2143117"/>
            <a:ext cx="3571901" cy="33575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57224" y="285728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Бобер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може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не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дихати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під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водою15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хвилин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, а кашалот – в 4 рази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довше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.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Скільки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 часу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може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перебувати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під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водою кашалот? 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4294967295"/>
          </p:nvPr>
        </p:nvSpPr>
        <p:spPr>
          <a:xfrm>
            <a:off x="2714625" y="5786438"/>
            <a:ext cx="6429375" cy="1071562"/>
          </a:xfrm>
        </p:spPr>
        <p:txBody>
          <a:bodyPr/>
          <a:lstStyle/>
          <a:p>
            <a:r>
              <a:rPr lang="ru-RU" sz="3200" b="1" i="1" dirty="0" err="1" smtClean="0">
                <a:latin typeface="Arial Black" pitchFamily="34" charset="0"/>
              </a:rPr>
              <a:t>Відповідь</a:t>
            </a:r>
            <a:r>
              <a:rPr lang="ru-RU" sz="3200" b="1" i="1" dirty="0" smtClean="0">
                <a:latin typeface="Arial Black" pitchFamily="34" charset="0"/>
              </a:rPr>
              <a:t>: </a:t>
            </a:r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60 </a:t>
            </a:r>
            <a:r>
              <a:rPr lang="uk-UA" sz="3200" b="1" i="1" dirty="0" err="1" smtClean="0">
                <a:solidFill>
                  <a:srgbClr val="C00000"/>
                </a:solidFill>
                <a:latin typeface="Arial Black" pitchFamily="34" charset="0"/>
              </a:rPr>
              <a:t>хв</a:t>
            </a:r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1225882320_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57200" y="1714488"/>
            <a:ext cx="4038600" cy="3663168"/>
          </a:xfrm>
          <a:prstGeom prst="rect">
            <a:avLst/>
          </a:prstGeom>
        </p:spPr>
      </p:pic>
      <p:pic>
        <p:nvPicPr>
          <p:cNvPr id="3" name="Содержимое 5" descr="a2fda56a8c84d67f7fdee483614d1e0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648200" y="1714488"/>
            <a:ext cx="4038600" cy="36631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57224" y="285728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Маса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бурого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ведмедя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– 350 кг, а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білого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– 500 кг. На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скільки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кілограмів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білий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ведмідь</a:t>
            </a:r>
            <a:r>
              <a:rPr lang="ru-RU" sz="2400" b="1" i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важче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бурого? 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4294967295"/>
          </p:nvPr>
        </p:nvSpPr>
        <p:spPr>
          <a:xfrm>
            <a:off x="3000364" y="5500702"/>
            <a:ext cx="5143536" cy="914400"/>
          </a:xfrm>
        </p:spPr>
        <p:txBody>
          <a:bodyPr>
            <a:normAutofit fontScale="92500"/>
          </a:bodyPr>
          <a:lstStyle/>
          <a:p>
            <a:r>
              <a:rPr lang="ru-RU" sz="3200" b="1" i="1" dirty="0" err="1" smtClean="0">
                <a:latin typeface="Arial Black" pitchFamily="34" charset="0"/>
              </a:rPr>
              <a:t>Відповідь</a:t>
            </a:r>
            <a:r>
              <a:rPr lang="ru-RU" sz="3200" b="1" i="1" dirty="0" smtClean="0">
                <a:latin typeface="Arial Black" pitchFamily="34" charset="0"/>
              </a:rPr>
              <a:t>: </a:t>
            </a:r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на 150 кг.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Elefant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28596" y="2000240"/>
            <a:ext cx="4038600" cy="3500462"/>
          </a:xfrm>
          <a:prstGeom prst="rect">
            <a:avLst/>
          </a:prstGeom>
        </p:spPr>
      </p:pic>
      <p:pic>
        <p:nvPicPr>
          <p:cNvPr id="3" name="Содержимое 5" descr="bactrianu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000240"/>
            <a:ext cx="4000528" cy="34290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4348" y="285728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Слону в зоопарку за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добу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дають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90 кг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їжі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, а верблюду – 15 кг. У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скільки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разів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слон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з</a:t>
            </a:r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’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їдає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за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добу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їжі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більше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,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ніж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верблюд? 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4294967295"/>
          </p:nvPr>
        </p:nvSpPr>
        <p:spPr>
          <a:xfrm>
            <a:off x="2714612" y="5643578"/>
            <a:ext cx="6072230" cy="928694"/>
          </a:xfrm>
        </p:spPr>
        <p:txBody>
          <a:bodyPr>
            <a:normAutofit/>
          </a:bodyPr>
          <a:lstStyle/>
          <a:p>
            <a:r>
              <a:rPr lang="ru-RU" sz="3200" b="1" i="1" dirty="0" err="1" smtClean="0">
                <a:latin typeface="Arial Black" pitchFamily="34" charset="0"/>
              </a:rPr>
              <a:t>Відповідь</a:t>
            </a:r>
            <a:r>
              <a:rPr lang="ru-RU" sz="3200" b="1" i="1" dirty="0" smtClean="0">
                <a:latin typeface="Arial Black" pitchFamily="34" charset="0"/>
              </a:rPr>
              <a:t>: </a:t>
            </a:r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в 6 </a:t>
            </a:r>
            <a:r>
              <a:rPr lang="ru-RU" sz="3200" b="1" i="1" dirty="0" err="1" smtClean="0">
                <a:solidFill>
                  <a:srgbClr val="C00000"/>
                </a:solidFill>
                <a:latin typeface="Arial Black" pitchFamily="34" charset="0"/>
              </a:rPr>
              <a:t>разів</a:t>
            </a:r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262</TotalTime>
  <Words>422</Words>
  <Application>Microsoft Office PowerPoint</Application>
  <PresentationFormat>Экран (4:3)</PresentationFormat>
  <Paragraphs>128</Paragraphs>
  <Slides>32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Acer</cp:lastModifiedBy>
  <cp:revision>34</cp:revision>
  <dcterms:created xsi:type="dcterms:W3CDTF">2014-03-05T15:34:56Z</dcterms:created>
  <dcterms:modified xsi:type="dcterms:W3CDTF">2014-04-22T10:42:49Z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7434653</vt:lpwstr>
  </property>
  <property fmtid="{D5CDD505-2E9C-101B-9397-08002B2CF9AE}" name="NXPowerLiteVersion" pid="3">
    <vt:lpwstr>D4.1.4</vt:lpwstr>
  </property>
</Properties>
</file>