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71" r:id="rId11"/>
    <p:sldId id="272" r:id="rId12"/>
    <p:sldId id="273" r:id="rId13"/>
    <p:sldId id="268" r:id="rId14"/>
    <p:sldId id="270" r:id="rId15"/>
    <p:sldId id="265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5E450-F8B8-4184-8BA1-FCC3718326EA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F289B-6D36-4305-B875-910FB214BB1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F289B-6D36-4305-B875-910FB214BB1B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8AF2-8A89-4009-8006-D332CE5B2996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accent4">
                <a:lumMod val="20000"/>
                <a:lumOff val="8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8AF2-8A89-4009-8006-D332CE5B2996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B91C2-E55A-4597-8542-804DCBE86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071546"/>
            <a:ext cx="821537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Складові здоров`я. 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Гуманне ставлення до людей,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які мають проблеми 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зі здоров’ям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3886200"/>
            <a:ext cx="4286280" cy="1775048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Вчитель початкових класів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Тетерівської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ЗОШ І-ІІІ ступенів імені Ніни Сосніної </a:t>
            </a:r>
          </a:p>
          <a:p>
            <a:pPr algn="l"/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Киричок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О.П.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:\петровна рисунки\малюнки\Рисунок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5" y="3314986"/>
            <a:ext cx="3357586" cy="33001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петровна рисунки\slezy-iz-glaz-slepogo-800x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8685" y="285728"/>
            <a:ext cx="6862339" cy="45720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4875241"/>
            <a:ext cx="6929486" cy="19113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800" b="1" dirty="0" smtClean="0"/>
              <a:t>Ти побачив сліпого перехожого, який прямує тротуаром назустріч. Попереду через декілька метрів поперек тротуару лежить   дерево, яке впало після бурі.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петровна рисунки\raduga-pict.narod.ru0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357166"/>
            <a:ext cx="6191250" cy="45434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5143536"/>
            <a:ext cx="6143668" cy="178592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sz="2800" b="1" dirty="0" smtClean="0"/>
              <a:t>Твій однокласник – сусід по парті – носить окуляри. Сьогодні він забув їх удома. Без них він не бачить, що написано на дошці.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петровна рисунки\198076_105996_автобу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9096" y="546230"/>
            <a:ext cx="6306176" cy="413054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5000636"/>
            <a:ext cx="6286544" cy="18573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800" b="1" dirty="0" smtClean="0"/>
              <a:t>В автобус зайшов інвалід. </a:t>
            </a:r>
          </a:p>
          <a:p>
            <a:pPr marL="0" indent="0" algn="ctr">
              <a:buNone/>
            </a:pPr>
            <a:r>
              <a:rPr lang="uk-UA" sz="2800" b="1" dirty="0" smtClean="0"/>
              <a:t>Усі місця зайняті. </a:t>
            </a:r>
          </a:p>
          <a:p>
            <a:pPr marL="0" indent="0" algn="ctr">
              <a:buNone/>
            </a:pPr>
            <a:r>
              <a:rPr lang="uk-UA" sz="2800" b="1" dirty="0" smtClean="0"/>
              <a:t>Ти сидиш і розмовляєш з товаришем.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uralpolit.ru/sites/fedpress/files/mult/news/48469212_togethe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71480"/>
            <a:ext cx="6667500" cy="51911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509120"/>
            <a:ext cx="5328592" cy="1143000"/>
          </a:xfrm>
        </p:spPr>
        <p:txBody>
          <a:bodyPr>
            <a:noAutofit/>
          </a:bodyPr>
          <a:lstStyle/>
          <a:p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Поєднання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всіх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складових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дає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людині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міцне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здоров’я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Кущ знань, що росте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428728" y="1657353"/>
            <a:ext cx="6286544" cy="4343415"/>
            <a:chOff x="1798" y="1519"/>
            <a:chExt cx="6507" cy="3184"/>
          </a:xfrm>
        </p:grpSpPr>
        <p:sp>
          <p:nvSpPr>
            <p:cNvPr id="1028" name="Arc 4"/>
            <p:cNvSpPr>
              <a:spLocks/>
            </p:cNvSpPr>
            <p:nvPr/>
          </p:nvSpPr>
          <p:spPr bwMode="auto">
            <a:xfrm rot="4602017">
              <a:off x="4355" y="124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9" name="Arc 5"/>
            <p:cNvSpPr>
              <a:spLocks/>
            </p:cNvSpPr>
            <p:nvPr/>
          </p:nvSpPr>
          <p:spPr bwMode="auto">
            <a:xfrm rot="5146698">
              <a:off x="4855" y="1389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Arc 6"/>
            <p:cNvSpPr>
              <a:spLocks/>
            </p:cNvSpPr>
            <p:nvPr/>
          </p:nvSpPr>
          <p:spPr bwMode="auto">
            <a:xfrm rot="5585906">
              <a:off x="5298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Arc 7"/>
            <p:cNvSpPr>
              <a:spLocks/>
            </p:cNvSpPr>
            <p:nvPr/>
          </p:nvSpPr>
          <p:spPr bwMode="auto">
            <a:xfrm rot="6212661">
              <a:off x="6167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Arc 8"/>
            <p:cNvSpPr>
              <a:spLocks/>
            </p:cNvSpPr>
            <p:nvPr/>
          </p:nvSpPr>
          <p:spPr bwMode="auto">
            <a:xfrm rot="5867813">
              <a:off x="5700" y="167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Arc 9"/>
            <p:cNvSpPr>
              <a:spLocks/>
            </p:cNvSpPr>
            <p:nvPr/>
          </p:nvSpPr>
          <p:spPr bwMode="auto">
            <a:xfrm rot="14481450" flipH="1">
              <a:off x="2254" y="2415"/>
              <a:ext cx="1505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Arc 10"/>
            <p:cNvSpPr>
              <a:spLocks/>
            </p:cNvSpPr>
            <p:nvPr/>
          </p:nvSpPr>
          <p:spPr bwMode="auto">
            <a:xfrm rot="13790477" flipH="1">
              <a:off x="2322" y="2782"/>
              <a:ext cx="1504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Arc 11"/>
            <p:cNvSpPr>
              <a:spLocks/>
            </p:cNvSpPr>
            <p:nvPr/>
          </p:nvSpPr>
          <p:spPr bwMode="auto">
            <a:xfrm rot="7118550">
              <a:off x="6304" y="2416"/>
              <a:ext cx="1505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Arc 12"/>
            <p:cNvSpPr>
              <a:spLocks/>
            </p:cNvSpPr>
            <p:nvPr/>
          </p:nvSpPr>
          <p:spPr bwMode="auto">
            <a:xfrm rot="-13790477">
              <a:off x="6215" y="2783"/>
              <a:ext cx="1504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Arc 13"/>
            <p:cNvSpPr>
              <a:spLocks/>
            </p:cNvSpPr>
            <p:nvPr/>
          </p:nvSpPr>
          <p:spPr bwMode="auto">
            <a:xfrm rot="15387339" flipH="1">
              <a:off x="2076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Arc 14"/>
            <p:cNvSpPr>
              <a:spLocks/>
            </p:cNvSpPr>
            <p:nvPr/>
          </p:nvSpPr>
          <p:spPr bwMode="auto">
            <a:xfrm rot="15732187" flipH="1">
              <a:off x="2522" y="167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Arc 15"/>
            <p:cNvSpPr>
              <a:spLocks/>
            </p:cNvSpPr>
            <p:nvPr/>
          </p:nvSpPr>
          <p:spPr bwMode="auto">
            <a:xfrm rot="16014094" flipH="1">
              <a:off x="2897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Arc 16"/>
            <p:cNvSpPr>
              <a:spLocks/>
            </p:cNvSpPr>
            <p:nvPr/>
          </p:nvSpPr>
          <p:spPr bwMode="auto">
            <a:xfrm rot="16453302" flipH="1">
              <a:off x="3313" y="1378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Arc 17"/>
            <p:cNvSpPr>
              <a:spLocks/>
            </p:cNvSpPr>
            <p:nvPr/>
          </p:nvSpPr>
          <p:spPr bwMode="auto">
            <a:xfrm rot="16997983" flipH="1">
              <a:off x="3831" y="124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3755" y="3458"/>
              <a:ext cx="2553" cy="1019"/>
            </a:xfrm>
            <a:prstGeom prst="pentagon">
              <a:avLst/>
            </a:prstGeom>
            <a:solidFill>
              <a:srgbClr val="FDE9D9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Здоров’я 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 rot="3993282">
            <a:off x="3083245" y="2486369"/>
            <a:ext cx="2172473" cy="983564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гідні вчинки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3251441">
            <a:off x="2519677" y="2899094"/>
            <a:ext cx="2172473" cy="78943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відповідальність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2792703">
            <a:off x="2092018" y="2956645"/>
            <a:ext cx="2384963" cy="983564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себе та інших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2818384">
            <a:off x="1697635" y="2927269"/>
            <a:ext cx="2274408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відповідність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2505516">
            <a:off x="1142151" y="3166863"/>
            <a:ext cx="2677602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маси  тіла зросту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1462747">
            <a:off x="1033423" y="3839058"/>
            <a:ext cx="2677602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віком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20716034">
            <a:off x="5289950" y="4354299"/>
            <a:ext cx="2677602" cy="674136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діють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8030536">
            <a:off x="4162376" y="2630029"/>
            <a:ext cx="2630445" cy="88392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вміння узгоджувати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18616248">
            <a:off x="4519566" y="2915781"/>
            <a:ext cx="2630445" cy="88392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свої  дії  з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rot="19041134">
            <a:off x="4963953" y="3161654"/>
            <a:ext cx="2541710" cy="88392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7791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іншими  людьми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515942">
            <a:off x="1283590" y="4423180"/>
            <a:ext cx="2486459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робити  добро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9534284">
            <a:off x="5322025" y="3364488"/>
            <a:ext cx="2282583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злагоджено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7751924">
            <a:off x="3520049" y="2398744"/>
            <a:ext cx="2677602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позитивні емоції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rot="21113460">
            <a:off x="5494904" y="4435252"/>
            <a:ext cx="2189534" cy="10860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1876"/>
              </a:avLst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всі   органи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2857488" y="1071546"/>
            <a:ext cx="5572164" cy="4857784"/>
            <a:chOff x="2370" y="1050"/>
            <a:chExt cx="5565" cy="2805"/>
          </a:xfrm>
        </p:grpSpPr>
        <p:sp>
          <p:nvSpPr>
            <p:cNvPr id="8195" name="Rectangle 3"/>
            <p:cNvSpPr>
              <a:spLocks noChangeArrowheads="1"/>
            </p:cNvSpPr>
            <p:nvPr/>
          </p:nvSpPr>
          <p:spPr bwMode="auto">
            <a:xfrm>
              <a:off x="3210" y="3225"/>
              <a:ext cx="4725" cy="6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2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Урок примусив замислитися</a:t>
              </a:r>
              <a:r>
                <a:rPr kumimoji="0" lang="uk-UA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uk-UA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_______________________________________ _______________________________________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3210" y="2490"/>
              <a:ext cx="4725" cy="6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2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Поєднання всіх складових здоров’я дає людині      </a:t>
              </a:r>
            </a:p>
            <a:p>
              <a:pPr marL="0" marR="0" lvl="0" indent="0" algn="l" defTabSz="914400" rtl="0" eaLnBrk="1" fontAlgn="base" latinLnBrk="0" hangingPunct="1">
                <a:lnSpc>
                  <a:spcPts val="2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______________________________________________________________________________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auto">
            <a:xfrm>
              <a:off x="2370" y="1890"/>
              <a:ext cx="855" cy="345"/>
            </a:xfrm>
            <a:custGeom>
              <a:avLst/>
              <a:gdLst/>
              <a:ahLst/>
              <a:cxnLst>
                <a:cxn ang="0">
                  <a:pos x="855" y="0"/>
                </a:cxn>
                <a:cxn ang="0">
                  <a:pos x="0" y="300"/>
                </a:cxn>
                <a:cxn ang="0">
                  <a:pos x="855" y="345"/>
                </a:cxn>
                <a:cxn ang="0">
                  <a:pos x="855" y="0"/>
                </a:cxn>
              </a:cxnLst>
              <a:rect l="0" t="0" r="r" b="b"/>
              <a:pathLst>
                <a:path w="855" h="345">
                  <a:moveTo>
                    <a:pt x="855" y="0"/>
                  </a:moveTo>
                  <a:lnTo>
                    <a:pt x="0" y="300"/>
                  </a:lnTo>
                  <a:lnTo>
                    <a:pt x="855" y="345"/>
                  </a:lnTo>
                  <a:lnTo>
                    <a:pt x="855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auto">
            <a:xfrm>
              <a:off x="2370" y="1170"/>
              <a:ext cx="840" cy="930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0" y="930"/>
                </a:cxn>
                <a:cxn ang="0">
                  <a:pos x="840" y="375"/>
                </a:cxn>
                <a:cxn ang="0">
                  <a:pos x="840" y="0"/>
                </a:cxn>
              </a:cxnLst>
              <a:rect l="0" t="0" r="r" b="b"/>
              <a:pathLst>
                <a:path w="840" h="930">
                  <a:moveTo>
                    <a:pt x="840" y="0"/>
                  </a:moveTo>
                  <a:lnTo>
                    <a:pt x="0" y="930"/>
                  </a:lnTo>
                  <a:lnTo>
                    <a:pt x="840" y="375"/>
                  </a:lnTo>
                  <a:lnTo>
                    <a:pt x="84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auto">
            <a:xfrm>
              <a:off x="2370" y="2205"/>
              <a:ext cx="840" cy="795"/>
            </a:xfrm>
            <a:custGeom>
              <a:avLst/>
              <a:gdLst/>
              <a:ahLst/>
              <a:cxnLst>
                <a:cxn ang="0">
                  <a:pos x="825" y="405"/>
                </a:cxn>
                <a:cxn ang="0">
                  <a:pos x="0" y="0"/>
                </a:cxn>
                <a:cxn ang="0">
                  <a:pos x="840" y="795"/>
                </a:cxn>
                <a:cxn ang="0">
                  <a:pos x="825" y="405"/>
                </a:cxn>
              </a:cxnLst>
              <a:rect l="0" t="0" r="r" b="b"/>
              <a:pathLst>
                <a:path w="840" h="795">
                  <a:moveTo>
                    <a:pt x="825" y="405"/>
                  </a:moveTo>
                  <a:lnTo>
                    <a:pt x="0" y="0"/>
                  </a:lnTo>
                  <a:lnTo>
                    <a:pt x="840" y="795"/>
                  </a:lnTo>
                  <a:lnTo>
                    <a:pt x="825" y="405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auto">
            <a:xfrm>
              <a:off x="2370" y="2295"/>
              <a:ext cx="840" cy="1440"/>
            </a:xfrm>
            <a:custGeom>
              <a:avLst/>
              <a:gdLst/>
              <a:ahLst/>
              <a:cxnLst>
                <a:cxn ang="0">
                  <a:pos x="825" y="1020"/>
                </a:cxn>
                <a:cxn ang="0">
                  <a:pos x="0" y="0"/>
                </a:cxn>
                <a:cxn ang="0">
                  <a:pos x="840" y="1440"/>
                </a:cxn>
                <a:cxn ang="0">
                  <a:pos x="825" y="1020"/>
                </a:cxn>
              </a:cxnLst>
              <a:rect l="0" t="0" r="r" b="b"/>
              <a:pathLst>
                <a:path w="840" h="1440">
                  <a:moveTo>
                    <a:pt x="825" y="1020"/>
                  </a:moveTo>
                  <a:lnTo>
                    <a:pt x="0" y="0"/>
                  </a:lnTo>
                  <a:lnTo>
                    <a:pt x="840" y="1440"/>
                  </a:lnTo>
                  <a:lnTo>
                    <a:pt x="825" y="1020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01" name="Rectangle 9"/>
            <p:cNvSpPr>
              <a:spLocks noChangeArrowheads="1"/>
            </p:cNvSpPr>
            <p:nvPr/>
          </p:nvSpPr>
          <p:spPr bwMode="auto">
            <a:xfrm>
              <a:off x="3210" y="1770"/>
              <a:ext cx="4725" cy="6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2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Я зрозумів, що </a:t>
              </a:r>
              <a:r>
                <a:rPr kumimoji="0" lang="uk-UA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_</a:t>
              </a:r>
              <a:r>
                <a:rPr kumimoji="0" lang="uk-UA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_________________________ ______________________________________________________________________________</a:t>
              </a:r>
              <a:endPara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8202" name="AutoShape 10"/>
            <p:cNvCxnSpPr>
              <a:cxnSpLocks noChangeShapeType="1"/>
            </p:cNvCxnSpPr>
            <p:nvPr/>
          </p:nvCxnSpPr>
          <p:spPr bwMode="auto">
            <a:xfrm flipH="1">
              <a:off x="2820" y="1395"/>
              <a:ext cx="339" cy="315"/>
            </a:xfrm>
            <a:prstGeom prst="straightConnector1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8203" name="AutoShape 11"/>
            <p:cNvCxnSpPr>
              <a:cxnSpLocks noChangeShapeType="1"/>
            </p:cNvCxnSpPr>
            <p:nvPr/>
          </p:nvCxnSpPr>
          <p:spPr bwMode="auto">
            <a:xfrm flipH="1">
              <a:off x="2820" y="2100"/>
              <a:ext cx="339" cy="0"/>
            </a:xfrm>
            <a:prstGeom prst="straightConnector1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8204" name="AutoShape 12"/>
            <p:cNvCxnSpPr>
              <a:cxnSpLocks noChangeShapeType="1"/>
            </p:cNvCxnSpPr>
            <p:nvPr/>
          </p:nvCxnSpPr>
          <p:spPr bwMode="auto">
            <a:xfrm flipH="1" flipV="1">
              <a:off x="2820" y="2490"/>
              <a:ext cx="339" cy="240"/>
            </a:xfrm>
            <a:prstGeom prst="straightConnector1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8205" name="AutoShape 13"/>
            <p:cNvCxnSpPr>
              <a:cxnSpLocks noChangeShapeType="1"/>
            </p:cNvCxnSpPr>
            <p:nvPr/>
          </p:nvCxnSpPr>
          <p:spPr bwMode="auto">
            <a:xfrm flipH="1" flipV="1">
              <a:off x="2820" y="2970"/>
              <a:ext cx="309" cy="390"/>
            </a:xfrm>
            <a:prstGeom prst="straightConnector1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8206" name="Rectangle 14"/>
            <p:cNvSpPr>
              <a:spLocks noChangeArrowheads="1"/>
            </p:cNvSpPr>
            <p:nvPr/>
          </p:nvSpPr>
          <p:spPr bwMode="auto">
            <a:xfrm>
              <a:off x="3210" y="1050"/>
              <a:ext cx="4725" cy="6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2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Сьогодні на уроці мені здалося важливим    </a:t>
              </a:r>
            </a:p>
            <a:p>
              <a:pPr marL="0" marR="0" lvl="0" indent="0" algn="l" defTabSz="914400" rtl="0" eaLnBrk="1" fontAlgn="base" latinLnBrk="0" hangingPunct="1">
                <a:lnSpc>
                  <a:spcPts val="2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_______________________________________ _______________________________________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7" name="Рисунок 16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143116"/>
            <a:ext cx="163417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Домашнє завдання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600200"/>
            <a:ext cx="8043890" cy="4525963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 smtClean="0"/>
              <a:t>Разом із старшими виміряйте свої зріст і масу тіла. Заповніть таблицю.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3000372"/>
          <a:ext cx="7286676" cy="1500198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0000" endA="300" endPos="90000" dist="50800" dir="5400000" sy="-100000" algn="bl" rotWithShape="0"/>
                </a:effectLst>
                <a:tableStyleId>{16D9F66E-5EB9-4882-86FB-DCBF35E3C3E4}</a:tableStyleId>
              </a:tblPr>
              <a:tblGrid>
                <a:gridCol w="2428892"/>
                <a:gridCol w="2428892"/>
                <a:gridCol w="2428892"/>
              </a:tblGrid>
              <a:tr h="750099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Вік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Зріст, см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Маса, кг</a:t>
                      </a:r>
                      <a:endParaRPr lang="ru-RU" sz="2400" dirty="0"/>
                    </a:p>
                  </a:txBody>
                  <a:tcPr anchor="ctr"/>
                </a:tc>
              </a:tr>
              <a:tr h="75009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Кущ знань, що росте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428728" y="1657353"/>
            <a:ext cx="6286544" cy="4343415"/>
            <a:chOff x="1798" y="1519"/>
            <a:chExt cx="6507" cy="3184"/>
          </a:xfrm>
        </p:grpSpPr>
        <p:sp>
          <p:nvSpPr>
            <p:cNvPr id="1028" name="Arc 4"/>
            <p:cNvSpPr>
              <a:spLocks/>
            </p:cNvSpPr>
            <p:nvPr/>
          </p:nvSpPr>
          <p:spPr bwMode="auto">
            <a:xfrm rot="4602017">
              <a:off x="4355" y="124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9" name="Arc 5"/>
            <p:cNvSpPr>
              <a:spLocks/>
            </p:cNvSpPr>
            <p:nvPr/>
          </p:nvSpPr>
          <p:spPr bwMode="auto">
            <a:xfrm rot="5146698">
              <a:off x="4855" y="1389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Arc 6"/>
            <p:cNvSpPr>
              <a:spLocks/>
            </p:cNvSpPr>
            <p:nvPr/>
          </p:nvSpPr>
          <p:spPr bwMode="auto">
            <a:xfrm rot="5585906">
              <a:off x="5298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Arc 7"/>
            <p:cNvSpPr>
              <a:spLocks/>
            </p:cNvSpPr>
            <p:nvPr/>
          </p:nvSpPr>
          <p:spPr bwMode="auto">
            <a:xfrm rot="6212661">
              <a:off x="6167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Arc 8"/>
            <p:cNvSpPr>
              <a:spLocks/>
            </p:cNvSpPr>
            <p:nvPr/>
          </p:nvSpPr>
          <p:spPr bwMode="auto">
            <a:xfrm rot="5867813">
              <a:off x="5700" y="167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Arc 9"/>
            <p:cNvSpPr>
              <a:spLocks/>
            </p:cNvSpPr>
            <p:nvPr/>
          </p:nvSpPr>
          <p:spPr bwMode="auto">
            <a:xfrm rot="14481450" flipH="1">
              <a:off x="2254" y="2415"/>
              <a:ext cx="1505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Arc 10"/>
            <p:cNvSpPr>
              <a:spLocks/>
            </p:cNvSpPr>
            <p:nvPr/>
          </p:nvSpPr>
          <p:spPr bwMode="auto">
            <a:xfrm rot="13790477" flipH="1">
              <a:off x="2322" y="2782"/>
              <a:ext cx="1504" cy="2337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Arc 11"/>
            <p:cNvSpPr>
              <a:spLocks/>
            </p:cNvSpPr>
            <p:nvPr/>
          </p:nvSpPr>
          <p:spPr bwMode="auto">
            <a:xfrm rot="7118550">
              <a:off x="6304" y="2416"/>
              <a:ext cx="1505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Arc 12"/>
            <p:cNvSpPr>
              <a:spLocks/>
            </p:cNvSpPr>
            <p:nvPr/>
          </p:nvSpPr>
          <p:spPr bwMode="auto">
            <a:xfrm rot="-13790477">
              <a:off x="6215" y="2783"/>
              <a:ext cx="1504" cy="2336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Arc 13"/>
            <p:cNvSpPr>
              <a:spLocks/>
            </p:cNvSpPr>
            <p:nvPr/>
          </p:nvSpPr>
          <p:spPr bwMode="auto">
            <a:xfrm rot="15387339" flipH="1">
              <a:off x="2076" y="1842"/>
              <a:ext cx="1859" cy="2416"/>
            </a:xfrm>
            <a:custGeom>
              <a:avLst/>
              <a:gdLst>
                <a:gd name="G0" fmla="+- 0 0 0"/>
                <a:gd name="G1" fmla="+- 21136 0 0"/>
                <a:gd name="G2" fmla="+- 21600 0 0"/>
                <a:gd name="T0" fmla="*/ 4452 w 20791"/>
                <a:gd name="T1" fmla="*/ 0 h 21136"/>
                <a:gd name="T2" fmla="*/ 20791 w 20791"/>
                <a:gd name="T3" fmla="*/ 15279 h 21136"/>
                <a:gd name="T4" fmla="*/ 0 w 20791"/>
                <a:gd name="T5" fmla="*/ 21136 h 2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36" fill="none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</a:path>
                <a:path w="20791" h="21136" stroke="0" extrusionOk="0">
                  <a:moveTo>
                    <a:pt x="4452" y="-1"/>
                  </a:moveTo>
                  <a:cubicBezTo>
                    <a:pt x="12316" y="1656"/>
                    <a:pt x="18611" y="7542"/>
                    <a:pt x="20790" y="15279"/>
                  </a:cubicBezTo>
                  <a:lnTo>
                    <a:pt x="0" y="21136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Arc 14"/>
            <p:cNvSpPr>
              <a:spLocks/>
            </p:cNvSpPr>
            <p:nvPr/>
          </p:nvSpPr>
          <p:spPr bwMode="auto">
            <a:xfrm rot="15732187" flipH="1">
              <a:off x="2522" y="1671"/>
              <a:ext cx="1860" cy="2415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Arc 15"/>
            <p:cNvSpPr>
              <a:spLocks/>
            </p:cNvSpPr>
            <p:nvPr/>
          </p:nvSpPr>
          <p:spPr bwMode="auto">
            <a:xfrm rot="16014094" flipH="1">
              <a:off x="2897" y="1525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Arc 16"/>
            <p:cNvSpPr>
              <a:spLocks/>
            </p:cNvSpPr>
            <p:nvPr/>
          </p:nvSpPr>
          <p:spPr bwMode="auto">
            <a:xfrm rot="16453302" flipH="1">
              <a:off x="3313" y="1378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Arc 17"/>
            <p:cNvSpPr>
              <a:spLocks/>
            </p:cNvSpPr>
            <p:nvPr/>
          </p:nvSpPr>
          <p:spPr bwMode="auto">
            <a:xfrm rot="16997983" flipH="1">
              <a:off x="3831" y="1242"/>
              <a:ext cx="1860" cy="2414"/>
            </a:xfrm>
            <a:custGeom>
              <a:avLst/>
              <a:gdLst>
                <a:gd name="G0" fmla="+- 0 0 0"/>
                <a:gd name="G1" fmla="+- 21118 0 0"/>
                <a:gd name="G2" fmla="+- 21600 0 0"/>
                <a:gd name="T0" fmla="*/ 4539 w 20791"/>
                <a:gd name="T1" fmla="*/ 0 h 21118"/>
                <a:gd name="T2" fmla="*/ 20791 w 20791"/>
                <a:gd name="T3" fmla="*/ 15261 h 21118"/>
                <a:gd name="T4" fmla="*/ 0 w 20791"/>
                <a:gd name="T5" fmla="*/ 21118 h 2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91" h="21118" fill="none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</a:path>
                <a:path w="20791" h="21118" stroke="0" extrusionOk="0">
                  <a:moveTo>
                    <a:pt x="4538" y="0"/>
                  </a:moveTo>
                  <a:cubicBezTo>
                    <a:pt x="12365" y="1682"/>
                    <a:pt x="18620" y="7555"/>
                    <a:pt x="20790" y="15261"/>
                  </a:cubicBezTo>
                  <a:lnTo>
                    <a:pt x="0" y="21118"/>
                  </a:lnTo>
                  <a:close/>
                </a:path>
              </a:pathLst>
            </a:custGeom>
            <a:noFill/>
            <a:ln w="381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3755" y="3458"/>
              <a:ext cx="2553" cy="1019"/>
            </a:xfrm>
            <a:prstGeom prst="pentagon">
              <a:avLst/>
            </a:prstGeom>
            <a:solidFill>
              <a:srgbClr val="FDE9D9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Здоров’я 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857224" y="1285860"/>
            <a:ext cx="3214710" cy="9286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_______________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825083" y="4857760"/>
            <a:ext cx="3144289" cy="9286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_______________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5276927" y="4861322"/>
            <a:ext cx="3009849" cy="9286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_______________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5214942" y="1285860"/>
            <a:ext cx="3063304" cy="93333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_______________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55" name="AutoShape 7"/>
          <p:cNvCxnSpPr>
            <a:cxnSpLocks noChangeShapeType="1"/>
            <a:endCxn id="2052" idx="0"/>
          </p:cNvCxnSpPr>
          <p:nvPr/>
        </p:nvCxnSpPr>
        <p:spPr bwMode="auto">
          <a:xfrm rot="10800000" flipV="1">
            <a:off x="2397228" y="4000504"/>
            <a:ext cx="1506426" cy="857256"/>
          </a:xfrm>
          <a:prstGeom prst="straightConnector1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13" name="AutoShape 7"/>
          <p:cNvCxnSpPr>
            <a:cxnSpLocks noChangeShapeType="1"/>
            <a:endCxn id="2054" idx="2"/>
          </p:cNvCxnSpPr>
          <p:nvPr/>
        </p:nvCxnSpPr>
        <p:spPr bwMode="auto">
          <a:xfrm flipV="1">
            <a:off x="5221170" y="2219199"/>
            <a:ext cx="1525424" cy="852611"/>
          </a:xfrm>
          <a:prstGeom prst="straightConnector1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14" name="AutoShape 7"/>
          <p:cNvCxnSpPr>
            <a:cxnSpLocks noChangeShapeType="1"/>
            <a:endCxn id="2053" idx="0"/>
          </p:cNvCxnSpPr>
          <p:nvPr/>
        </p:nvCxnSpPr>
        <p:spPr bwMode="auto">
          <a:xfrm>
            <a:off x="5221170" y="4000504"/>
            <a:ext cx="1560682" cy="860818"/>
          </a:xfrm>
          <a:prstGeom prst="straightConnector1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15" name="AutoShape 7"/>
          <p:cNvCxnSpPr>
            <a:cxnSpLocks noChangeShapeType="1"/>
            <a:endCxn id="2051" idx="2"/>
          </p:cNvCxnSpPr>
          <p:nvPr/>
        </p:nvCxnSpPr>
        <p:spPr bwMode="auto">
          <a:xfrm rot="10800000">
            <a:off x="2464580" y="2214554"/>
            <a:ext cx="1470707" cy="857256"/>
          </a:xfrm>
          <a:prstGeom prst="straightConnector1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2857488" y="3071810"/>
            <a:ext cx="3429024" cy="928694"/>
          </a:xfrm>
          <a:prstGeom prst="roundRect">
            <a:avLst>
              <a:gd name="adj" fmla="val 16667"/>
            </a:avLst>
          </a:prstGeom>
          <a:solidFill>
            <a:srgbClr val="E5DFEC"/>
          </a:solidFill>
          <a:ln w="76200">
            <a:solidFill>
              <a:srgbClr val="8DB3E2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Arial" pitchFamily="34" charset="0"/>
              </a:rPr>
              <a:t>Складові здоров’я</a:t>
            </a:r>
            <a:endParaRPr kumimoji="0" lang="ru-RU" sz="3600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0100" y="128586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Фізична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86380" y="128586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Психічна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8662" y="485776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Соціальна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86380" y="485776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Духовна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  <p:bldP spid="2052" grpId="0" animBg="1"/>
      <p:bldP spid="2053" grpId="0" animBg="1"/>
      <p:bldP spid="2054" grpId="0" animBg="1"/>
      <p:bldP spid="2050" grpId="0" animBg="1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714348" y="2143116"/>
            <a:ext cx="3643338" cy="178595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Злагоджено діють __________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визначають за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частотою __________________ __________________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uk-UA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uk-UA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3714744" y="4572008"/>
            <a:ext cx="3143272" cy="1285884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Маса тіла відповідає _______________________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5286380" y="2143116"/>
            <a:ext cx="3214710" cy="1357322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Добрий 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Міцний 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78" name="AutoShape 6"/>
          <p:cNvCxnSpPr>
            <a:cxnSpLocks noChangeShapeType="1"/>
            <a:endCxn id="3075" idx="0"/>
          </p:cNvCxnSpPr>
          <p:nvPr/>
        </p:nvCxnSpPr>
        <p:spPr bwMode="auto">
          <a:xfrm rot="10800000" flipV="1">
            <a:off x="2536018" y="1500174"/>
            <a:ext cx="1066017" cy="642942"/>
          </a:xfrm>
          <a:prstGeom prst="straightConnector1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3079" name="AutoShape 7"/>
          <p:cNvCxnSpPr>
            <a:cxnSpLocks noChangeShapeType="1"/>
            <a:endCxn id="3077" idx="0"/>
          </p:cNvCxnSpPr>
          <p:nvPr/>
        </p:nvCxnSpPr>
        <p:spPr bwMode="auto">
          <a:xfrm>
            <a:off x="5643570" y="1500174"/>
            <a:ext cx="1250165" cy="642942"/>
          </a:xfrm>
          <a:prstGeom prst="straightConnector1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3080" name="AutoShape 8"/>
          <p:cNvCxnSpPr>
            <a:cxnSpLocks noChangeShapeType="1"/>
            <a:stCxn id="3074" idx="2"/>
            <a:endCxn id="3076" idx="0"/>
          </p:cNvCxnSpPr>
          <p:nvPr/>
        </p:nvCxnSpPr>
        <p:spPr bwMode="auto">
          <a:xfrm rot="16200000" flipH="1">
            <a:off x="3393273" y="2678901"/>
            <a:ext cx="3071834" cy="714380"/>
          </a:xfrm>
          <a:prstGeom prst="straightConnector1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2857488" y="642918"/>
            <a:ext cx="3429024" cy="857256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3810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7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Arial" pitchFamily="34" charset="0"/>
              </a:rPr>
              <a:t>Фізична складова </a:t>
            </a:r>
            <a:endParaRPr kumimoji="0" lang="ru-RU" sz="3600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14612" y="2428868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усі органи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14480" y="3143248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дихання, пульсом, температурою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357950" y="2357430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апетит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43636" y="2786058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сон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29058" y="5143512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зросту за віком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в начало 13">
            <a:hlinkClick r:id="rId2" action="ppaction://hlinksldjump" highlightClick="1"/>
          </p:cNvPr>
          <p:cNvSpPr/>
          <p:nvPr/>
        </p:nvSpPr>
        <p:spPr>
          <a:xfrm>
            <a:off x="214282" y="6215082"/>
            <a:ext cx="1071570" cy="42862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75"/>
                            </p:stCondLst>
                            <p:childTnLst>
                              <p:par>
                                <p:cTn id="5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3076" grpId="0" animBg="1"/>
      <p:bldP spid="3077" grpId="0" animBg="1"/>
      <p:bldP spid="3074" grpId="0" animBg="1"/>
      <p:bldP spid="28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2643174" y="714356"/>
            <a:ext cx="3643338" cy="928694"/>
          </a:xfrm>
          <a:prstGeom prst="roundRect">
            <a:avLst>
              <a:gd name="adj" fmla="val 16667"/>
            </a:avLst>
          </a:prstGeom>
          <a:solidFill>
            <a:srgbClr val="CCFF99"/>
          </a:solidFill>
          <a:ln w="3810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Arial" pitchFamily="34" charset="0"/>
              </a:rPr>
              <a:t>Психічна складова </a:t>
            </a:r>
            <a:endParaRPr kumimoji="0" lang="ru-RU" sz="3600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785786" y="2500306"/>
            <a:ext cx="3286148" cy="1000132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Сприймаєш інформацію , _______________, 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5072066" y="2500306"/>
            <a:ext cx="3144844" cy="1000132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Відчуваєш на смак, ____________, _________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3000364" y="4411672"/>
            <a:ext cx="3143272" cy="946154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lang="uk-UA" sz="800" dirty="0"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Проявляєш різні  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102" name="AutoShape 6"/>
          <p:cNvCxnSpPr>
            <a:cxnSpLocks noChangeShapeType="1"/>
            <a:endCxn id="4099" idx="0"/>
          </p:cNvCxnSpPr>
          <p:nvPr/>
        </p:nvCxnSpPr>
        <p:spPr bwMode="auto">
          <a:xfrm rot="10800000" flipV="1">
            <a:off x="2428860" y="1643050"/>
            <a:ext cx="931870" cy="857256"/>
          </a:xfrm>
          <a:prstGeom prst="straightConnector1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4103" name="AutoShape 7"/>
          <p:cNvCxnSpPr>
            <a:cxnSpLocks noChangeShapeType="1"/>
            <a:endCxn id="4100" idx="0"/>
          </p:cNvCxnSpPr>
          <p:nvPr/>
        </p:nvCxnSpPr>
        <p:spPr bwMode="auto">
          <a:xfrm>
            <a:off x="5500694" y="1643050"/>
            <a:ext cx="1143794" cy="857256"/>
          </a:xfrm>
          <a:prstGeom prst="straightConnector1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4104" name="AutoShape 8"/>
          <p:cNvCxnSpPr>
            <a:cxnSpLocks noChangeShapeType="1"/>
            <a:stCxn id="4098" idx="2"/>
            <a:endCxn id="4101" idx="0"/>
          </p:cNvCxnSpPr>
          <p:nvPr/>
        </p:nvCxnSpPr>
        <p:spPr bwMode="auto">
          <a:xfrm rot="16200000" flipH="1">
            <a:off x="3134110" y="2973782"/>
            <a:ext cx="2768622" cy="107157"/>
          </a:xfrm>
          <a:prstGeom prst="straightConnector1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sp>
        <p:nvSpPr>
          <p:cNvPr id="15" name="TextBox 14"/>
          <p:cNvSpPr txBox="1"/>
          <p:nvPr/>
        </p:nvSpPr>
        <p:spPr>
          <a:xfrm>
            <a:off x="4857753" y="457200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емоції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в начало 9">
            <a:hlinkClick r:id="rId2" action="ppaction://hlinksldjump" highlightClick="1"/>
          </p:cNvPr>
          <p:cNvSpPr/>
          <p:nvPr/>
        </p:nvSpPr>
        <p:spPr>
          <a:xfrm>
            <a:off x="214282" y="6215082"/>
            <a:ext cx="1071570" cy="42862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28662" y="2857496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запам’ятовуєш     міркуєш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6380" y="285749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дотик            нюх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/>
      <p:bldP spid="4100" grpId="0" animBg="1"/>
      <p:bldP spid="4101" grpId="0" animBg="1"/>
      <p:bldP spid="15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23" name="AutoShape 3"/>
          <p:cNvCxnSpPr>
            <a:cxnSpLocks noChangeShapeType="1"/>
            <a:endCxn id="5128" idx="0"/>
          </p:cNvCxnSpPr>
          <p:nvPr/>
        </p:nvCxnSpPr>
        <p:spPr bwMode="auto">
          <a:xfrm rot="16200000" flipH="1">
            <a:off x="4522902" y="1835747"/>
            <a:ext cx="2714381" cy="1758773"/>
          </a:xfrm>
          <a:prstGeom prst="straightConnector1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5124" name="AutoShape 4"/>
          <p:cNvCxnSpPr>
            <a:cxnSpLocks noChangeShapeType="1"/>
            <a:endCxn id="5127" idx="0"/>
          </p:cNvCxnSpPr>
          <p:nvPr/>
        </p:nvCxnSpPr>
        <p:spPr bwMode="auto">
          <a:xfrm rot="5400000">
            <a:off x="2244699" y="1791577"/>
            <a:ext cx="2466664" cy="1579880"/>
          </a:xfrm>
          <a:prstGeom prst="straightConnector1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2643368" y="525463"/>
            <a:ext cx="4000143" cy="82272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810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900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Arial" pitchFamily="34" charset="0"/>
              </a:rPr>
              <a:t>Соціальна складова </a:t>
            </a:r>
            <a:endParaRPr kumimoji="0" lang="ru-RU" sz="3600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1519043" y="1936701"/>
            <a:ext cx="6267514" cy="1349684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Вміння узгоджувати свої 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________________________ з іншими ____________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785787" y="3814849"/>
            <a:ext cx="3803568" cy="1828604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Поводитися з людьми так, як хочеш , щоб  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___________________________</a:t>
            </a: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5017867" y="4071574"/>
            <a:ext cx="3483224" cy="1307647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Робити  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129" name="AutoShape 9"/>
          <p:cNvCxnSpPr>
            <a:cxnSpLocks noChangeShapeType="1"/>
            <a:stCxn id="5125" idx="2"/>
            <a:endCxn id="5126" idx="0"/>
          </p:cNvCxnSpPr>
          <p:nvPr/>
        </p:nvCxnSpPr>
        <p:spPr bwMode="auto">
          <a:xfrm rot="16200000" flipH="1">
            <a:off x="4353341" y="1638513"/>
            <a:ext cx="588516" cy="9361"/>
          </a:xfrm>
          <a:prstGeom prst="straightConnector1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sp>
        <p:nvSpPr>
          <p:cNvPr id="10" name="Управляющая кнопка: в начало 9">
            <a:hlinkClick r:id="rId2" action="ppaction://hlinksldjump" highlightClick="1"/>
          </p:cNvPr>
          <p:cNvSpPr/>
          <p:nvPr/>
        </p:nvSpPr>
        <p:spPr>
          <a:xfrm>
            <a:off x="214282" y="6215082"/>
            <a:ext cx="1071570" cy="42862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286248" y="214311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дії,  вчинки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670" y="2559602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потреби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3570" y="255960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людьми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8860" y="450057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поводилися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71670" y="4917056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  тобою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86512" y="428625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гідні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72198" y="4702742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вчинки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25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75"/>
                            </p:stCondLst>
                            <p:childTnLst>
                              <p:par>
                                <p:cTn id="4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25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5126" grpId="0" animBg="1"/>
      <p:bldP spid="5127" grpId="0" animBg="1"/>
      <p:bldP spid="512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52" name="AutoShape 8"/>
          <p:cNvCxnSpPr>
            <a:cxnSpLocks noChangeShapeType="1"/>
          </p:cNvCxnSpPr>
          <p:nvPr/>
        </p:nvCxnSpPr>
        <p:spPr bwMode="auto">
          <a:xfrm>
            <a:off x="4591224" y="1262216"/>
            <a:ext cx="424983" cy="282338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</p:cxnSp>
      <p:cxnSp>
        <p:nvCxnSpPr>
          <p:cNvPr id="6153" name="AutoShape 9"/>
          <p:cNvCxnSpPr>
            <a:cxnSpLocks noChangeShapeType="1"/>
          </p:cNvCxnSpPr>
          <p:nvPr/>
        </p:nvCxnSpPr>
        <p:spPr bwMode="auto">
          <a:xfrm rot="5400000">
            <a:off x="4502266" y="2382923"/>
            <a:ext cx="472882" cy="191145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</p:cxnSp>
      <p:cxnSp>
        <p:nvCxnSpPr>
          <p:cNvPr id="6154" name="AutoShape 10"/>
          <p:cNvCxnSpPr>
            <a:cxnSpLocks noChangeShapeType="1"/>
          </p:cNvCxnSpPr>
          <p:nvPr/>
        </p:nvCxnSpPr>
        <p:spPr bwMode="auto">
          <a:xfrm>
            <a:off x="4357387" y="3500059"/>
            <a:ext cx="477378" cy="307373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</p:cxnSp>
      <p:cxnSp>
        <p:nvCxnSpPr>
          <p:cNvPr id="6155" name="AutoShape 11"/>
          <p:cNvCxnSpPr>
            <a:cxnSpLocks noChangeShapeType="1"/>
          </p:cNvCxnSpPr>
          <p:nvPr/>
        </p:nvCxnSpPr>
        <p:spPr bwMode="auto">
          <a:xfrm rot="5400000">
            <a:off x="4430414" y="4684972"/>
            <a:ext cx="543814" cy="243540"/>
          </a:xfrm>
          <a:prstGeom prst="curvedConnector3">
            <a:avLst>
              <a:gd name="adj1" fmla="val 49870"/>
            </a:avLst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</p:cxn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2714703" y="500042"/>
            <a:ext cx="3786033" cy="762174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3810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Arial" pitchFamily="34" charset="0"/>
              </a:rPr>
              <a:t>Духовна  складова </a:t>
            </a:r>
            <a:endParaRPr kumimoji="0" lang="ru-RU" sz="3600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785786" y="1544554"/>
            <a:ext cx="5816829" cy="827543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Відчуває свою _________________ за себе і за інших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2645813" y="2639136"/>
            <a:ext cx="5735325" cy="88595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Вірить, що  ___________________________  зло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785786" y="3786569"/>
            <a:ext cx="5492755" cy="870659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Намагається  _____________________________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2845690" y="5000763"/>
            <a:ext cx="5583962" cy="929073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Цінує ______________________________________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1736" y="164305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відповідальність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29058" y="2786058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добро   перемагає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7422" y="3929066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робити   добро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00496" y="5143512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здоров’я   і   життя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8" grpId="0" animBg="1"/>
      <p:bldP spid="6149" grpId="0" animBg="1"/>
      <p:bldP spid="6150" grpId="0" animBg="1"/>
      <p:bldP spid="6151" grpId="0" animBg="1"/>
      <p:bldP spid="17" grpId="0"/>
      <p:bldP spid="18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387320" y="1500174"/>
            <a:ext cx="2713901" cy="693766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28575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Arial" pitchFamily="34" charset="0"/>
              </a:rPr>
              <a:t>Фізична складова </a:t>
            </a:r>
            <a:endParaRPr kumimoji="0" lang="ru-RU" sz="360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387321" y="2439974"/>
            <a:ext cx="2812025" cy="693766"/>
          </a:xfrm>
          <a:prstGeom prst="roundRect">
            <a:avLst>
              <a:gd name="adj" fmla="val 16667"/>
            </a:avLst>
          </a:prstGeom>
          <a:solidFill>
            <a:srgbClr val="CCFF99"/>
          </a:solidFill>
          <a:ln w="28575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Arial" pitchFamily="34" charset="0"/>
              </a:rPr>
              <a:t>Психічна складова </a:t>
            </a:r>
            <a:endParaRPr kumimoji="0" lang="ru-RU" sz="360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357158" y="3452799"/>
            <a:ext cx="2861088" cy="693766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Arial" pitchFamily="34" charset="0"/>
              </a:rPr>
              <a:t>Соціальна складова </a:t>
            </a:r>
            <a:endParaRPr kumimoji="0" lang="ru-RU" sz="360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377796" y="4479912"/>
            <a:ext cx="2827518" cy="693764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28575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Arial" pitchFamily="34" charset="0"/>
              </a:rPr>
              <a:t>Духовна  складова </a:t>
            </a:r>
            <a:endParaRPr kumimoji="0" lang="ru-RU" sz="360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4357686" y="214291"/>
            <a:ext cx="1908253" cy="50006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Віра у добро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4354044" y="928670"/>
            <a:ext cx="4432798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Відповідність маси тіла зросту за віком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4357686" y="2428869"/>
            <a:ext cx="4000528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Відповідальність за себе та інших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4357686" y="3200387"/>
            <a:ext cx="2857520" cy="58580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Відчуття гніву, любові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AutoShape 10"/>
          <p:cNvSpPr>
            <a:spLocks noChangeArrowheads="1"/>
          </p:cNvSpPr>
          <p:nvPr/>
        </p:nvSpPr>
        <p:spPr bwMode="auto">
          <a:xfrm>
            <a:off x="4357686" y="4714884"/>
            <a:ext cx="3666737" cy="81841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Вміння узгоджувати свої дії з однокласниками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9" name="AutoShape 11"/>
          <p:cNvSpPr>
            <a:spLocks noChangeArrowheads="1"/>
          </p:cNvSpPr>
          <p:nvPr/>
        </p:nvSpPr>
        <p:spPr bwMode="auto">
          <a:xfrm>
            <a:off x="4357686" y="1714488"/>
            <a:ext cx="1928826" cy="50006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Гідні вчинки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80" name="AutoShape 12"/>
          <p:cNvSpPr>
            <a:spLocks noChangeArrowheads="1"/>
          </p:cNvSpPr>
          <p:nvPr/>
        </p:nvSpPr>
        <p:spPr bwMode="auto">
          <a:xfrm>
            <a:off x="4357686" y="4000504"/>
            <a:ext cx="1785950" cy="50960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Міцний сон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81" name="AutoShape 13"/>
          <p:cNvSpPr>
            <a:spLocks noChangeArrowheads="1"/>
          </p:cNvSpPr>
          <p:nvPr/>
        </p:nvSpPr>
        <p:spPr bwMode="auto">
          <a:xfrm>
            <a:off x="4357686" y="5715016"/>
            <a:ext cx="2357454" cy="6223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Позитивні емоції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Прямая со стрелкой 18"/>
          <p:cNvCxnSpPr>
            <a:stCxn id="7170" idx="3"/>
            <a:endCxn id="7175" idx="1"/>
          </p:cNvCxnSpPr>
          <p:nvPr/>
        </p:nvCxnSpPr>
        <p:spPr>
          <a:xfrm flipV="1">
            <a:off x="3101221" y="1214422"/>
            <a:ext cx="1252823" cy="632635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7170" idx="3"/>
            <a:endCxn id="7180" idx="1"/>
          </p:cNvCxnSpPr>
          <p:nvPr/>
        </p:nvCxnSpPr>
        <p:spPr>
          <a:xfrm>
            <a:off x="3101221" y="1847057"/>
            <a:ext cx="1256465" cy="240825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7171" idx="3"/>
            <a:endCxn id="7177" idx="1"/>
          </p:cNvCxnSpPr>
          <p:nvPr/>
        </p:nvCxnSpPr>
        <p:spPr>
          <a:xfrm>
            <a:off x="3199346" y="2786857"/>
            <a:ext cx="1158340" cy="706432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7171" idx="3"/>
            <a:endCxn id="7181" idx="1"/>
          </p:cNvCxnSpPr>
          <p:nvPr/>
        </p:nvCxnSpPr>
        <p:spPr>
          <a:xfrm>
            <a:off x="3199346" y="2786857"/>
            <a:ext cx="1158340" cy="3239323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7172" idx="3"/>
            <a:endCxn id="7178" idx="1"/>
          </p:cNvCxnSpPr>
          <p:nvPr/>
        </p:nvCxnSpPr>
        <p:spPr>
          <a:xfrm>
            <a:off x="3218246" y="3799682"/>
            <a:ext cx="1139440" cy="1324409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7173" idx="3"/>
            <a:endCxn id="7174" idx="1"/>
          </p:cNvCxnSpPr>
          <p:nvPr/>
        </p:nvCxnSpPr>
        <p:spPr>
          <a:xfrm flipV="1">
            <a:off x="3205314" y="464324"/>
            <a:ext cx="1152372" cy="436247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7173" idx="3"/>
            <a:endCxn id="7179" idx="1"/>
          </p:cNvCxnSpPr>
          <p:nvPr/>
        </p:nvCxnSpPr>
        <p:spPr>
          <a:xfrm flipV="1">
            <a:off x="3205314" y="1964521"/>
            <a:ext cx="1152372" cy="2862273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7173" idx="3"/>
            <a:endCxn id="7176" idx="1"/>
          </p:cNvCxnSpPr>
          <p:nvPr/>
        </p:nvCxnSpPr>
        <p:spPr>
          <a:xfrm flipV="1">
            <a:off x="3205314" y="2714621"/>
            <a:ext cx="1152372" cy="2112173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857224" y="1285860"/>
            <a:ext cx="3214710" cy="9286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_______________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825083" y="4857760"/>
            <a:ext cx="3144289" cy="9286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_______________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5276927" y="4861322"/>
            <a:ext cx="3009849" cy="9286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_______________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5214942" y="1285860"/>
            <a:ext cx="3063304" cy="93333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_______________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55" name="AutoShape 7"/>
          <p:cNvCxnSpPr>
            <a:cxnSpLocks noChangeShapeType="1"/>
            <a:endCxn id="2052" idx="0"/>
          </p:cNvCxnSpPr>
          <p:nvPr/>
        </p:nvCxnSpPr>
        <p:spPr bwMode="auto">
          <a:xfrm rot="10800000" flipV="1">
            <a:off x="2397228" y="4000504"/>
            <a:ext cx="1506426" cy="857256"/>
          </a:xfrm>
          <a:prstGeom prst="straightConnector1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13" name="AutoShape 7"/>
          <p:cNvCxnSpPr>
            <a:cxnSpLocks noChangeShapeType="1"/>
            <a:endCxn id="2054" idx="2"/>
          </p:cNvCxnSpPr>
          <p:nvPr/>
        </p:nvCxnSpPr>
        <p:spPr bwMode="auto">
          <a:xfrm flipV="1">
            <a:off x="5221170" y="2219199"/>
            <a:ext cx="1525424" cy="852611"/>
          </a:xfrm>
          <a:prstGeom prst="straightConnector1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14" name="AutoShape 7"/>
          <p:cNvCxnSpPr>
            <a:cxnSpLocks noChangeShapeType="1"/>
            <a:endCxn id="2053" idx="0"/>
          </p:cNvCxnSpPr>
          <p:nvPr/>
        </p:nvCxnSpPr>
        <p:spPr bwMode="auto">
          <a:xfrm>
            <a:off x="5221170" y="4000504"/>
            <a:ext cx="1560682" cy="860818"/>
          </a:xfrm>
          <a:prstGeom prst="straightConnector1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15" name="AutoShape 7"/>
          <p:cNvCxnSpPr>
            <a:cxnSpLocks noChangeShapeType="1"/>
            <a:endCxn id="2051" idx="2"/>
          </p:cNvCxnSpPr>
          <p:nvPr/>
        </p:nvCxnSpPr>
        <p:spPr bwMode="auto">
          <a:xfrm rot="10800000">
            <a:off x="2464580" y="2214554"/>
            <a:ext cx="1470707" cy="857256"/>
          </a:xfrm>
          <a:prstGeom prst="straightConnector1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</p:spPr>
      </p:cxn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2857488" y="3071810"/>
            <a:ext cx="3429024" cy="928694"/>
          </a:xfrm>
          <a:prstGeom prst="roundRect">
            <a:avLst>
              <a:gd name="adj" fmla="val 16667"/>
            </a:avLst>
          </a:prstGeom>
          <a:solidFill>
            <a:srgbClr val="E5DFEC"/>
          </a:solidFill>
          <a:ln w="76200">
            <a:solidFill>
              <a:srgbClr val="8DB3E2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Arial" pitchFamily="34" charset="0"/>
              </a:rPr>
              <a:t>Складові здоров’я</a:t>
            </a:r>
            <a:endParaRPr kumimoji="0" lang="ru-RU" sz="3600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0100" y="128586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Фізична</a:t>
            </a:r>
            <a:endParaRPr lang="ru-RU" sz="1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86380" y="128586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Психічна</a:t>
            </a:r>
            <a:endParaRPr lang="ru-RU" sz="1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8662" y="485776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Соціальна</a:t>
            </a:r>
            <a:endParaRPr lang="ru-RU" sz="1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86380" y="485776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Духовна</a:t>
            </a:r>
            <a:endParaRPr lang="ru-RU" sz="1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  <p:bldP spid="2052" grpId="0" animBg="1"/>
      <p:bldP spid="2053" grpId="0" animBg="1"/>
      <p:bldP spid="2054" grpId="0" animBg="1"/>
      <p:bldP spid="2050" grpId="0" animBg="1"/>
      <p:bldP spid="19" grpId="0"/>
      <p:bldP spid="20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791</TotalTime>
  <Words>354</Words>
  <Application>Microsoft Office PowerPoint</Application>
  <PresentationFormat>Экран (4:3)</PresentationFormat>
  <Paragraphs>121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Складові здоров`я.  Гуманне ставлення до людей, які мають проблеми  зі здоров’ям</vt:lpstr>
      <vt:lpstr>Кущ знань, що росте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Поєднання всіх складових дає людині міцне здоров’я</vt:lpstr>
      <vt:lpstr>Кущ знань, що росте</vt:lpstr>
      <vt:lpstr>Слайд 15</vt:lpstr>
      <vt:lpstr>Домашнє завдання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LAN_OS</cp:lastModifiedBy>
  <cp:revision>42</cp:revision>
  <dcterms:created xsi:type="dcterms:W3CDTF">2013-10-13T16:39:42Z</dcterms:created>
  <dcterms:modified xsi:type="dcterms:W3CDTF">2013-10-25T20:04:29Z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318217</vt:lpwstr>
  </property>
  <property fmtid="{D5CDD505-2E9C-101B-9397-08002B2CF9AE}" name="NXPowerLiteVersion" pid="3">
    <vt:lpwstr>D4.1.4</vt:lpwstr>
  </property>
</Properties>
</file>