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5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accent4">
                <a:lumMod val="20000"/>
                <a:lumOff val="8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8AF2-8A89-4009-8006-D332CE5B2996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071546"/>
            <a:ext cx="821537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Показники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фізичного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розвитку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дитини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Вплив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рухової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активності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розвиток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організму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3886200"/>
            <a:ext cx="4286280" cy="1919064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Тетерівської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ЗОШ І-ІІІ ступенів імені Ніни Сосніної </a:t>
            </a:r>
          </a:p>
          <a:p>
            <a:pPr algn="l"/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Киричок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О.П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петровна рисунки\малюнки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71" y="3500438"/>
            <a:ext cx="3855649" cy="250033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439737" y="785794"/>
            <a:ext cx="1981531" cy="775405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Сила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3568180" y="285728"/>
            <a:ext cx="5075786" cy="7985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здатність людини тривалий час виконувати рухову діяльність, не відчуваючи втоми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439737" y="1939213"/>
            <a:ext cx="1981531" cy="775407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Спритність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439737" y="3010783"/>
            <a:ext cx="1981531" cy="775407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Витривалість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439737" y="4082353"/>
            <a:ext cx="1981531" cy="77540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Гнучкість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439737" y="5153923"/>
            <a:ext cx="1981531" cy="775407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Швидкість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3955214" y="1511539"/>
            <a:ext cx="4688752" cy="77445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здатність людини виконувати рухові дії за найкоротший проміжок часу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3648812" y="2643182"/>
            <a:ext cx="4995154" cy="124365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вміння керувати своїми рухами, виконувати рухові дії з великою точністю, перебудовувати рухову діяльність відповідно до обставин, що раптово  змінюються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3652844" y="5357826"/>
            <a:ext cx="4991122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здатність людини долати зовнішній опір або протидіяти йому м’язовими напруженнями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4019720" y="4286256"/>
            <a:ext cx="4624246" cy="6429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здатність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м'язів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людини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до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розтягування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 стрелкой 14"/>
          <p:cNvCxnSpPr>
            <a:stCxn id="20482" idx="3"/>
            <a:endCxn id="20490" idx="1"/>
          </p:cNvCxnSpPr>
          <p:nvPr/>
        </p:nvCxnSpPr>
        <p:spPr>
          <a:xfrm>
            <a:off x="2421268" y="1173497"/>
            <a:ext cx="1231576" cy="4648676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0484" idx="3"/>
            <a:endCxn id="20489" idx="1"/>
          </p:cNvCxnSpPr>
          <p:nvPr/>
        </p:nvCxnSpPr>
        <p:spPr>
          <a:xfrm>
            <a:off x="2421268" y="2326917"/>
            <a:ext cx="1227544" cy="938091"/>
          </a:xfrm>
          <a:prstGeom prst="straightConnector1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0485" idx="3"/>
            <a:endCxn id="20483" idx="1"/>
          </p:cNvCxnSpPr>
          <p:nvPr/>
        </p:nvCxnSpPr>
        <p:spPr>
          <a:xfrm flipV="1">
            <a:off x="2421268" y="684978"/>
            <a:ext cx="1146912" cy="2713509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20486" idx="3"/>
            <a:endCxn id="20491" idx="1"/>
          </p:cNvCxnSpPr>
          <p:nvPr/>
        </p:nvCxnSpPr>
        <p:spPr>
          <a:xfrm>
            <a:off x="2421268" y="4470057"/>
            <a:ext cx="1598452" cy="137670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0487" idx="3"/>
            <a:endCxn id="20488" idx="1"/>
          </p:cNvCxnSpPr>
          <p:nvPr/>
        </p:nvCxnSpPr>
        <p:spPr>
          <a:xfrm flipV="1">
            <a:off x="2421268" y="1898766"/>
            <a:ext cx="1533946" cy="3642861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:\петровна рисунки\малюнки\човниковий біг.jpg" id="2150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357158" y="285728"/>
            <a:ext cx="4143404" cy="3000396"/>
          </a:xfrm>
          <a:prstGeom prst="rect">
            <a:avLst/>
          </a:prstGeom>
          <a:noFill/>
        </p:spPr>
      </p:pic>
      <p:pic>
        <p:nvPicPr>
          <p:cNvPr descr="I:\петровна рисунки\малюнки\item_5056.jpg" id="6" name="Рисунок 5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572000" y="3429000"/>
            <a:ext cx="4186260" cy="2881328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42910" y="4071942"/>
            <a:ext cx="3500462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400">
                <a:latin charset="0" pitchFamily="18" typeface="Times New Roman"/>
                <a:cs charset="0" pitchFamily="18" typeface="Times New Roman"/>
              </a:rPr>
              <a:t>Спритність</a:t>
            </a:r>
            <a:endParaRPr b="1" dirty="0" i="1" lang="ru-RU" sz="2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9190" y="1857364"/>
            <a:ext cx="3500462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400">
                <a:latin charset="0" pitchFamily="18" typeface="Times New Roman"/>
                <a:cs charset="0" pitchFamily="18" typeface="Times New Roman"/>
              </a:rPr>
              <a:t>Швидкість</a:t>
            </a:r>
            <a:endParaRPr b="1" dirty="0" i="1" lang="ru-RU" sz="2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Выноска со стрелкой вверх 8"/>
          <p:cNvSpPr/>
          <p:nvPr/>
        </p:nvSpPr>
        <p:spPr>
          <a:xfrm>
            <a:off x="428596" y="3500438"/>
            <a:ext cx="3857652" cy="1428760"/>
          </a:xfrm>
          <a:prstGeom prst="upArrowCallou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>
                <a:solidFill>
                  <a:schemeClr val="tx1"/>
                </a:solidFill>
              </a:rPr>
              <a:t>______________________________</a:t>
            </a:r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4714876" y="1785926"/>
            <a:ext cx="3857652" cy="1428760"/>
          </a:xfrm>
          <a:prstGeom prst="downArrowCallou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>
                <a:solidFill>
                  <a:schemeClr val="tx1"/>
                </a:solidFill>
              </a:rPr>
              <a:t>_______________________________</a:t>
            </a:r>
            <a:endParaRPr dirty="0"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9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4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8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4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26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27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28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1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3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4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5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"/>
      <p:bldP grpId="0" spid="8"/>
      <p:bldP animBg="1" grpId="0" spid="9"/>
      <p:bldP animBg="1" grpId="0" spid="11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000100" y="428604"/>
            <a:ext cx="7215238" cy="1214446"/>
            <a:chOff x="1000100" y="428604"/>
            <a:chExt cx="7215238" cy="1214446"/>
          </a:xfrm>
        </p:grpSpPr>
        <p:pic>
          <p:nvPicPr>
            <p:cNvPr descr="I:\петровна рисунки\малюнки\підтягування2.jpg" id="4" name="Рисунок 3"/>
            <p:cNvPicPr/>
            <p:nvPr/>
          </p:nvPicPr>
          <p:blipFill>
            <a:blip cstate="print" r:embed="rId2"/>
            <a:srcRect r="210"/>
            <a:stretch>
              <a:fillRect/>
            </a:stretch>
          </p:blipFill>
          <p:spPr bwMode="auto">
            <a:xfrm>
              <a:off x="1000100" y="428604"/>
              <a:ext cx="1352550" cy="1200150"/>
            </a:xfrm>
            <a:prstGeom prst="rect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  <p:pic>
          <p:nvPicPr>
            <p:cNvPr descr="I:\петровна рисунки\малюнки\віджимання2.jpg" id="5" name="Рисунок 4"/>
            <p:cNvPicPr/>
            <p:nvPr/>
          </p:nvPicPr>
          <p:blipFill>
            <a:blip cstate="print" r:embed="rId3"/>
            <a:srcRect b="92"/>
            <a:stretch>
              <a:fillRect/>
            </a:stretch>
          </p:blipFill>
          <p:spPr bwMode="auto">
            <a:xfrm>
              <a:off x="2357422" y="428604"/>
              <a:ext cx="5857916" cy="1214446"/>
            </a:xfrm>
            <a:prstGeom prst="rect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</p:grpSp>
      <p:sp>
        <p:nvSpPr>
          <p:cNvPr id="6" name="Выноска со стрелкой вверх 5"/>
          <p:cNvSpPr/>
          <p:nvPr/>
        </p:nvSpPr>
        <p:spPr>
          <a:xfrm>
            <a:off x="714348" y="4857760"/>
            <a:ext cx="3214710" cy="1071570"/>
          </a:xfrm>
          <a:prstGeom prst="upArrowCallou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>
                <a:solidFill>
                  <a:schemeClr val="tx1"/>
                </a:solidFill>
              </a:rPr>
              <a:t>__________________________</a:t>
            </a:r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5214950"/>
            <a:ext cx="3500462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400">
                <a:latin charset="0" pitchFamily="18" typeface="Times New Roman"/>
                <a:cs charset="0" pitchFamily="18" typeface="Times New Roman"/>
              </a:rPr>
              <a:t>Витривалість</a:t>
            </a:r>
            <a:endParaRPr b="1" dirty="0" i="1" lang="ru-RU" sz="24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I:\петровна рисунки\малюнки\Рисунок4.png" id="8" name="Рисунок 7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643438" y="5000636"/>
            <a:ext cx="3667130" cy="928690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descr="I:\петровна рисунки\малюнки\13-23.jpg" id="9" name="Рисунок 8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42910" y="3500438"/>
            <a:ext cx="3357586" cy="1143008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1" name="Выноска со стрелкой вверх 10"/>
          <p:cNvSpPr/>
          <p:nvPr/>
        </p:nvSpPr>
        <p:spPr>
          <a:xfrm>
            <a:off x="2938450" y="1938326"/>
            <a:ext cx="3214710" cy="1071570"/>
          </a:xfrm>
          <a:prstGeom prst="upArrowCallou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>
                <a:solidFill>
                  <a:schemeClr val="tx1"/>
                </a:solidFill>
              </a:rPr>
              <a:t>__________________________</a:t>
            </a:r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95574" y="2295516"/>
            <a:ext cx="3500462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400">
                <a:latin charset="0" pitchFamily="18" typeface="Times New Roman"/>
                <a:cs charset="0" pitchFamily="18" typeface="Times New Roman"/>
              </a:rPr>
              <a:t>Сила</a:t>
            </a:r>
            <a:endParaRPr b="1" dirty="0" i="1" lang="ru-RU" sz="2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3" name="Выноска со стрелкой вниз 12"/>
          <p:cNvSpPr/>
          <p:nvPr/>
        </p:nvSpPr>
        <p:spPr>
          <a:xfrm>
            <a:off x="4857752" y="3714752"/>
            <a:ext cx="3214710" cy="1071570"/>
          </a:xfrm>
          <a:prstGeom prst="downArrowCallou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>
                <a:solidFill>
                  <a:schemeClr val="tx1"/>
                </a:solidFill>
              </a:rPr>
              <a:t>_________________________</a:t>
            </a:r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4876" y="3714752"/>
            <a:ext cx="3500462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400">
                <a:latin charset="0" pitchFamily="18" typeface="Times New Roman"/>
                <a:cs charset="0" pitchFamily="18" typeface="Times New Roman"/>
              </a:rPr>
              <a:t>Гнучкість</a:t>
            </a:r>
            <a:endParaRPr b="1" dirty="0" i="1" lang="ru-RU" sz="24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9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2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6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">
                      <p:stCondLst>
                        <p:cond delay="indefinite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2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4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5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6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7">
                      <p:stCondLst>
                        <p:cond delay="indefinite"/>
                      </p:stCondLst>
                      <p:childTnLst>
                        <p:par>
                          <p:cTn fill="hold" id="3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9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4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42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43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6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48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49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  <p:bldP grpId="0" spid="7"/>
      <p:bldP animBg="1" grpId="0" spid="11"/>
      <p:bldP grpId="0" spid="12"/>
      <p:bldP animBg="1" grpId="0" spid="13"/>
      <p:bldP grpId="0" spid="1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Кущ знань, що росте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428728" y="1657353"/>
            <a:ext cx="6286544" cy="4343415"/>
            <a:chOff x="1798" y="1519"/>
            <a:chExt cx="6507" cy="3184"/>
          </a:xfrm>
        </p:grpSpPr>
        <p:sp>
          <p:nvSpPr>
            <p:cNvPr id="1028" name="Arc 4"/>
            <p:cNvSpPr>
              <a:spLocks/>
            </p:cNvSpPr>
            <p:nvPr/>
          </p:nvSpPr>
          <p:spPr bwMode="auto">
            <a:xfrm rot="4602017">
              <a:off x="4355" y="124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Arc 5"/>
            <p:cNvSpPr>
              <a:spLocks/>
            </p:cNvSpPr>
            <p:nvPr/>
          </p:nvSpPr>
          <p:spPr bwMode="auto">
            <a:xfrm rot="5146698">
              <a:off x="4855" y="1389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Arc 6"/>
            <p:cNvSpPr>
              <a:spLocks/>
            </p:cNvSpPr>
            <p:nvPr/>
          </p:nvSpPr>
          <p:spPr bwMode="auto">
            <a:xfrm rot="5585906">
              <a:off x="5298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Arc 7"/>
            <p:cNvSpPr>
              <a:spLocks/>
            </p:cNvSpPr>
            <p:nvPr/>
          </p:nvSpPr>
          <p:spPr bwMode="auto">
            <a:xfrm rot="6212661">
              <a:off x="6167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Arc 8"/>
            <p:cNvSpPr>
              <a:spLocks/>
            </p:cNvSpPr>
            <p:nvPr/>
          </p:nvSpPr>
          <p:spPr bwMode="auto">
            <a:xfrm rot="5867813">
              <a:off x="5700" y="167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Arc 9"/>
            <p:cNvSpPr>
              <a:spLocks/>
            </p:cNvSpPr>
            <p:nvPr/>
          </p:nvSpPr>
          <p:spPr bwMode="auto">
            <a:xfrm rot="14481450" flipH="1">
              <a:off x="2254" y="2415"/>
              <a:ext cx="1505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Arc 10"/>
            <p:cNvSpPr>
              <a:spLocks/>
            </p:cNvSpPr>
            <p:nvPr/>
          </p:nvSpPr>
          <p:spPr bwMode="auto">
            <a:xfrm rot="13790477" flipH="1">
              <a:off x="2322" y="2782"/>
              <a:ext cx="1504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Arc 11"/>
            <p:cNvSpPr>
              <a:spLocks/>
            </p:cNvSpPr>
            <p:nvPr/>
          </p:nvSpPr>
          <p:spPr bwMode="auto">
            <a:xfrm rot="7118550">
              <a:off x="6304" y="2416"/>
              <a:ext cx="1505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rc 12"/>
            <p:cNvSpPr>
              <a:spLocks/>
            </p:cNvSpPr>
            <p:nvPr/>
          </p:nvSpPr>
          <p:spPr bwMode="auto">
            <a:xfrm rot="-13790477">
              <a:off x="6215" y="2783"/>
              <a:ext cx="1504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rc 13"/>
            <p:cNvSpPr>
              <a:spLocks/>
            </p:cNvSpPr>
            <p:nvPr/>
          </p:nvSpPr>
          <p:spPr bwMode="auto">
            <a:xfrm rot="15387339" flipH="1">
              <a:off x="2076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rc 14"/>
            <p:cNvSpPr>
              <a:spLocks/>
            </p:cNvSpPr>
            <p:nvPr/>
          </p:nvSpPr>
          <p:spPr bwMode="auto">
            <a:xfrm rot="15732187" flipH="1">
              <a:off x="2522" y="167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rc 15"/>
            <p:cNvSpPr>
              <a:spLocks/>
            </p:cNvSpPr>
            <p:nvPr/>
          </p:nvSpPr>
          <p:spPr bwMode="auto">
            <a:xfrm rot="16014094" flipH="1">
              <a:off x="2897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rc 16"/>
            <p:cNvSpPr>
              <a:spLocks/>
            </p:cNvSpPr>
            <p:nvPr/>
          </p:nvSpPr>
          <p:spPr bwMode="auto">
            <a:xfrm rot="16453302" flipH="1">
              <a:off x="3313" y="1378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Arc 17"/>
            <p:cNvSpPr>
              <a:spLocks/>
            </p:cNvSpPr>
            <p:nvPr/>
          </p:nvSpPr>
          <p:spPr bwMode="auto">
            <a:xfrm rot="16997983" flipH="1">
              <a:off x="3831" y="124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3721" y="3458"/>
              <a:ext cx="2662" cy="1019"/>
            </a:xfrm>
            <a:prstGeom prst="pentagon">
              <a:avLst/>
            </a:prstGeom>
            <a:solidFill>
              <a:srgbClr val="FDE9D9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Фізичний розвиток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 rot="3993282">
            <a:off x="3083245" y="2486369"/>
            <a:ext cx="2172473" cy="98356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сила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3251441">
            <a:off x="2519677" y="2899094"/>
            <a:ext cx="2172473" cy="78943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спритність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2792703">
            <a:off x="2092018" y="2956645"/>
            <a:ext cx="2384963" cy="98356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гнучкість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818384">
            <a:off x="1577811" y="3201323"/>
            <a:ext cx="2360065" cy="773823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треноване серце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505516">
            <a:off x="1142151" y="3166863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частота  пульсу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462747">
            <a:off x="1033423" y="3839058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  дихання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20716034">
            <a:off x="5206265" y="3706980"/>
            <a:ext cx="2677602" cy="133227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відповідає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8030536">
            <a:off x="4162376" y="2630029"/>
            <a:ext cx="2630445" cy="88392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швидкість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8616248">
            <a:off x="4519566" y="2915781"/>
            <a:ext cx="2630445" cy="88392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гармонійний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515942">
            <a:off x="1283590" y="4423180"/>
            <a:ext cx="2486459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відповідно  віку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9534284">
            <a:off x="5322025" y="3364488"/>
            <a:ext cx="2282583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маса  тіла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7751924">
            <a:off x="3520049" y="2398744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витривалість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21113460">
            <a:off x="5494904" y="4435252"/>
            <a:ext cx="2189534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зросту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2500298" y="928670"/>
            <a:ext cx="6072230" cy="5072098"/>
            <a:chOff x="2370" y="1050"/>
            <a:chExt cx="5565" cy="2805"/>
          </a:xfrm>
        </p:grpSpPr>
        <p:sp>
          <p:nvSpPr>
            <p:cNvPr id="22531" name="Rectangle 3"/>
            <p:cNvSpPr>
              <a:spLocks noChangeArrowheads="1"/>
            </p:cNvSpPr>
            <p:nvPr/>
          </p:nvSpPr>
          <p:spPr bwMode="auto">
            <a:xfrm>
              <a:off x="3210" y="3225"/>
              <a:ext cx="4725" cy="6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Урок примусив замислитися</a:t>
              </a:r>
              <a:r>
                <a:rPr kumimoji="0" lang="uk-UA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uk-UA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__________________________________________ __________________________________________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532" name="Rectangle 4"/>
            <p:cNvSpPr>
              <a:spLocks noChangeArrowheads="1"/>
            </p:cNvSpPr>
            <p:nvPr/>
          </p:nvSpPr>
          <p:spPr bwMode="auto">
            <a:xfrm>
              <a:off x="3210" y="2490"/>
              <a:ext cx="4725" cy="6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Гармонійний фізичний розвиток  - це розвиток, який відбувається ___________________________</a:t>
              </a:r>
              <a:r>
                <a:rPr kumimoji="0" lang="uk-UA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___________________________________________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533" name="Freeform 5"/>
            <p:cNvSpPr>
              <a:spLocks/>
            </p:cNvSpPr>
            <p:nvPr/>
          </p:nvSpPr>
          <p:spPr bwMode="auto">
            <a:xfrm>
              <a:off x="2370" y="1890"/>
              <a:ext cx="855" cy="345"/>
            </a:xfrm>
            <a:custGeom>
              <a:avLst/>
              <a:gdLst/>
              <a:ahLst/>
              <a:cxnLst>
                <a:cxn ang="0">
                  <a:pos x="855" y="0"/>
                </a:cxn>
                <a:cxn ang="0">
                  <a:pos x="0" y="300"/>
                </a:cxn>
                <a:cxn ang="0">
                  <a:pos x="855" y="345"/>
                </a:cxn>
                <a:cxn ang="0">
                  <a:pos x="855" y="0"/>
                </a:cxn>
              </a:cxnLst>
              <a:rect l="0" t="0" r="r" b="b"/>
              <a:pathLst>
                <a:path w="855" h="345">
                  <a:moveTo>
                    <a:pt x="855" y="0"/>
                  </a:moveTo>
                  <a:lnTo>
                    <a:pt x="0" y="300"/>
                  </a:lnTo>
                  <a:lnTo>
                    <a:pt x="855" y="345"/>
                  </a:lnTo>
                  <a:lnTo>
                    <a:pt x="855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4" name="Freeform 6"/>
            <p:cNvSpPr>
              <a:spLocks/>
            </p:cNvSpPr>
            <p:nvPr/>
          </p:nvSpPr>
          <p:spPr bwMode="auto">
            <a:xfrm>
              <a:off x="2370" y="1170"/>
              <a:ext cx="840" cy="930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0" y="930"/>
                </a:cxn>
                <a:cxn ang="0">
                  <a:pos x="840" y="375"/>
                </a:cxn>
                <a:cxn ang="0">
                  <a:pos x="840" y="0"/>
                </a:cxn>
              </a:cxnLst>
              <a:rect l="0" t="0" r="r" b="b"/>
              <a:pathLst>
                <a:path w="840" h="930">
                  <a:moveTo>
                    <a:pt x="840" y="0"/>
                  </a:moveTo>
                  <a:lnTo>
                    <a:pt x="0" y="930"/>
                  </a:lnTo>
                  <a:lnTo>
                    <a:pt x="840" y="375"/>
                  </a:lnTo>
                  <a:lnTo>
                    <a:pt x="84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5" name="Freeform 7"/>
            <p:cNvSpPr>
              <a:spLocks/>
            </p:cNvSpPr>
            <p:nvPr/>
          </p:nvSpPr>
          <p:spPr bwMode="auto">
            <a:xfrm>
              <a:off x="2370" y="2205"/>
              <a:ext cx="840" cy="795"/>
            </a:xfrm>
            <a:custGeom>
              <a:avLst/>
              <a:gdLst/>
              <a:ahLst/>
              <a:cxnLst>
                <a:cxn ang="0">
                  <a:pos x="825" y="405"/>
                </a:cxn>
                <a:cxn ang="0">
                  <a:pos x="0" y="0"/>
                </a:cxn>
                <a:cxn ang="0">
                  <a:pos x="840" y="795"/>
                </a:cxn>
                <a:cxn ang="0">
                  <a:pos x="825" y="405"/>
                </a:cxn>
              </a:cxnLst>
              <a:rect l="0" t="0" r="r" b="b"/>
              <a:pathLst>
                <a:path w="840" h="795">
                  <a:moveTo>
                    <a:pt x="825" y="405"/>
                  </a:moveTo>
                  <a:lnTo>
                    <a:pt x="0" y="0"/>
                  </a:lnTo>
                  <a:lnTo>
                    <a:pt x="840" y="795"/>
                  </a:lnTo>
                  <a:lnTo>
                    <a:pt x="825" y="405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6" name="Freeform 8"/>
            <p:cNvSpPr>
              <a:spLocks/>
            </p:cNvSpPr>
            <p:nvPr/>
          </p:nvSpPr>
          <p:spPr bwMode="auto">
            <a:xfrm>
              <a:off x="2370" y="2295"/>
              <a:ext cx="840" cy="1440"/>
            </a:xfrm>
            <a:custGeom>
              <a:avLst/>
              <a:gdLst/>
              <a:ahLst/>
              <a:cxnLst>
                <a:cxn ang="0">
                  <a:pos x="825" y="1020"/>
                </a:cxn>
                <a:cxn ang="0">
                  <a:pos x="0" y="0"/>
                </a:cxn>
                <a:cxn ang="0">
                  <a:pos x="840" y="1440"/>
                </a:cxn>
                <a:cxn ang="0">
                  <a:pos x="825" y="1020"/>
                </a:cxn>
              </a:cxnLst>
              <a:rect l="0" t="0" r="r" b="b"/>
              <a:pathLst>
                <a:path w="840" h="1440">
                  <a:moveTo>
                    <a:pt x="825" y="1020"/>
                  </a:moveTo>
                  <a:lnTo>
                    <a:pt x="0" y="0"/>
                  </a:lnTo>
                  <a:lnTo>
                    <a:pt x="840" y="1440"/>
                  </a:lnTo>
                  <a:lnTo>
                    <a:pt x="825" y="1020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7" name="Rectangle 9"/>
            <p:cNvSpPr>
              <a:spLocks noChangeArrowheads="1"/>
            </p:cNvSpPr>
            <p:nvPr/>
          </p:nvSpPr>
          <p:spPr bwMode="auto">
            <a:xfrm>
              <a:off x="3210" y="1770"/>
              <a:ext cx="4725" cy="6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Я зрозумів, що</a:t>
              </a:r>
              <a:r>
                <a:rPr kumimoji="0" lang="uk-UA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_</a:t>
              </a:r>
              <a:r>
                <a:rPr kumimoji="0" lang="uk-UA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 ___________________________________________ ___________________________________________</a:t>
              </a:r>
              <a:endPara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2538" name="AutoShape 10"/>
            <p:cNvCxnSpPr>
              <a:cxnSpLocks noChangeShapeType="1"/>
            </p:cNvCxnSpPr>
            <p:nvPr/>
          </p:nvCxnSpPr>
          <p:spPr bwMode="auto">
            <a:xfrm flipH="1">
              <a:off x="2820" y="1395"/>
              <a:ext cx="339" cy="315"/>
            </a:xfrm>
            <a:prstGeom prst="straightConnector1">
              <a:avLst/>
            </a:prstGeom>
            <a:noFill/>
            <a:ln w="12700">
              <a:solidFill>
                <a:srgbClr val="FABF8F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2539" name="AutoShape 11"/>
            <p:cNvCxnSpPr>
              <a:cxnSpLocks noChangeShapeType="1"/>
            </p:cNvCxnSpPr>
            <p:nvPr/>
          </p:nvCxnSpPr>
          <p:spPr bwMode="auto">
            <a:xfrm flipH="1">
              <a:off x="2820" y="2100"/>
              <a:ext cx="339" cy="0"/>
            </a:xfrm>
            <a:prstGeom prst="straightConnector1">
              <a:avLst/>
            </a:prstGeom>
            <a:noFill/>
            <a:ln w="12700">
              <a:solidFill>
                <a:srgbClr val="FABF8F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2540" name="AutoShape 12"/>
            <p:cNvCxnSpPr>
              <a:cxnSpLocks noChangeShapeType="1"/>
            </p:cNvCxnSpPr>
            <p:nvPr/>
          </p:nvCxnSpPr>
          <p:spPr bwMode="auto">
            <a:xfrm flipH="1" flipV="1">
              <a:off x="2820" y="2490"/>
              <a:ext cx="339" cy="240"/>
            </a:xfrm>
            <a:prstGeom prst="straightConnector1">
              <a:avLst/>
            </a:prstGeom>
            <a:noFill/>
            <a:ln w="12700">
              <a:solidFill>
                <a:srgbClr val="FABF8F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2541" name="AutoShape 13"/>
            <p:cNvCxnSpPr>
              <a:cxnSpLocks noChangeShapeType="1"/>
            </p:cNvCxnSpPr>
            <p:nvPr/>
          </p:nvCxnSpPr>
          <p:spPr bwMode="auto">
            <a:xfrm flipH="1" flipV="1">
              <a:off x="2820" y="2970"/>
              <a:ext cx="309" cy="390"/>
            </a:xfrm>
            <a:prstGeom prst="straightConnector1">
              <a:avLst/>
            </a:prstGeom>
            <a:noFill/>
            <a:ln w="12700">
              <a:solidFill>
                <a:srgbClr val="FABF8F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2542" name="Rectangle 14"/>
            <p:cNvSpPr>
              <a:spLocks noChangeArrowheads="1"/>
            </p:cNvSpPr>
            <p:nvPr/>
          </p:nvSpPr>
          <p:spPr bwMode="auto">
            <a:xfrm>
              <a:off x="3210" y="1050"/>
              <a:ext cx="4725" cy="6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Сьогодні на уроці мені здалося важливим </a:t>
              </a:r>
              <a:r>
                <a:rPr kumimoji="0" lang="uk-UA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   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______________________________________________________________________________________</a:t>
              </a:r>
              <a:endPara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7" name="Рисунок 16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928802"/>
            <a:ext cx="1634176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Кущ знань, що росте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428728" y="1657353"/>
            <a:ext cx="6286544" cy="4343415"/>
            <a:chOff x="1798" y="1519"/>
            <a:chExt cx="6507" cy="3184"/>
          </a:xfrm>
        </p:grpSpPr>
        <p:sp>
          <p:nvSpPr>
            <p:cNvPr id="1028" name="Arc 4"/>
            <p:cNvSpPr>
              <a:spLocks/>
            </p:cNvSpPr>
            <p:nvPr/>
          </p:nvSpPr>
          <p:spPr bwMode="auto">
            <a:xfrm rot="4602017">
              <a:off x="4355" y="124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Arc 5"/>
            <p:cNvSpPr>
              <a:spLocks/>
            </p:cNvSpPr>
            <p:nvPr/>
          </p:nvSpPr>
          <p:spPr bwMode="auto">
            <a:xfrm rot="5146698">
              <a:off x="4855" y="1389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Arc 6"/>
            <p:cNvSpPr>
              <a:spLocks/>
            </p:cNvSpPr>
            <p:nvPr/>
          </p:nvSpPr>
          <p:spPr bwMode="auto">
            <a:xfrm rot="5585906">
              <a:off x="5298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Arc 7"/>
            <p:cNvSpPr>
              <a:spLocks/>
            </p:cNvSpPr>
            <p:nvPr/>
          </p:nvSpPr>
          <p:spPr bwMode="auto">
            <a:xfrm rot="6212661">
              <a:off x="6167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Arc 8"/>
            <p:cNvSpPr>
              <a:spLocks/>
            </p:cNvSpPr>
            <p:nvPr/>
          </p:nvSpPr>
          <p:spPr bwMode="auto">
            <a:xfrm rot="5867813">
              <a:off x="5700" y="167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Arc 9"/>
            <p:cNvSpPr>
              <a:spLocks/>
            </p:cNvSpPr>
            <p:nvPr/>
          </p:nvSpPr>
          <p:spPr bwMode="auto">
            <a:xfrm rot="14481450" flipH="1">
              <a:off x="2254" y="2415"/>
              <a:ext cx="1505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Arc 10"/>
            <p:cNvSpPr>
              <a:spLocks/>
            </p:cNvSpPr>
            <p:nvPr/>
          </p:nvSpPr>
          <p:spPr bwMode="auto">
            <a:xfrm rot="13790477" flipH="1">
              <a:off x="2322" y="2782"/>
              <a:ext cx="1504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Arc 11"/>
            <p:cNvSpPr>
              <a:spLocks/>
            </p:cNvSpPr>
            <p:nvPr/>
          </p:nvSpPr>
          <p:spPr bwMode="auto">
            <a:xfrm rot="7118550">
              <a:off x="6304" y="2416"/>
              <a:ext cx="1505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rc 12"/>
            <p:cNvSpPr>
              <a:spLocks/>
            </p:cNvSpPr>
            <p:nvPr/>
          </p:nvSpPr>
          <p:spPr bwMode="auto">
            <a:xfrm rot="-13790477">
              <a:off x="6215" y="2783"/>
              <a:ext cx="1504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rc 13"/>
            <p:cNvSpPr>
              <a:spLocks/>
            </p:cNvSpPr>
            <p:nvPr/>
          </p:nvSpPr>
          <p:spPr bwMode="auto">
            <a:xfrm rot="15387339" flipH="1">
              <a:off x="2076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rc 14"/>
            <p:cNvSpPr>
              <a:spLocks/>
            </p:cNvSpPr>
            <p:nvPr/>
          </p:nvSpPr>
          <p:spPr bwMode="auto">
            <a:xfrm rot="15732187" flipH="1">
              <a:off x="2522" y="167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rc 15"/>
            <p:cNvSpPr>
              <a:spLocks/>
            </p:cNvSpPr>
            <p:nvPr/>
          </p:nvSpPr>
          <p:spPr bwMode="auto">
            <a:xfrm rot="16014094" flipH="1">
              <a:off x="2897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rc 16"/>
            <p:cNvSpPr>
              <a:spLocks/>
            </p:cNvSpPr>
            <p:nvPr/>
          </p:nvSpPr>
          <p:spPr bwMode="auto">
            <a:xfrm rot="16453302" flipH="1">
              <a:off x="3313" y="1378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Arc 17"/>
            <p:cNvSpPr>
              <a:spLocks/>
            </p:cNvSpPr>
            <p:nvPr/>
          </p:nvSpPr>
          <p:spPr bwMode="auto">
            <a:xfrm rot="16997983" flipH="1">
              <a:off x="3831" y="124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3721" y="3458"/>
              <a:ext cx="2662" cy="1019"/>
            </a:xfrm>
            <a:prstGeom prst="pentagon">
              <a:avLst/>
            </a:prstGeom>
            <a:solidFill>
              <a:srgbClr val="FDE9D9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Фізичний розвиток 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714348" y="2143116"/>
            <a:ext cx="3643338" cy="178595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Злагоджено діють __________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визначають за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частотою __________________ __________________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3714744" y="4572008"/>
            <a:ext cx="3143272" cy="1285884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Маса тіла відповідає _______________________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5286380" y="2143116"/>
            <a:ext cx="3214710" cy="1357322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Добрий 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Міцний 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78" name="AutoShape 6"/>
          <p:cNvCxnSpPr>
            <a:cxnSpLocks noChangeShapeType="1"/>
            <a:endCxn id="3075" idx="0"/>
          </p:cNvCxnSpPr>
          <p:nvPr/>
        </p:nvCxnSpPr>
        <p:spPr bwMode="auto">
          <a:xfrm rot="10800000" flipV="1">
            <a:off x="2536018" y="1500174"/>
            <a:ext cx="1066017" cy="642942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3079" name="AutoShape 7"/>
          <p:cNvCxnSpPr>
            <a:cxnSpLocks noChangeShapeType="1"/>
            <a:endCxn id="3077" idx="0"/>
          </p:cNvCxnSpPr>
          <p:nvPr/>
        </p:nvCxnSpPr>
        <p:spPr bwMode="auto">
          <a:xfrm>
            <a:off x="5643570" y="1500174"/>
            <a:ext cx="1250165" cy="642942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3080" name="AutoShape 8"/>
          <p:cNvCxnSpPr>
            <a:cxnSpLocks noChangeShapeType="1"/>
            <a:stCxn id="3074" idx="2"/>
            <a:endCxn id="3076" idx="0"/>
          </p:cNvCxnSpPr>
          <p:nvPr/>
        </p:nvCxnSpPr>
        <p:spPr bwMode="auto">
          <a:xfrm rot="16200000" flipH="1">
            <a:off x="3393273" y="2678901"/>
            <a:ext cx="3071834" cy="714380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2857488" y="642918"/>
            <a:ext cx="3429024" cy="857256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3810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Arial" pitchFamily="34" charset="0"/>
              </a:rPr>
              <a:t>Фізична складова </a:t>
            </a:r>
            <a:endParaRPr kumimoji="0" lang="ru-RU" sz="3600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14612" y="2428868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усі органи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4480" y="3143248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дихання, пульсом, температурою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57950" y="235743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апетит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43636" y="2786058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сон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29058" y="5143512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зросту за віком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nimBg="1"/>
      <p:bldP spid="3077" grpId="0" animBg="1"/>
      <p:bldP spid="3074" grpId="0" animBg="1"/>
      <p:bldP spid="28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1357298"/>
            <a:ext cx="3543296" cy="492922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Фізичний розвиток відбувається гармонійно – ________________________________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0694" y="3500438"/>
            <a:ext cx="3071834" cy="1410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uk-UA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розмірено, відповідно віку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I:\петровна рисунки\малюнки\62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84" y="928669"/>
            <a:ext cx="3758910" cy="47863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64"/>
            <a:ext cx="8229600" cy="1143000"/>
          </a:xfrm>
        </p:spPr>
        <p:txBody>
          <a:bodyPr>
            <a:normAutofit/>
          </a:bodyPr>
          <a:lstStyle/>
          <a:p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Зріст і маса дітей 6-10 років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I:\петровна рисунки\малюнки\img3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5"/>
            <a:ext cx="8501054" cy="3214709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Заповни таблицю: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2" y="1285860"/>
          <a:ext cx="8286810" cy="121444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85954"/>
                <a:gridCol w="2286016"/>
                <a:gridCol w="2357454"/>
                <a:gridCol w="1857386"/>
              </a:tblGrid>
              <a:tr h="4048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 pitchFamily="18" charset="0"/>
                          <a:cs typeface="Times New Roman" pitchFamily="18" charset="0"/>
                        </a:rPr>
                        <a:t>У  спокійному  стані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 pitchFamily="18" charset="0"/>
                          <a:cs typeface="Times New Roman" pitchFamily="18" charset="0"/>
                        </a:rPr>
                        <a:t>Після 10 присідань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 pitchFamily="18" charset="0"/>
                          <a:cs typeface="Times New Roman" pitchFamily="18" charset="0"/>
                        </a:rPr>
                        <a:t>Різниця 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09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 pitchFamily="18" charset="0"/>
                          <a:cs typeface="Times New Roman" pitchFamily="18" charset="0"/>
                        </a:rPr>
                        <a:t>Частота пульсу за 1 хвилину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500306"/>
            <a:ext cx="8429684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Зроби висновок:   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мене після фізичного навантаження частота пульсу __________________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</a:t>
            </a:r>
            <a:r>
              <a:rPr kumimoji="0" lang="uk-UA" sz="28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це показник _______________ фізичного розвитку.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3571876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дуже збільшилась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4396095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швидко прийшла до норми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28638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гарного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0694" y="3896029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різко збільшилась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4753285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 довгий час приходить до норми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5610541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слабкого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75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“Критичне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читання”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None/>
            </a:pPr>
            <a:r>
              <a:rPr lang="uk-UA" dirty="0" smtClean="0"/>
              <a:t>Прочитайте текст з позначками:</a:t>
            </a:r>
            <a:endParaRPr lang="ru-RU" dirty="0" smtClean="0"/>
          </a:p>
          <a:p>
            <a:pPr>
              <a:buNone/>
            </a:pPr>
            <a:r>
              <a:rPr lang="uk-UA" sz="2800" b="1" dirty="0" smtClean="0"/>
              <a:t>	</a:t>
            </a:r>
            <a:r>
              <a:rPr lang="uk-UA" sz="2800" b="1" dirty="0" smtClean="0">
                <a:solidFill>
                  <a:srgbClr val="FF0000"/>
                </a:solidFill>
              </a:rPr>
              <a:t>+</a:t>
            </a:r>
            <a:r>
              <a:rPr lang="uk-UA" sz="2800" dirty="0" smtClean="0"/>
              <a:t>   - те, що вам добре відомо    </a:t>
            </a:r>
            <a:endParaRPr lang="ru-RU" sz="2800" dirty="0" smtClean="0"/>
          </a:p>
          <a:p>
            <a:pPr>
              <a:buNone/>
            </a:pPr>
            <a:r>
              <a:rPr lang="uk-UA" sz="2800" b="1" dirty="0" smtClean="0"/>
              <a:t>	</a:t>
            </a:r>
            <a:r>
              <a:rPr lang="uk-UA" sz="2800" b="1" dirty="0" smtClean="0">
                <a:solidFill>
                  <a:srgbClr val="FF0000"/>
                </a:solidFill>
              </a:rPr>
              <a:t>-</a:t>
            </a:r>
            <a:r>
              <a:rPr lang="uk-UA" sz="2800" dirty="0" smtClean="0"/>
              <a:t>    - те, що для вас зовсім нове </a:t>
            </a:r>
            <a:endParaRPr lang="ru-RU" sz="2800" dirty="0" smtClean="0"/>
          </a:p>
          <a:p>
            <a:pPr>
              <a:buNone/>
            </a:pPr>
            <a:r>
              <a:rPr lang="uk-UA" sz="2800" b="1" dirty="0" smtClean="0"/>
              <a:t>	</a:t>
            </a:r>
            <a:r>
              <a:rPr lang="uk-UA" sz="2800" b="1" dirty="0" smtClean="0">
                <a:solidFill>
                  <a:srgbClr val="FF0000"/>
                </a:solidFill>
              </a:rPr>
              <a:t>?</a:t>
            </a:r>
            <a:r>
              <a:rPr lang="uk-UA" sz="2800" b="1" dirty="0" smtClean="0"/>
              <a:t>   </a:t>
            </a:r>
            <a:r>
              <a:rPr lang="uk-UA" sz="2800" dirty="0" smtClean="0"/>
              <a:t>- те, що для вас незрозуміле</a:t>
            </a:r>
            <a:endParaRPr lang="ru-RU" sz="2800" dirty="0" smtClean="0"/>
          </a:p>
          <a:p>
            <a:pPr>
              <a:buNone/>
            </a:pPr>
            <a:r>
              <a:rPr lang="uk-UA" sz="2800" b="1" dirty="0" smtClean="0"/>
              <a:t>	</a:t>
            </a:r>
            <a:r>
              <a:rPr lang="uk-UA" sz="2800" b="1" dirty="0" smtClean="0">
                <a:solidFill>
                  <a:srgbClr val="FF0000"/>
                </a:solidFill>
              </a:rPr>
              <a:t>!</a:t>
            </a:r>
            <a:r>
              <a:rPr lang="uk-UA" sz="2800" dirty="0" smtClean="0"/>
              <a:t>   -  те, що важливе для зміцнення здоров’я </a:t>
            </a:r>
            <a:endParaRPr lang="ru-RU" sz="2800" dirty="0" smtClean="0"/>
          </a:p>
          <a:p>
            <a:pPr>
              <a:buNone/>
            </a:pPr>
            <a:r>
              <a:rPr lang="uk-UA" sz="2800" b="1" dirty="0" smtClean="0"/>
              <a:t>	</a:t>
            </a:r>
            <a:r>
              <a:rPr lang="uk-UA" sz="2800" b="1" dirty="0" smtClean="0">
                <a:solidFill>
                  <a:srgbClr val="FF0000"/>
                </a:solidFill>
              </a:rPr>
              <a:t>!!!</a:t>
            </a:r>
            <a:r>
              <a:rPr lang="uk-UA" sz="2800" dirty="0" smtClean="0"/>
              <a:t> - інформація,  яка застерігає від         </a:t>
            </a:r>
          </a:p>
          <a:p>
            <a:pPr>
              <a:buNone/>
            </a:pPr>
            <a:r>
              <a:rPr lang="uk-UA" sz="2800" dirty="0" smtClean="0"/>
              <a:t>           необдуманого ставлення до свого здоров’я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804" y="4589489"/>
            <a:ext cx="8229600" cy="169703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dirty="0" lang="uk-UA" smtClean="0">
                <a:latin charset="0" pitchFamily="18" typeface="Times New Roman"/>
                <a:cs charset="0" pitchFamily="18" typeface="Times New Roman"/>
              </a:rPr>
              <a:t>Капіляри – найдрібніші кровоносні судини тіла. </a:t>
            </a:r>
          </a:p>
          <a:p>
            <a:pPr>
              <a:lnSpc>
                <a:spcPct val="120000"/>
              </a:lnSpc>
              <a:buNone/>
            </a:pPr>
            <a:r>
              <a:rPr dirty="0" lang="uk-UA" smtClean="0">
                <a:latin charset="0" pitchFamily="18" typeface="Times New Roman"/>
                <a:cs charset="0" pitchFamily="18" typeface="Times New Roman"/>
              </a:rPr>
              <a:t>     Вони утворюють величезну розгалужену мережу трубочок, що з'єднують артерії з венами, і забезпечують безупинний рух  крові по всьому організмі.</a:t>
            </a:r>
            <a:endParaRPr dirty="0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19458" name="Рисунок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1142976" y="571480"/>
            <a:ext cx="7019081" cy="3464282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</p:pic>
      <p:sp>
        <p:nvSpPr>
          <p:cNvPr id="5" name="Овал 4"/>
          <p:cNvSpPr/>
          <p:nvPr/>
        </p:nvSpPr>
        <p:spPr>
          <a:xfrm>
            <a:off x="3714744" y="785794"/>
            <a:ext cx="1857388" cy="2786082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0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2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3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5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7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1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 uiExpand="1"/>
      <p:bldP animBg="1" grpId="0" spid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Метод 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Прес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Чому рухова активність важлива для організму людини?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47675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Я вважаю ….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47675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Тому, що..,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47675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Наприклад 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47675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Отже, 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I:\петровна рисунки\малюнки\children-dancin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2964347"/>
            <a:ext cx="4497381" cy="2822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322</Words>
  <Application>Microsoft Office PowerPoint</Application>
  <PresentationFormat>Экран (4:3)</PresentationFormat>
  <Paragraphs>96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1_Тема Office</vt:lpstr>
      <vt:lpstr>Показники фізичного розвитку дитини. Вплив рухової активності на розвиток організму</vt:lpstr>
      <vt:lpstr>Кущ знань, що росте</vt:lpstr>
      <vt:lpstr>Слайд 3</vt:lpstr>
      <vt:lpstr>Слайд 4</vt:lpstr>
      <vt:lpstr>Зріст і маса дітей 6-10 років</vt:lpstr>
      <vt:lpstr>Заповни таблицю:</vt:lpstr>
      <vt:lpstr>“Критичне читання”</vt:lpstr>
      <vt:lpstr>Слайд 8</vt:lpstr>
      <vt:lpstr>Метод «Прес»</vt:lpstr>
      <vt:lpstr>Слайд 10</vt:lpstr>
      <vt:lpstr>Слайд 11</vt:lpstr>
      <vt:lpstr>Слайд 12</vt:lpstr>
      <vt:lpstr>Кущ знань, що росте</vt:lpstr>
      <vt:lpstr>Слайд 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Показники фізичного розвитку дитини. Вплив рухової активності на розвиток організму</dc:title>
  <dc:creator>Юлия</dc:creator>
  <cp:lastModifiedBy>LAN_OS</cp:lastModifiedBy>
  <cp:revision>41</cp:revision>
  <dcterms:created xsi:type="dcterms:W3CDTF">2013-10-20T17:53:12Z</dcterms:created>
  <dcterms:modified xsi:type="dcterms:W3CDTF">2013-10-23T19:46:55Z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434494</vt:lpwstr>
  </property>
  <property fmtid="{D5CDD505-2E9C-101B-9397-08002B2CF9AE}" name="NXPowerLiteVersion" pid="3">
    <vt:lpwstr>D4.1.4</vt:lpwstr>
  </property>
</Properties>
</file>