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3" r:id="rId6"/>
    <p:sldId id="269" r:id="rId7"/>
    <p:sldId id="265" r:id="rId8"/>
    <p:sldId id="266" r:id="rId9"/>
    <p:sldId id="264" r:id="rId10"/>
    <p:sldId id="267" r:id="rId11"/>
    <p:sldId id="268" r:id="rId12"/>
    <p:sldId id="270" r:id="rId13"/>
    <p:sldId id="271" r:id="rId14"/>
    <p:sldId id="262" r:id="rId15"/>
    <p:sldId id="273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accent4">
                <a:lumMod val="20000"/>
                <a:lumOff val="8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8AF2-8A89-4009-8006-D332CE5B2996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714356"/>
            <a:ext cx="821537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Вплив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постави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форми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стопи на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здоров’я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3886200"/>
            <a:ext cx="4286280" cy="1775048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Вчитель початкових класів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Тетерівської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ЗОШ І-ІІІ ступенів імені Ніни Сосніної </a:t>
            </a:r>
          </a:p>
          <a:p>
            <a:pPr algn="l"/>
            <a:endParaRPr lang="uk-UA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Киричок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О.П.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:\петровна рисунки\малюнки\7875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42910" y="2571744"/>
            <a:ext cx="2963165" cy="3929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Порівняйте відбитки своїх стоп з малюнками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D:\Документи\робоча\моя\стопа - копия.jpg"/>
          <p:cNvPicPr/>
          <p:nvPr/>
        </p:nvPicPr>
        <p:blipFill>
          <a:blip r:embed="rId2" cstate="print">
            <a:clrChange>
              <a:clrFrom>
                <a:srgbClr val="F8EBF2"/>
              </a:clrFrom>
              <a:clrTo>
                <a:srgbClr val="F8EB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03" y="2405713"/>
            <a:ext cx="3807645" cy="232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D:\Документи\робоча\моя\стопа.jpg"/>
          <p:cNvPicPr>
            <a:picLocks noGrp="1"/>
          </p:cNvPicPr>
          <p:nvPr>
            <p:ph idx="1"/>
          </p:nvPr>
        </p:nvPicPr>
        <p:blipFill>
          <a:blip r:embed="rId3" cstate="print">
            <a:clrChange>
              <a:clrFrom>
                <a:srgbClr val="F6EBEF"/>
              </a:clrFrom>
              <a:clrTo>
                <a:srgbClr val="F6EB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548590"/>
            <a:ext cx="371477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42910" y="5048920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плоскостопість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5048920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нормальна стопа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642910" y="1643050"/>
            <a:ext cx="7858180" cy="4929222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Вправи для зміцнення </a:t>
            </a:r>
            <a:b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м’язів стопи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928802"/>
            <a:ext cx="2371739" cy="1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928802"/>
            <a:ext cx="214314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4214818"/>
            <a:ext cx="235745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4286256"/>
            <a:ext cx="221457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Пам’ятка з профілактики плоскостопості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17747"/>
            <a:ext cx="8229600" cy="4525963"/>
          </a:xfrm>
        </p:spPr>
        <p:txBody>
          <a:bodyPr/>
          <a:lstStyle/>
          <a:p>
            <a:r>
              <a:rPr lang="uk-UA" dirty="0" smtClean="0"/>
              <a:t>Не можна носити занадто _____________ , м’яке та на дуже ______________ підборах ________________ . </a:t>
            </a:r>
            <a:endParaRPr lang="ru-RU" dirty="0" smtClean="0"/>
          </a:p>
          <a:p>
            <a:r>
              <a:rPr lang="uk-UA" dirty="0" smtClean="0"/>
              <a:t>Взуття  підбирати за  _______________. </a:t>
            </a:r>
            <a:endParaRPr lang="ru-RU" dirty="0" smtClean="0"/>
          </a:p>
          <a:p>
            <a:r>
              <a:rPr lang="uk-UA" dirty="0" smtClean="0"/>
              <a:t>Виконувати вправи для  зміцнення _______________________. </a:t>
            </a: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165866" y="213285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вузьке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4008" y="263691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високих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3140968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взуття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371703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розміром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4797152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м'язів стопи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Розіграйте ситуацію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I:\петровна рисунки\малюнки\i_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7" y="1534690"/>
            <a:ext cx="3776008" cy="4751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Метод «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Прес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77913">
              <a:buNone/>
            </a:pP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здоров’я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важливо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правильної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постави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47675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Я вважаю ….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47675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Тому, що..,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47675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Наприклад 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47675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Отже, 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8434" name="Picture 2" descr="I:\петровна рисунки\малюнки\article-8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936850"/>
            <a:ext cx="3643338" cy="3066594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Кущ знань, що росте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428728" y="1657353"/>
            <a:ext cx="6286544" cy="4343415"/>
            <a:chOff x="1798" y="1519"/>
            <a:chExt cx="6507" cy="3184"/>
          </a:xfrm>
        </p:grpSpPr>
        <p:sp>
          <p:nvSpPr>
            <p:cNvPr id="1028" name="Arc 4"/>
            <p:cNvSpPr>
              <a:spLocks/>
            </p:cNvSpPr>
            <p:nvPr/>
          </p:nvSpPr>
          <p:spPr bwMode="auto">
            <a:xfrm rot="4602017">
              <a:off x="4355" y="124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9" name="Arc 5"/>
            <p:cNvSpPr>
              <a:spLocks/>
            </p:cNvSpPr>
            <p:nvPr/>
          </p:nvSpPr>
          <p:spPr bwMode="auto">
            <a:xfrm rot="5146698">
              <a:off x="4855" y="1389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Arc 6"/>
            <p:cNvSpPr>
              <a:spLocks/>
            </p:cNvSpPr>
            <p:nvPr/>
          </p:nvSpPr>
          <p:spPr bwMode="auto">
            <a:xfrm rot="5585906">
              <a:off x="5298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Arc 7"/>
            <p:cNvSpPr>
              <a:spLocks/>
            </p:cNvSpPr>
            <p:nvPr/>
          </p:nvSpPr>
          <p:spPr bwMode="auto">
            <a:xfrm rot="6212661">
              <a:off x="6167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Arc 8"/>
            <p:cNvSpPr>
              <a:spLocks/>
            </p:cNvSpPr>
            <p:nvPr/>
          </p:nvSpPr>
          <p:spPr bwMode="auto">
            <a:xfrm rot="5867813">
              <a:off x="5700" y="167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Arc 9"/>
            <p:cNvSpPr>
              <a:spLocks/>
            </p:cNvSpPr>
            <p:nvPr/>
          </p:nvSpPr>
          <p:spPr bwMode="auto">
            <a:xfrm rot="14481450" flipH="1">
              <a:off x="2254" y="2415"/>
              <a:ext cx="1505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Arc 10"/>
            <p:cNvSpPr>
              <a:spLocks/>
            </p:cNvSpPr>
            <p:nvPr/>
          </p:nvSpPr>
          <p:spPr bwMode="auto">
            <a:xfrm rot="13790477" flipH="1">
              <a:off x="2322" y="2782"/>
              <a:ext cx="1504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Arc 11"/>
            <p:cNvSpPr>
              <a:spLocks/>
            </p:cNvSpPr>
            <p:nvPr/>
          </p:nvSpPr>
          <p:spPr bwMode="auto">
            <a:xfrm rot="7118550">
              <a:off x="6304" y="2416"/>
              <a:ext cx="1505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Arc 12"/>
            <p:cNvSpPr>
              <a:spLocks/>
            </p:cNvSpPr>
            <p:nvPr/>
          </p:nvSpPr>
          <p:spPr bwMode="auto">
            <a:xfrm rot="-13790477">
              <a:off x="6215" y="2783"/>
              <a:ext cx="1504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Arc 13"/>
            <p:cNvSpPr>
              <a:spLocks/>
            </p:cNvSpPr>
            <p:nvPr/>
          </p:nvSpPr>
          <p:spPr bwMode="auto">
            <a:xfrm rot="15387339" flipH="1">
              <a:off x="2076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Arc 14"/>
            <p:cNvSpPr>
              <a:spLocks/>
            </p:cNvSpPr>
            <p:nvPr/>
          </p:nvSpPr>
          <p:spPr bwMode="auto">
            <a:xfrm rot="15732187" flipH="1">
              <a:off x="2522" y="167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Arc 15"/>
            <p:cNvSpPr>
              <a:spLocks/>
            </p:cNvSpPr>
            <p:nvPr/>
          </p:nvSpPr>
          <p:spPr bwMode="auto">
            <a:xfrm rot="16014094" flipH="1">
              <a:off x="2897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Arc 16"/>
            <p:cNvSpPr>
              <a:spLocks/>
            </p:cNvSpPr>
            <p:nvPr/>
          </p:nvSpPr>
          <p:spPr bwMode="auto">
            <a:xfrm rot="16453302" flipH="1">
              <a:off x="3313" y="1378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Arc 17"/>
            <p:cNvSpPr>
              <a:spLocks/>
            </p:cNvSpPr>
            <p:nvPr/>
          </p:nvSpPr>
          <p:spPr bwMode="auto">
            <a:xfrm rot="16997983" flipH="1">
              <a:off x="3831" y="124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3721" y="3458"/>
              <a:ext cx="2662" cy="1019"/>
            </a:xfrm>
            <a:prstGeom prst="pentagon">
              <a:avLst/>
            </a:prstGeom>
            <a:solidFill>
              <a:srgbClr val="FDE9D9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Фізичний розвиток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 rot="3993282">
            <a:off x="3083245" y="2486369"/>
            <a:ext cx="2172473" cy="983564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добре працюють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3251441">
            <a:off x="2519677" y="2899094"/>
            <a:ext cx="2172473" cy="78943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внутрішні органи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2792703">
            <a:off x="2092018" y="2956645"/>
            <a:ext cx="2384963" cy="983564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легені добре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2818384">
            <a:off x="1407261" y="3175565"/>
            <a:ext cx="2655609" cy="773823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постачають кисень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2505516">
            <a:off x="1142151" y="3166863"/>
            <a:ext cx="2677602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сильні м</a:t>
            </a:r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язи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8806157">
            <a:off x="4868560" y="2752863"/>
            <a:ext cx="2677602" cy="1332274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розправлені плечі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8030536">
            <a:off x="4162376" y="2630029"/>
            <a:ext cx="2630445" cy="88392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піднята голова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18616248">
            <a:off x="4519566" y="2915781"/>
            <a:ext cx="2630445" cy="88392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пряма спина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9157596">
            <a:off x="5275872" y="3215525"/>
            <a:ext cx="2809535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живіт підтягнутий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7751924">
            <a:off x="3520049" y="2398744"/>
            <a:ext cx="2677602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рівний хребет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1857364"/>
            <a:ext cx="1785950" cy="2524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3357554" y="1000108"/>
            <a:ext cx="5072098" cy="4929222"/>
            <a:chOff x="2370" y="1050"/>
            <a:chExt cx="5565" cy="2805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3210" y="3225"/>
              <a:ext cx="4725" cy="63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2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Я вважаю за потрібне запам’ятати</a:t>
              </a: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uk-UA" sz="16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________________________________________ ________________________________________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0" name="Rectangle 4"/>
            <p:cNvSpPr>
              <a:spLocks noChangeArrowheads="1"/>
            </p:cNvSpPr>
            <p:nvPr/>
          </p:nvSpPr>
          <p:spPr bwMode="auto">
            <a:xfrm>
              <a:off x="3210" y="2490"/>
              <a:ext cx="4725" cy="63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2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Я буду виконувати вправи  ________________         </a:t>
              </a:r>
            </a:p>
            <a:p>
              <a:pPr marL="0" marR="0" lvl="0" indent="0" algn="l" defTabSz="914400" rtl="0" eaLnBrk="1" fontAlgn="base" latinLnBrk="0" hangingPunct="1">
                <a:lnSpc>
                  <a:spcPts val="2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________________________________________________________________________________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auto">
            <a:xfrm>
              <a:off x="2370" y="1890"/>
              <a:ext cx="855" cy="345"/>
            </a:xfrm>
            <a:custGeom>
              <a:avLst/>
              <a:gdLst/>
              <a:ahLst/>
              <a:cxnLst>
                <a:cxn ang="0">
                  <a:pos x="855" y="0"/>
                </a:cxn>
                <a:cxn ang="0">
                  <a:pos x="0" y="300"/>
                </a:cxn>
                <a:cxn ang="0">
                  <a:pos x="855" y="345"/>
                </a:cxn>
                <a:cxn ang="0">
                  <a:pos x="855" y="0"/>
                </a:cxn>
              </a:cxnLst>
              <a:rect l="0" t="0" r="r" b="b"/>
              <a:pathLst>
                <a:path w="855" h="345">
                  <a:moveTo>
                    <a:pt x="855" y="0"/>
                  </a:moveTo>
                  <a:lnTo>
                    <a:pt x="0" y="300"/>
                  </a:lnTo>
                  <a:lnTo>
                    <a:pt x="855" y="345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BFBFBF"/>
            </a:solidFill>
            <a:ln w="9525">
              <a:solidFill>
                <a:srgbClr val="7F7F7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auto">
            <a:xfrm>
              <a:off x="2370" y="1170"/>
              <a:ext cx="840" cy="930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0" y="930"/>
                </a:cxn>
                <a:cxn ang="0">
                  <a:pos x="840" y="375"/>
                </a:cxn>
                <a:cxn ang="0">
                  <a:pos x="840" y="0"/>
                </a:cxn>
              </a:cxnLst>
              <a:rect l="0" t="0" r="r" b="b"/>
              <a:pathLst>
                <a:path w="840" h="930">
                  <a:moveTo>
                    <a:pt x="840" y="0"/>
                  </a:moveTo>
                  <a:lnTo>
                    <a:pt x="0" y="930"/>
                  </a:lnTo>
                  <a:lnTo>
                    <a:pt x="840" y="375"/>
                  </a:lnTo>
                  <a:lnTo>
                    <a:pt x="840" y="0"/>
                  </a:lnTo>
                  <a:close/>
                </a:path>
              </a:pathLst>
            </a:custGeom>
            <a:solidFill>
              <a:srgbClr val="BFBFBF"/>
            </a:solidFill>
            <a:ln w="9525">
              <a:solidFill>
                <a:srgbClr val="7F7F7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2370" y="2205"/>
              <a:ext cx="840" cy="795"/>
            </a:xfrm>
            <a:custGeom>
              <a:avLst/>
              <a:gdLst/>
              <a:ahLst/>
              <a:cxnLst>
                <a:cxn ang="0">
                  <a:pos x="825" y="405"/>
                </a:cxn>
                <a:cxn ang="0">
                  <a:pos x="0" y="0"/>
                </a:cxn>
                <a:cxn ang="0">
                  <a:pos x="840" y="795"/>
                </a:cxn>
                <a:cxn ang="0">
                  <a:pos x="825" y="405"/>
                </a:cxn>
              </a:cxnLst>
              <a:rect l="0" t="0" r="r" b="b"/>
              <a:pathLst>
                <a:path w="840" h="795">
                  <a:moveTo>
                    <a:pt x="825" y="405"/>
                  </a:moveTo>
                  <a:lnTo>
                    <a:pt x="0" y="0"/>
                  </a:lnTo>
                  <a:lnTo>
                    <a:pt x="840" y="795"/>
                  </a:lnTo>
                  <a:lnTo>
                    <a:pt x="825" y="405"/>
                  </a:lnTo>
                  <a:close/>
                </a:path>
              </a:pathLst>
            </a:custGeom>
            <a:solidFill>
              <a:srgbClr val="BFBFBF"/>
            </a:solidFill>
            <a:ln w="9525">
              <a:solidFill>
                <a:srgbClr val="7F7F7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auto">
            <a:xfrm>
              <a:off x="2370" y="2295"/>
              <a:ext cx="840" cy="1440"/>
            </a:xfrm>
            <a:custGeom>
              <a:avLst/>
              <a:gdLst/>
              <a:ahLst/>
              <a:cxnLst>
                <a:cxn ang="0">
                  <a:pos x="825" y="1020"/>
                </a:cxn>
                <a:cxn ang="0">
                  <a:pos x="0" y="0"/>
                </a:cxn>
                <a:cxn ang="0">
                  <a:pos x="840" y="1440"/>
                </a:cxn>
                <a:cxn ang="0">
                  <a:pos x="825" y="1020"/>
                </a:cxn>
              </a:cxnLst>
              <a:rect l="0" t="0" r="r" b="b"/>
              <a:pathLst>
                <a:path w="840" h="1440">
                  <a:moveTo>
                    <a:pt x="825" y="1020"/>
                  </a:moveTo>
                  <a:lnTo>
                    <a:pt x="0" y="0"/>
                  </a:lnTo>
                  <a:lnTo>
                    <a:pt x="840" y="1440"/>
                  </a:lnTo>
                  <a:lnTo>
                    <a:pt x="825" y="1020"/>
                  </a:lnTo>
                  <a:close/>
                </a:path>
              </a:pathLst>
            </a:custGeom>
            <a:solidFill>
              <a:srgbClr val="BFBFBF"/>
            </a:solidFill>
            <a:ln w="9525">
              <a:solidFill>
                <a:srgbClr val="7F7F7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3210" y="1770"/>
              <a:ext cx="4725" cy="63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2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Я зрозумів, що _</a:t>
              </a:r>
              <a:r>
                <a:rPr kumimoji="0" lang="uk-UA" sz="1600" b="0" i="1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__________________________ ________________________________________ ________________________________________</a:t>
              </a:r>
              <a:endPara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106" name="AutoShape 10"/>
            <p:cNvCxnSpPr>
              <a:cxnSpLocks noChangeShapeType="1"/>
            </p:cNvCxnSpPr>
            <p:nvPr/>
          </p:nvCxnSpPr>
          <p:spPr bwMode="auto">
            <a:xfrm flipH="1">
              <a:off x="2820" y="1395"/>
              <a:ext cx="339" cy="3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107" name="AutoShape 11"/>
            <p:cNvCxnSpPr>
              <a:cxnSpLocks noChangeShapeType="1"/>
            </p:cNvCxnSpPr>
            <p:nvPr/>
          </p:nvCxnSpPr>
          <p:spPr bwMode="auto">
            <a:xfrm flipH="1">
              <a:off x="2820" y="2100"/>
              <a:ext cx="339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108" name="AutoShape 12"/>
            <p:cNvCxnSpPr>
              <a:cxnSpLocks noChangeShapeType="1"/>
            </p:cNvCxnSpPr>
            <p:nvPr/>
          </p:nvCxnSpPr>
          <p:spPr bwMode="auto">
            <a:xfrm flipH="1" flipV="1">
              <a:off x="2820" y="2490"/>
              <a:ext cx="339" cy="2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109" name="AutoShape 13"/>
            <p:cNvCxnSpPr>
              <a:cxnSpLocks noChangeShapeType="1"/>
            </p:cNvCxnSpPr>
            <p:nvPr/>
          </p:nvCxnSpPr>
          <p:spPr bwMode="auto">
            <a:xfrm flipH="1" flipV="1">
              <a:off x="2820" y="2970"/>
              <a:ext cx="309" cy="39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4110" name="Rectangle 14"/>
            <p:cNvSpPr>
              <a:spLocks noChangeArrowheads="1"/>
            </p:cNvSpPr>
            <p:nvPr/>
          </p:nvSpPr>
          <p:spPr bwMode="auto">
            <a:xfrm>
              <a:off x="3210" y="1050"/>
              <a:ext cx="4725" cy="63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2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Сьогодні на уроці мені здалося важливим </a:t>
              </a: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    </a:t>
              </a:r>
            </a:p>
            <a:p>
              <a:pPr marL="0" marR="0" lvl="0" indent="0" algn="l" defTabSz="914400" rtl="0" eaLnBrk="1" fontAlgn="base" latinLnBrk="0" hangingPunct="1">
                <a:lnSpc>
                  <a:spcPts val="2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________________________________________ ________________________________________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Кущ знань, що росте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428728" y="1657353"/>
            <a:ext cx="6286544" cy="4343415"/>
            <a:chOff x="1798" y="1519"/>
            <a:chExt cx="6507" cy="3184"/>
          </a:xfrm>
        </p:grpSpPr>
        <p:sp>
          <p:nvSpPr>
            <p:cNvPr id="1028" name="Arc 4"/>
            <p:cNvSpPr>
              <a:spLocks/>
            </p:cNvSpPr>
            <p:nvPr/>
          </p:nvSpPr>
          <p:spPr bwMode="auto">
            <a:xfrm rot="4602017">
              <a:off x="4355" y="124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9" name="Arc 5"/>
            <p:cNvSpPr>
              <a:spLocks/>
            </p:cNvSpPr>
            <p:nvPr/>
          </p:nvSpPr>
          <p:spPr bwMode="auto">
            <a:xfrm rot="5146698">
              <a:off x="4855" y="1389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Arc 6"/>
            <p:cNvSpPr>
              <a:spLocks/>
            </p:cNvSpPr>
            <p:nvPr/>
          </p:nvSpPr>
          <p:spPr bwMode="auto">
            <a:xfrm rot="5585906">
              <a:off x="5298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Arc 7"/>
            <p:cNvSpPr>
              <a:spLocks/>
            </p:cNvSpPr>
            <p:nvPr/>
          </p:nvSpPr>
          <p:spPr bwMode="auto">
            <a:xfrm rot="6212661">
              <a:off x="6167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Arc 8"/>
            <p:cNvSpPr>
              <a:spLocks/>
            </p:cNvSpPr>
            <p:nvPr/>
          </p:nvSpPr>
          <p:spPr bwMode="auto">
            <a:xfrm rot="5867813">
              <a:off x="5700" y="167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Arc 9"/>
            <p:cNvSpPr>
              <a:spLocks/>
            </p:cNvSpPr>
            <p:nvPr/>
          </p:nvSpPr>
          <p:spPr bwMode="auto">
            <a:xfrm rot="14481450" flipH="1">
              <a:off x="2254" y="2415"/>
              <a:ext cx="1505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Arc 10"/>
            <p:cNvSpPr>
              <a:spLocks/>
            </p:cNvSpPr>
            <p:nvPr/>
          </p:nvSpPr>
          <p:spPr bwMode="auto">
            <a:xfrm rot="13790477" flipH="1">
              <a:off x="2322" y="2782"/>
              <a:ext cx="1504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Arc 11"/>
            <p:cNvSpPr>
              <a:spLocks/>
            </p:cNvSpPr>
            <p:nvPr/>
          </p:nvSpPr>
          <p:spPr bwMode="auto">
            <a:xfrm rot="7118550">
              <a:off x="6304" y="2416"/>
              <a:ext cx="1505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Arc 12"/>
            <p:cNvSpPr>
              <a:spLocks/>
            </p:cNvSpPr>
            <p:nvPr/>
          </p:nvSpPr>
          <p:spPr bwMode="auto">
            <a:xfrm rot="-13790477">
              <a:off x="6215" y="2783"/>
              <a:ext cx="1504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Arc 13"/>
            <p:cNvSpPr>
              <a:spLocks/>
            </p:cNvSpPr>
            <p:nvPr/>
          </p:nvSpPr>
          <p:spPr bwMode="auto">
            <a:xfrm rot="15387339" flipH="1">
              <a:off x="2076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Arc 14"/>
            <p:cNvSpPr>
              <a:spLocks/>
            </p:cNvSpPr>
            <p:nvPr/>
          </p:nvSpPr>
          <p:spPr bwMode="auto">
            <a:xfrm rot="15732187" flipH="1">
              <a:off x="2522" y="167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Arc 15"/>
            <p:cNvSpPr>
              <a:spLocks/>
            </p:cNvSpPr>
            <p:nvPr/>
          </p:nvSpPr>
          <p:spPr bwMode="auto">
            <a:xfrm rot="16014094" flipH="1">
              <a:off x="2897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Arc 16"/>
            <p:cNvSpPr>
              <a:spLocks/>
            </p:cNvSpPr>
            <p:nvPr/>
          </p:nvSpPr>
          <p:spPr bwMode="auto">
            <a:xfrm rot="16453302" flipH="1">
              <a:off x="3313" y="1378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Arc 17"/>
            <p:cNvSpPr>
              <a:spLocks/>
            </p:cNvSpPr>
            <p:nvPr/>
          </p:nvSpPr>
          <p:spPr bwMode="auto">
            <a:xfrm rot="16997983" flipH="1">
              <a:off x="3831" y="124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3721" y="3458"/>
              <a:ext cx="2662" cy="1019"/>
            </a:xfrm>
            <a:prstGeom prst="pentagon">
              <a:avLst/>
            </a:prstGeom>
            <a:solidFill>
              <a:srgbClr val="FDE9D9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Постава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428596" y="285728"/>
            <a:ext cx="8077227" cy="2428891"/>
          </a:xfrm>
          <a:prstGeom prst="roundRect">
            <a:avLst>
              <a:gd fmla="val 16667" name="adj"/>
            </a:avLst>
          </a:prstGeom>
          <a:gradFill rotWithShape="0">
            <a:gsLst>
              <a:gs pos="0">
                <a:srgbClr val="C2D69B"/>
              </a:gs>
              <a:gs pos="50000">
                <a:srgbClr val="EAF1DD"/>
              </a:gs>
              <a:gs pos="100000">
                <a:srgbClr val="C2D69B"/>
              </a:gs>
            </a:gsLst>
            <a:lin ang="18900000" scaled="1"/>
          </a:gradFill>
          <a:ln w="12700">
            <a:solidFill>
              <a:srgbClr val="484329"/>
            </a:solidFill>
            <a:round/>
            <a:headEnd/>
            <a:tailEnd/>
          </a:ln>
          <a:effectLst>
            <a:outerShdw algn="ctr" dir="3806097" dist="28398" rotWithShape="0">
              <a:srgbClr val="4E6128">
                <a:alpha val="50000"/>
              </a:srgbClr>
            </a:outerShdw>
          </a:effec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uk-UA" normalizeH="0" smtClean="0" strike="noStrike" sz="2800" u="none">
                <a:ln>
                  <a:noFill/>
                </a:ln>
                <a:solidFill>
                  <a:srgbClr val="FF0000"/>
                </a:solidFill>
                <a:effectLst/>
                <a:latin charset="0" pitchFamily="18" typeface="Times New Roman"/>
                <a:cs charset="0" pitchFamily="34" typeface="Arial"/>
              </a:rPr>
              <a:t>Це цікаво й украй важливо!</a:t>
            </a:r>
            <a:r>
              <a:rPr b="0" baseline="0" cap="none" dirty="0" i="0" kumimoji="0" lang="uk-UA" normalizeH="0" smtClean="0" strike="noStrike" sz="2800" u="none">
                <a:ln>
                  <a:noFill/>
                </a:ln>
                <a:solidFill>
                  <a:srgbClr val="FF0000"/>
                </a:solidFill>
                <a:effectLst/>
                <a:latin charset="0" pitchFamily="18" typeface="Times New Roman"/>
                <a:cs charset="0" pitchFamily="34" typeface="Arial"/>
              </a:rPr>
              <a:t> </a:t>
            </a:r>
          </a:p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800" u="none">
                <a:ln>
                  <a:noFill/>
                </a:ln>
                <a:solidFill>
                  <a:srgbClr val="FF0000"/>
                </a:solidFill>
                <a:effectLst/>
                <a:latin charset="0" pitchFamily="18" typeface="Times New Roman"/>
                <a:cs charset="0" pitchFamily="34" typeface="Arial"/>
              </a:rPr>
              <a:t>Запам'ятайте, що наше тіло підтримують у вертикальній позі більше </a:t>
            </a:r>
            <a:r>
              <a:rPr b="1" baseline="0" cap="none" dirty="0" i="0" kumimoji="0" lang="uk-UA" normalizeH="0" smtClean="0" strike="noStrike" sz="2800" u="none">
                <a:ln>
                  <a:noFill/>
                </a:ln>
                <a:solidFill>
                  <a:srgbClr val="FF0000"/>
                </a:solidFill>
                <a:effectLst/>
                <a:latin charset="0" pitchFamily="18" typeface="Times New Roman"/>
                <a:cs charset="0" pitchFamily="34" typeface="Arial"/>
              </a:rPr>
              <a:t>200 м'язів,</a:t>
            </a:r>
            <a:r>
              <a:rPr b="0" baseline="0" cap="none" dirty="0" i="0" kumimoji="0" lang="uk-UA" normalizeH="0" smtClean="0" strike="noStrike" sz="2800" u="none">
                <a:ln>
                  <a:noFill/>
                </a:ln>
                <a:solidFill>
                  <a:srgbClr val="FF0000"/>
                </a:solidFill>
                <a:effectLst/>
                <a:latin charset="0" pitchFamily="18" typeface="Times New Roman"/>
                <a:cs charset="0" pitchFamily="34" typeface="Arial"/>
              </a:rPr>
              <a:t> і послаблення хоча б малої частки призводить до неправильної постави. </a:t>
            </a:r>
          </a:p>
          <a:p>
            <a:pPr algn="just" defTabSz="914400" eaLnBrk="1" fontAlgn="base" hangingPunct="1" indent="0" latinLnBrk="0" lvl="1" marL="45720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1" baseline="0" cap="none" dirty="0" i="0" kumimoji="0" lang="uk-UA" normalizeH="0" smtClean="0" strike="noStrike" sz="1200" u="none">
              <a:ln>
                <a:noFill/>
              </a:ln>
              <a:solidFill>
                <a:srgbClr val="C00000"/>
              </a:solidFill>
              <a:effectLst/>
              <a:latin charset="0" pitchFamily="18" typeface="Times New Roman"/>
              <a:cs charset="0" pitchFamily="34" typeface="Arial"/>
            </a:endParaRPr>
          </a:p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ru-RU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pic>
        <p:nvPicPr>
          <p:cNvPr descr="I:\петровна рисунки\малюнки\desc2.png" id="1027" name="Picture 3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275856" y="3000372"/>
            <a:ext cx="2357454" cy="3354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Autofit/>
          </a:bodyPr>
          <a:lstStyle/>
          <a:p>
            <a:r>
              <a:rPr cap="all" dirty="0" lang="uk-UA" smtClean="0" sz="28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З’єднай стрілочками ознаки правильної і неправильної постави</a:t>
            </a:r>
            <a:endParaRPr cap="all" dirty="0" lang="ru-RU" sz="28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pic>
        <p:nvPicPr>
          <p:cNvPr descr="C:\Documents and Settings\Администратор\Рабочий стол\media\image4.jpeg" id="4" name="Рисунок 3"/>
          <p:cNvPicPr/>
          <p:nvPr/>
        </p:nvPicPr>
        <p:blipFill>
          <a:blip cstate="print" r:embed="rId2"/>
          <a:srcRect r="101"/>
          <a:stretch>
            <a:fillRect/>
          </a:stretch>
        </p:blipFill>
        <p:spPr bwMode="auto">
          <a:xfrm>
            <a:off x="357158" y="3071810"/>
            <a:ext cx="1714512" cy="2714644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descr="C:\Documents and Settings\Администратор\Рабочий стол\media\image4.jpeg" id="5" name="Рисунок 4"/>
          <p:cNvPicPr/>
          <p:nvPr/>
        </p:nvPicPr>
        <p:blipFill>
          <a:blip cstate="print" r:embed="rId3"/>
          <a:srcRect b="118" r="158"/>
          <a:stretch>
            <a:fillRect/>
          </a:stretch>
        </p:blipFill>
        <p:spPr bwMode="auto">
          <a:xfrm>
            <a:off x="7000892" y="3071810"/>
            <a:ext cx="1714512" cy="2714644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000364" y="1214422"/>
            <a:ext cx="3071834" cy="5715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Спина пряма і живіт </a:t>
            </a:r>
            <a:r>
              <a:rPr b="1" dirty="0" lang="uk-UA" smtClean="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підтягнутий</a:t>
            </a:r>
            <a:endParaRPr b="1" dirty="0" lang="ru-RU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0364" y="2000240"/>
            <a:ext cx="3071834" cy="5715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Одне плече </a:t>
            </a:r>
            <a:r>
              <a:rPr b="1" dirty="0" lang="uk-UA" smtClean="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вище</a:t>
            </a:r>
            <a:endParaRPr b="1" dirty="0" lang="ru-RU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00364" y="2786058"/>
            <a:ext cx="3071834" cy="5715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Голова висунута вперед</a:t>
            </a:r>
            <a:endParaRPr b="1" dirty="0" lang="ru-RU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0364" y="3571876"/>
            <a:ext cx="3071834" cy="5715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Розправлені плечі</a:t>
            </a:r>
            <a:endParaRPr b="1" dirty="0" lang="ru-RU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00364" y="4357694"/>
            <a:ext cx="3071834" cy="5715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Піднята голова</a:t>
            </a:r>
            <a:endParaRPr b="1" dirty="0" lang="ru-RU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000364" y="5143512"/>
            <a:ext cx="3071834" cy="5715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Випнутий живіт</a:t>
            </a:r>
            <a:endParaRPr b="1" dirty="0" lang="ru-RU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000364" y="5929330"/>
            <a:ext cx="3071834" cy="5715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Згорблена спина</a:t>
            </a:r>
            <a:endParaRPr b="1" dirty="0" lang="ru-RU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cxnSp>
        <p:nvCxnSpPr>
          <p:cNvPr id="15" name="Прямая со стрелкой 14"/>
          <p:cNvCxnSpPr>
            <a:stCxn id="6" idx="3"/>
          </p:cNvCxnSpPr>
          <p:nvPr/>
        </p:nvCxnSpPr>
        <p:spPr>
          <a:xfrm>
            <a:off x="6072198" y="1500174"/>
            <a:ext cx="928694" cy="2571768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9" idx="3"/>
            <a:endCxn id="5" idx="1"/>
          </p:cNvCxnSpPr>
          <p:nvPr/>
        </p:nvCxnSpPr>
        <p:spPr>
          <a:xfrm>
            <a:off x="6072198" y="3857628"/>
            <a:ext cx="928694" cy="571504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0" idx="3"/>
          </p:cNvCxnSpPr>
          <p:nvPr/>
        </p:nvCxnSpPr>
        <p:spPr>
          <a:xfrm>
            <a:off x="6072198" y="4643446"/>
            <a:ext cx="928694" cy="1588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7" idx="1"/>
          </p:cNvCxnSpPr>
          <p:nvPr/>
        </p:nvCxnSpPr>
        <p:spPr>
          <a:xfrm flipV="1" rot="10800000">
            <a:off x="2071670" y="2285992"/>
            <a:ext cx="928694" cy="142876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8" idx="1"/>
          </p:cNvCxnSpPr>
          <p:nvPr/>
        </p:nvCxnSpPr>
        <p:spPr>
          <a:xfrm flipV="1" rot="10800000">
            <a:off x="2071670" y="3071810"/>
            <a:ext cx="928694" cy="10715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1" idx="1"/>
            <a:endCxn id="4" idx="3"/>
          </p:cNvCxnSpPr>
          <p:nvPr/>
        </p:nvCxnSpPr>
        <p:spPr>
          <a:xfrm rot="10800000">
            <a:off x="2071670" y="4429132"/>
            <a:ext cx="928694" cy="100013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2" idx="1"/>
          </p:cNvCxnSpPr>
          <p:nvPr/>
        </p:nvCxnSpPr>
        <p:spPr>
          <a:xfrm rot="10800000">
            <a:off x="2071670" y="4857760"/>
            <a:ext cx="928694" cy="135732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9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3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7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9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21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3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4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25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7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29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2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3">
                            <p:stCondLst>
                              <p:cond delay="500"/>
                            </p:stCondLst>
                            <p:childTnLst>
                              <p:par>
                                <p:cTn fill="hold" id="34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6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38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2">
                      <p:stCondLst>
                        <p:cond delay="indefinite"/>
                      </p:stCondLst>
                      <p:childTnLst>
                        <p:par>
                          <p:cTn fill="hold" id="43">
                            <p:stCondLst>
                              <p:cond delay="0"/>
                            </p:stCondLst>
                            <p:childTnLst>
                              <p:par>
                                <p:cTn fill="hold" id="44" nodeType="clickEffect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dur="500" id="46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7" nodeType="withEffect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dur="500" id="49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0" nodeType="withEffect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dur="500" id="52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3" nodeType="withEffect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dur="500" id="55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6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58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9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6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2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64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"/>
      <p:bldP animBg="1" grpId="0" spid="7"/>
      <p:bldP animBg="1" grpId="0" spid="8"/>
      <p:bldP animBg="1" grpId="0" spid="9"/>
      <p:bldP animBg="1" grpId="0" spid="10"/>
      <p:bldP animBg="1" grpId="0" spid="11"/>
      <p:bldP animBg="1" grpId="0" spid="12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b="1" cap="all" dirty="0" lang="uk-UA" smtClean="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Визнач, </a:t>
            </a:r>
            <a:br>
              <a:rPr b="1" cap="all" dirty="0" lang="uk-UA" smtClean="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</a:br>
            <a:r>
              <a:rPr b="1" cap="all" dirty="0" lang="uk-UA" smtClean="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чи в тебе правильна постава</a:t>
            </a:r>
            <a:endParaRPr b="1" cap="all" dirty="0" lang="ru-RU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pic>
        <p:nvPicPr>
          <p:cNvPr descr="I:\петровна рисунки\малюнки\104508_html_57dbad95.jpg" id="19458" name="Picture 2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132"/>
          <a:stretch>
            <a:fillRect/>
          </a:stretch>
        </p:blipFill>
        <p:spPr bwMode="auto">
          <a:xfrm>
            <a:off x="6715140" y="2108202"/>
            <a:ext cx="1643074" cy="3964004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  <a:effectLst/>
        </p:spPr>
      </p:pic>
      <p:pic>
        <p:nvPicPr>
          <p:cNvPr id="5" name="Рисунок 4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286116" y="1857364"/>
            <a:ext cx="2500330" cy="4500594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descr="I:\петровна рисунки\малюнки\104508_html_57dbad95.jpg" id="6" name="Picture 2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122"/>
          <a:stretch>
            <a:fillRect/>
          </a:stretch>
        </p:blipFill>
        <p:spPr bwMode="auto">
          <a:xfrm flipH="1">
            <a:off x="928662" y="2143116"/>
            <a:ext cx="1457532" cy="3964004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357554" y="2000240"/>
            <a:ext cx="157163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потилиця</a:t>
            </a:r>
            <a:endParaRPr b="1" dirty="0" i="1" lang="ru-RU">
              <a:solidFill>
                <a:srgbClr val="00206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2845354"/>
            <a:ext cx="157163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лопатки</a:t>
            </a:r>
            <a:endParaRPr b="1" dirty="0" i="1" lang="ru-RU">
              <a:solidFill>
                <a:srgbClr val="00206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3845486"/>
            <a:ext cx="157163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сідниці</a:t>
            </a:r>
            <a:endParaRPr b="1" dirty="0" i="1" lang="ru-RU">
              <a:solidFill>
                <a:srgbClr val="00206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7554" y="5143512"/>
            <a:ext cx="157163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литки</a:t>
            </a:r>
            <a:endParaRPr b="1" dirty="0" i="1" lang="ru-RU">
              <a:solidFill>
                <a:srgbClr val="00206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7554" y="5917188"/>
            <a:ext cx="157163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п'яти </a:t>
            </a:r>
            <a:endParaRPr b="1" dirty="0" i="1" lang="ru-RU">
              <a:solidFill>
                <a:srgbClr val="00206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id="10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1000"/>
                            </p:stCondLst>
                            <p:childTnLst>
                              <p:par>
                                <p:cTn fill="hold" id="1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8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23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24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25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8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3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31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32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5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37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38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39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0">
                      <p:stCondLst>
                        <p:cond delay="indefinite"/>
                      </p:stCondLst>
                      <p:childTnLst>
                        <p:par>
                          <p:cTn fill="hold" id="4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2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44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45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46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7">
                      <p:stCondLst>
                        <p:cond delay="indefinite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9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5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52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53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7"/>
      <p:bldP grpId="0" spid="8"/>
      <p:bldP grpId="0" spid="9"/>
      <p:bldP grpId="0" spid="10"/>
      <p:bldP grpId="0" spid="11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1214414" y="63192"/>
            <a:ext cx="6572296" cy="6606168"/>
            <a:chOff x="1214414" y="63192"/>
            <a:chExt cx="6572296" cy="6606168"/>
          </a:xfrm>
        </p:grpSpPr>
        <p:pic>
          <p:nvPicPr>
            <p:cNvPr descr="I:\петровна рисунки\малюнки\osanka.jpg" id="2050" name="Picture 2"/>
            <p:cNvPicPr>
              <a:picLocks noChangeArrowheads="1" noChangeAspect="1"/>
            </p:cNvPicPr>
            <p:nvPr/>
          </p:nvPicPr>
          <p:blipFill>
            <a:blip cstate="print" r:embed="rId2"/>
            <a:srcRect r="48780"/>
            <a:stretch>
              <a:fillRect/>
            </a:stretch>
          </p:blipFill>
          <p:spPr bwMode="auto">
            <a:xfrm>
              <a:off x="1214414" y="3444819"/>
              <a:ext cx="3000396" cy="3224541"/>
            </a:xfrm>
            <a:prstGeom prst="rect">
              <a:avLst/>
            </a:prstGeom>
            <a:noFill/>
          </p:spPr>
        </p:pic>
        <p:pic>
          <p:nvPicPr>
            <p:cNvPr descr="I:\петровна рисунки\малюнки\img7.jpg" id="2051" name="Picture 3"/>
            <p:cNvPicPr>
              <a:picLocks noChangeArrowheads="1" noChangeAspect="1"/>
            </p:cNvPicPr>
            <p:nvPr/>
          </p:nvPicPr>
          <p:blipFill>
            <a:blip cstate="print" r:embed="rId3"/>
            <a:srcRect r="102"/>
            <a:stretch>
              <a:fillRect/>
            </a:stretch>
          </p:blipFill>
          <p:spPr bwMode="auto">
            <a:xfrm>
              <a:off x="1214414" y="63192"/>
              <a:ext cx="6572296" cy="3437816"/>
            </a:xfrm>
            <a:prstGeom prst="rect">
              <a:avLst/>
            </a:prstGeom>
            <a:noFill/>
          </p:spPr>
        </p:pic>
        <p:pic>
          <p:nvPicPr>
            <p:cNvPr descr="I:\петровна рисунки\малюнки\osanka.jpg" id="6" name="Picture 2"/>
            <p:cNvPicPr>
              <a:picLocks noChangeArrowheads="1" noChangeAspect="1"/>
            </p:cNvPicPr>
            <p:nvPr/>
          </p:nvPicPr>
          <p:blipFill>
            <a:blip cstate="print" r:embed="rId2"/>
            <a:srcRect l="56098"/>
            <a:stretch>
              <a:fillRect/>
            </a:stretch>
          </p:blipFill>
          <p:spPr bwMode="auto">
            <a:xfrm>
              <a:off x="5214942" y="3444819"/>
              <a:ext cx="2571768" cy="3224541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4211960" y="3501008"/>
              <a:ext cx="1008112" cy="31683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петровна рисунки\малюнки\1317045708_kak_uberech_rebyonka_ot_skolioza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71414"/>
            <a:ext cx="6643710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96908"/>
          </a:xfrm>
        </p:spPr>
        <p:txBody>
          <a:bodyPr/>
          <a:lstStyle/>
          <a:p>
            <a:r>
              <a:rPr b="1" cap="all" dirty="0" lang="uk-UA" smtClean="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Поради першокласникам</a:t>
            </a:r>
            <a:endParaRPr b="1" cap="all" dirty="0" lang="ru-RU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cstate="print" r:embed="rId2"/>
          <a:srcRect r="72"/>
          <a:stretch>
            <a:fillRect/>
          </a:stretch>
        </p:blipFill>
        <p:spPr bwMode="auto">
          <a:xfrm rot="-941104">
            <a:off x="282269" y="3110546"/>
            <a:ext cx="1662735" cy="2317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2" name="AutoShape 2"/>
          <p:cNvSpPr>
            <a:spLocks noChangeArrowheads="1"/>
          </p:cNvSpPr>
          <p:nvPr/>
        </p:nvSpPr>
        <p:spPr bwMode="auto">
          <a:xfrm rot="-300152">
            <a:off x="1059865" y="1579093"/>
            <a:ext cx="1873516" cy="1452588"/>
          </a:xfrm>
          <a:prstGeom prst="cloudCallout">
            <a:avLst>
              <a:gd fmla="val -50824" name="adj1"/>
              <a:gd fmla="val 62931" name="adj2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1" kumimoji="0" lang="uk-UA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cs charset="0" pitchFamily="34" typeface="Arial"/>
              </a:rPr>
              <a:t>Не можна</a:t>
            </a:r>
            <a:r>
              <a:rPr b="1" baseline="0" cap="none" dirty="0" i="1" kumimoji="0" lang="uk-UA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Calibri"/>
                <a:cs charset="0" pitchFamily="34" typeface="Arial"/>
              </a:rPr>
              <a:t>!</a:t>
            </a:r>
            <a:endParaRPr b="0" baseline="0" cap="none" dirty="0" i="0" kumimoji="0" lang="ru-RU" normalizeH="0" smtClean="0" strike="noStrike" sz="54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3000364" y="928670"/>
            <a:ext cx="5786478" cy="5761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uk-UA" normalizeH="0" smtClean="0" strike="noStrike" sz="1200" u="none">
              <a:ln>
                <a:noFill/>
              </a:ln>
              <a:solidFill>
                <a:srgbClr val="000000"/>
              </a:solidFill>
              <a:effectLst/>
              <a:latin charset="0" pitchFamily="34" typeface="Arial"/>
              <a:ea charset="0" pitchFamily="18" typeface="Times New Roman"/>
              <a:cs charset="0" pitchFamily="18" typeface="Times New Roman"/>
            </a:endParaRP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Не можна сидіти за столом ____________________   </a:t>
            </a: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dirty="0" lang="uk-UA" sz="2000">
                <a:solidFill>
                  <a:srgbClr val="0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lang="uk-UA" smtClean="0" sz="2000">
                <a:solidFill>
                  <a:srgbClr val="0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</a:t>
            </a: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на його   ____________.</a:t>
            </a: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ru-RU" normalizeH="0" smtClean="0" strike="noStrike" sz="10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Не можна сидіти за партою, яка не відповідає  </a:t>
            </a: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dirty="0" lang="uk-UA" sz="2000">
                <a:solidFill>
                  <a:srgbClr val="0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lang="uk-UA" smtClean="0" sz="2000">
                <a:solidFill>
                  <a:srgbClr val="0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</a:t>
            </a: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твоєму _______________ .</a:t>
            </a: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ru-RU" normalizeH="0" smtClean="0" strike="noStrike" sz="10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Не можна носити ____________________________                              </a:t>
            </a: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dirty="0" lang="uk-UA" sz="2000">
                <a:solidFill>
                  <a:srgbClr val="0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</a:t>
            </a:r>
            <a:r>
              <a:rPr dirty="0" lang="uk-UA" smtClean="0" sz="2000">
                <a:solidFill>
                  <a:srgbClr val="0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</a:t>
            </a: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в одній  _______________.</a:t>
            </a: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ru-RU" normalizeH="0" smtClean="0" strike="noStrike" sz="10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Не можна спати на дуже ______________________</a:t>
            </a:r>
            <a:endParaRPr b="0" baseline="0" cap="none" dirty="0" i="0" kumimoji="0" lang="ru-RU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 або увігнутому ____________________.</a:t>
            </a: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ru-RU" normalizeH="0" smtClean="0" strike="noStrike" sz="10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Не можна сидіти на стільці ____________________  </a:t>
            </a:r>
            <a:endParaRPr b="0" baseline="0" cap="none" dirty="0" i="0" kumimoji="0" lang="ru-RU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  <a:p>
            <a:pPr algn="l" defTabSz="914400" eaLnBrk="0" fontAlgn="base" hangingPunct="0" indent="0" latinLnBrk="0" lvl="0" marL="0" marR="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               або __________________________ ноги. </a:t>
            </a:r>
            <a:endParaRPr b="0" baseline="0" cap="none" dirty="0" i="0" kumimoji="0" lang="uk-UA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176" y="1196752"/>
            <a:ext cx="2376264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спираючись грудьми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0072" y="1700808"/>
            <a:ext cx="121444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край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2080" y="2843644"/>
            <a:ext cx="121444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зросту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6056" y="3501008"/>
            <a:ext cx="2088232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портфель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2080" y="3933056"/>
            <a:ext cx="121444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руці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4643844"/>
            <a:ext cx="1872208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м'якому 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28184" y="5085184"/>
            <a:ext cx="121444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ліжку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6176" y="5733256"/>
            <a:ext cx="1728192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схрестивши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008" y="6237312"/>
            <a:ext cx="302433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підібгавши під себе</a:t>
            </a:r>
            <a:endParaRPr b="1" dirty="0" i="1" lang="ru-RU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7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8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9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2500"/>
                            </p:stCondLst>
                            <p:childTnLst>
                              <p:par>
                                <p:cTn fill="hold" grpId="0" id="11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13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14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15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2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21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22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27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28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29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0">
                            <p:stCondLst>
                              <p:cond delay="1375"/>
                            </p:stCondLst>
                            <p:childTnLst>
                              <p:par>
                                <p:cTn fill="hold" grpId="0" id="31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33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34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35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8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4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41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42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3">
                            <p:stCondLst>
                              <p:cond delay="1250"/>
                            </p:stCondLst>
                            <p:childTnLst>
                              <p:par>
                                <p:cTn fill="hold" grpId="0" id="44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46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47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48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9">
                      <p:stCondLst>
                        <p:cond delay="indefinite"/>
                      </p:stCondLst>
                      <p:childTnLst>
                        <p:par>
                          <p:cTn fill="hold" id="5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1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53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54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55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6">
                            <p:stCondLst>
                              <p:cond delay="1625"/>
                            </p:stCondLst>
                            <p:childTnLst>
                              <p:par>
                                <p:cTn fill="hold" grpId="0" id="57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59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6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61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8"/>
      <p:bldP grpId="0" spid="9"/>
      <p:bldP grpId="0" spid="10"/>
      <p:bldP grpId="0" spid="11"/>
      <p:bldP grpId="0" spid="12"/>
      <p:bldP grpId="0" spid="13"/>
      <p:bldP grpId="0" spid="14"/>
      <p:bldP grpId="0" spid="15"/>
      <p:bldP grpId="0" spid="16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42910" y="1643050"/>
            <a:ext cx="7858180" cy="4929222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Вправи для формування правильної постави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928802"/>
            <a:ext cx="150019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1928802"/>
            <a:ext cx="67627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1857364"/>
            <a:ext cx="2847990" cy="214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4214818"/>
            <a:ext cx="157163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4500570"/>
            <a:ext cx="2428892" cy="1847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293</Words>
  <Application>Microsoft Office PowerPoint</Application>
  <PresentationFormat>Экран (4:3)</PresentationFormat>
  <Paragraphs>90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1_Тема Office</vt:lpstr>
      <vt:lpstr>Вплив постави, форми стопи на здоров’я</vt:lpstr>
      <vt:lpstr>Кущ знань, що росте</vt:lpstr>
      <vt:lpstr>Слайд 3</vt:lpstr>
      <vt:lpstr>З’єднай стрілочками ознаки правильної і неправильної постави</vt:lpstr>
      <vt:lpstr>Визнач,  чи в тебе правильна постава</vt:lpstr>
      <vt:lpstr>Слайд 6</vt:lpstr>
      <vt:lpstr>Слайд 7</vt:lpstr>
      <vt:lpstr>Поради першокласникам</vt:lpstr>
      <vt:lpstr>Вправи для формування правильної постави</vt:lpstr>
      <vt:lpstr>Порівняйте відбитки своїх стоп з малюнками</vt:lpstr>
      <vt:lpstr>Вправи для зміцнення  м’язів стопи</vt:lpstr>
      <vt:lpstr>Пам’ятка з профілактики плоскостопості</vt:lpstr>
      <vt:lpstr>Розіграйте ситуацію</vt:lpstr>
      <vt:lpstr>Метод «Прес»</vt:lpstr>
      <vt:lpstr>Кущ знань, що росте</vt:lpstr>
      <vt:lpstr>Слайд 16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Вплив постави, форми стопи на здоров’я</dc:title>
  <dc:creator>Юлия</dc:creator>
  <cp:lastModifiedBy>Юлия</cp:lastModifiedBy>
  <cp:revision>58</cp:revision>
  <dcterms:created xsi:type="dcterms:W3CDTF">2013-10-21T15:12:25Z</dcterms:created>
  <dcterms:modified xsi:type="dcterms:W3CDTF">2013-10-23T21:39:10Z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312615</vt:lpwstr>
  </property>
  <property fmtid="{D5CDD505-2E9C-101B-9397-08002B2CF9AE}" name="NXPowerLiteVersion" pid="3">
    <vt:lpwstr>D4.1.4</vt:lpwstr>
  </property>
</Properties>
</file>