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70" r:id="rId8"/>
    <p:sldId id="263" r:id="rId9"/>
    <p:sldId id="269" r:id="rId10"/>
    <p:sldId id="264" r:id="rId11"/>
    <p:sldId id="265" r:id="rId12"/>
    <p:sldId id="266" r:id="rId13"/>
    <p:sldId id="267" r:id="rId14"/>
    <p:sldId id="268" r:id="rId15"/>
    <p:sldId id="271" r:id="rId16"/>
    <p:sldId id="273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50000">
              <a:schemeClr val="accent4">
                <a:lumMod val="20000"/>
                <a:lumOff val="80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 ?><Relationships xmlns="http://schemas.openxmlformats.org/package/2006/relationships"><Relationship Id="rId2" Target="../media/image2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950863"/>
            <a:ext cx="8215370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Складові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їжі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3886200"/>
            <a:ext cx="4534224" cy="1752600"/>
          </a:xfrm>
        </p:spPr>
        <p:txBody>
          <a:bodyPr>
            <a:noAutofit/>
          </a:bodyPr>
          <a:lstStyle/>
          <a:p>
            <a:pPr algn="l"/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Вчитель початкових класів </a:t>
            </a:r>
            <a:r>
              <a:rPr lang="uk-UA" sz="24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Тетерівської</a:t>
            </a:r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ЗОШ І-ІІІ ступенів імені Ніни Сосніної </a:t>
            </a:r>
          </a:p>
          <a:p>
            <a:pPr algn="l"/>
            <a:r>
              <a:rPr lang="uk-UA" sz="24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Киричок</a:t>
            </a:r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О.П.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G:\петровна рисунки\малюнки\pitanie-300x2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140968"/>
            <a:ext cx="3337553" cy="25031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/>
          <p:cNvSpPr>
            <a:spLocks noChangeArrowheads="1"/>
          </p:cNvSpPr>
          <p:nvPr/>
        </p:nvSpPr>
        <p:spPr bwMode="auto">
          <a:xfrm>
            <a:off x="611560" y="260648"/>
            <a:ext cx="7992888" cy="1512168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00000">
                <a:srgbClr val="5E9EFF"/>
              </a:gs>
              <a:gs pos="75000">
                <a:srgbClr val="85C2FF"/>
              </a:gs>
              <a:gs pos="34000">
                <a:srgbClr val="C4D6EB"/>
              </a:gs>
              <a:gs pos="0">
                <a:srgbClr val="FFEBFA"/>
              </a:gs>
            </a:gsLst>
            <a:path path="rect">
              <a:fillToRect l="50000" t="50000" r="50000" b="50000"/>
            </a:path>
            <a:tileRect/>
          </a:gradFill>
          <a:ln w="12700">
            <a:solidFill>
              <a:srgbClr val="484329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</a:rPr>
              <a:t>Вода також відіграє важливу роль в організмі людини. Недостатня кількість води в організмі призводить до згущення крові, підвищення температури тіла,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</a:rPr>
              <a:t>                                                 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</a:rPr>
              <a:t>порушення процесу травлення.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484" name="Picture 4" descr="http://klasnaocinka.com.ua/uploads/editor/2032/264949/blog_/images/wa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916832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</p:bld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петровна рисунки\малюнки\water-filtration-plants-in-jails-on-the-cards-1326502363-4666.jpg" id="21510" name="Picture 6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5580112" y="1124744"/>
            <a:ext cx="3171507" cy="237626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grpSp>
        <p:nvGrpSpPr>
          <p:cNvPr id="10" name="Группа 9"/>
          <p:cNvGrpSpPr/>
          <p:nvPr/>
        </p:nvGrpSpPr>
        <p:grpSpPr>
          <a:xfrm>
            <a:off x="467544" y="1124744"/>
            <a:ext cx="3168352" cy="2376264"/>
            <a:chOff x="467544" y="1412776"/>
            <a:chExt cx="3168352" cy="2376264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467544" y="1412776"/>
              <a:ext cx="3168352" cy="23762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lang="ru-RU"/>
            </a:p>
          </p:txBody>
        </p:sp>
        <p:pic>
          <p:nvPicPr>
            <p:cNvPr descr="G:\петровна рисунки\малюнки\432812-1.jpg" id="21508" name="Picture 4"/>
            <p:cNvPicPr>
              <a:picLocks noChangeArrowheads="1" noChangeAspect="1"/>
            </p:cNvPicPr>
            <p:nvPr/>
          </p:nvPicPr>
          <p:blipFill>
            <a:blip cstate="print" r:embed="rId3"/>
            <a:srcRect/>
            <a:stretch>
              <a:fillRect/>
            </a:stretch>
          </p:blipFill>
          <p:spPr bwMode="auto">
            <a:xfrm>
              <a:off x="991179" y="1556792"/>
              <a:ext cx="1924637" cy="2088232"/>
            </a:xfrm>
            <a:prstGeom prst="rect">
              <a:avLst/>
            </a:prstGeom>
            <a:noFill/>
          </p:spPr>
        </p:pic>
      </p:grpSp>
      <p:pic>
        <p:nvPicPr>
          <p:cNvPr descr="G:\петровна рисунки\малюнки\kipyatok.jpg" id="21509" name="Picture 5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580112" y="4005064"/>
            <a:ext cx="3168352" cy="237626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descr="G:\петровна рисунки\малюнки\g1sHoCfAo54.jpg" id="21507" name="Picture 3"/>
          <p:cNvPicPr>
            <a:picLocks noChangeArrowheads="1" noChangeAspect="1"/>
          </p:cNvPicPr>
          <p:nvPr/>
        </p:nvPicPr>
        <p:blipFill>
          <a:blip cstate="print" r:embed="rId5"/>
          <a:srcRect r="90"/>
          <a:stretch>
            <a:fillRect/>
          </a:stretch>
        </p:blipFill>
        <p:spPr bwMode="auto">
          <a:xfrm>
            <a:off x="467544" y="4004940"/>
            <a:ext cx="3168352" cy="23749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50106"/>
          </a:xfrm>
        </p:spPr>
        <p:txBody>
          <a:bodyPr>
            <a:normAutofit/>
          </a:bodyPr>
          <a:lstStyle/>
          <a:p>
            <a:r>
              <a:rPr b="1" cap="all" dirty="0" lang="uk-UA" smtClean="0" sz="40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Способи очищення води</a:t>
            </a:r>
            <a:endParaRPr b="1" cap="all" dirty="0" lang="ru-RU" sz="40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  <p:pic>
        <p:nvPicPr>
          <p:cNvPr descr="G:\петровна рисунки\малюнки\vodoprovodnaja.png" id="21506" name="Picture 2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3491880" y="2348880"/>
            <a:ext cx="2232248" cy="2679878"/>
          </a:xfrm>
          <a:prstGeom prst="roundRect">
            <a:avLst>
              <a:gd fmla="val 11111" name="adj"/>
            </a:avLst>
          </a:prstGeom>
          <a:ln cap="rnd" w="190500">
            <a:solidFill>
              <a:srgbClr val="C8C6BD"/>
            </a:solidFill>
            <a:prstDash val="solid"/>
          </a:ln>
          <a:effectLst>
            <a:outerShdw algn="tl" blurRad="101600" dir="7200000" dist="50800" rotWithShape="0">
              <a:srgbClr val="000000">
                <a:alpha val="45000"/>
              </a:srgbClr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FFFFFF"/>
            </a:extrusionClr>
          </a:sp3d>
        </p:spPr>
      </p:pic>
      <p:sp>
        <p:nvSpPr>
          <p:cNvPr id="11" name="TextBox 10"/>
          <p:cNvSpPr txBox="1"/>
          <p:nvPr/>
        </p:nvSpPr>
        <p:spPr>
          <a:xfrm>
            <a:off x="539552" y="3501008"/>
            <a:ext cx="2736304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>
                <a:solidFill>
                  <a:srgbClr val="C00000"/>
                </a:solidFill>
                <a:latin charset="0" pitchFamily="18" typeface="Times New Roman"/>
                <a:cs charset="0" pitchFamily="18" typeface="Times New Roman"/>
              </a:rPr>
              <a:t>Фільтрування</a:t>
            </a:r>
            <a:endParaRPr b="1" dirty="0" lang="ru-RU">
              <a:solidFill>
                <a:srgbClr val="C000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6372036"/>
            <a:ext cx="2736304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>
                <a:solidFill>
                  <a:srgbClr val="C00000"/>
                </a:solidFill>
                <a:latin charset="0" pitchFamily="18" typeface="Times New Roman"/>
                <a:cs charset="0" pitchFamily="18" typeface="Times New Roman"/>
              </a:rPr>
              <a:t>Заморожування</a:t>
            </a:r>
            <a:endParaRPr b="1" dirty="0" lang="ru-RU">
              <a:solidFill>
                <a:srgbClr val="C000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68144" y="3501008"/>
            <a:ext cx="2736304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>
                <a:solidFill>
                  <a:srgbClr val="C00000"/>
                </a:solidFill>
                <a:latin charset="0" pitchFamily="18" typeface="Times New Roman"/>
                <a:cs charset="0" pitchFamily="18" typeface="Times New Roman"/>
              </a:rPr>
              <a:t>Хімічні способи</a:t>
            </a:r>
            <a:endParaRPr b="1" dirty="0" lang="ru-RU">
              <a:solidFill>
                <a:srgbClr val="C000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96136" y="6372036"/>
            <a:ext cx="2736304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>
                <a:solidFill>
                  <a:srgbClr val="C00000"/>
                </a:solidFill>
                <a:latin charset="0" pitchFamily="18" typeface="Times New Roman"/>
                <a:cs charset="0" pitchFamily="18" typeface="Times New Roman"/>
              </a:rPr>
              <a:t>Кип'ятіння </a:t>
            </a:r>
            <a:endParaRPr b="1" dirty="0" lang="ru-RU">
              <a:solidFill>
                <a:srgbClr val="C00000"/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500"/>
                            </p:stCondLst>
                            <p:childTnLst>
                              <p:par>
                                <p:cTn fill="hold" id="10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3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4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6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7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8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0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22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4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5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6">
                      <p:stCondLst>
                        <p:cond delay="indefinite"/>
                      </p:stCondLst>
                      <p:childTnLst>
                        <p:par>
                          <p:cTn fill="hold" id="2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8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3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31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32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3">
                            <p:stCondLst>
                              <p:cond delay="1875"/>
                            </p:stCondLst>
                            <p:childTnLst>
                              <p:par>
                                <p:cTn fill="hold" grpId="0" id="34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36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37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38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9">
                            <p:stCondLst>
                              <p:cond delay="4000"/>
                            </p:stCondLst>
                            <p:childTnLst>
                              <p:par>
                                <p:cTn fill="hold" grpId="0" id="40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42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43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44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5">
                            <p:stCondLst>
                              <p:cond delay="6000"/>
                            </p:stCondLst>
                            <p:childTnLst>
                              <p:par>
                                <p:cTn fill="hold" grpId="0" id="46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48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49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1"/>
      <p:bldP grpId="0" spid="12"/>
      <p:bldP grpId="0" spid="13"/>
      <p:bldP grpId="0" spid="14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G:\петровна рисунки\малюнки\e4d3bd298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9628" y="430587"/>
            <a:ext cx="6442732" cy="59507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611560" y="692696"/>
            <a:ext cx="8035489" cy="5581012"/>
            <a:chOff x="683568" y="728308"/>
            <a:chExt cx="8035489" cy="5581012"/>
          </a:xfrm>
        </p:grpSpPr>
        <p:pic>
          <p:nvPicPr>
            <p:cNvPr id="23554" name="Picture 2" descr="G:\петровна рисунки\малюнки\345e9a2ab6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3568" y="728308"/>
              <a:ext cx="8035489" cy="5581012"/>
            </a:xfrm>
            <a:prstGeom prst="rect">
              <a:avLst/>
            </a:prstGeom>
            <a:noFill/>
          </p:spPr>
        </p:pic>
        <p:pic>
          <p:nvPicPr>
            <p:cNvPr id="23555" name="Picture 3" descr="C:\Documents and Settings\Администратор\Рабочий стол\Рисунок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99592" y="836712"/>
              <a:ext cx="3333750" cy="1457325"/>
            </a:xfrm>
            <a:prstGeom prst="rect">
              <a:avLst/>
            </a:prstGeom>
            <a:noFill/>
          </p:spPr>
        </p:pic>
        <p:pic>
          <p:nvPicPr>
            <p:cNvPr id="23557" name="Picture 5" descr="C:\Documents and Settings\Администратор\Рабочий стол\Рисунок2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11960" y="764704"/>
              <a:ext cx="952500" cy="145732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G:\петровна рисунки\малюнки\1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49359"/>
            <a:ext cx="6552728" cy="60254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G:\петровна рисунки\малюнки\rol-vitaminov-dlya-lyudei-s-breketami-38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863" y="419100"/>
            <a:ext cx="7534275" cy="6019800"/>
          </a:xfrm>
          <a:prstGeom prst="rect">
            <a:avLst/>
          </a:prstGeom>
          <a:noFill/>
          <a:ln w="139700" cmpd="tri">
            <a:solidFill>
              <a:schemeClr val="accent4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Кущ знань, що росте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428728" y="1657353"/>
            <a:ext cx="6286544" cy="4343415"/>
            <a:chOff x="1798" y="1519"/>
            <a:chExt cx="6507" cy="3184"/>
          </a:xfrm>
        </p:grpSpPr>
        <p:sp>
          <p:nvSpPr>
            <p:cNvPr id="1028" name="Arc 4"/>
            <p:cNvSpPr>
              <a:spLocks/>
            </p:cNvSpPr>
            <p:nvPr/>
          </p:nvSpPr>
          <p:spPr bwMode="auto">
            <a:xfrm rot="4602017">
              <a:off x="4355" y="1241"/>
              <a:ext cx="1860" cy="2415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9" name="Arc 5"/>
            <p:cNvSpPr>
              <a:spLocks/>
            </p:cNvSpPr>
            <p:nvPr/>
          </p:nvSpPr>
          <p:spPr bwMode="auto">
            <a:xfrm rot="5146698">
              <a:off x="4855" y="1389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0" name="Arc 6"/>
            <p:cNvSpPr>
              <a:spLocks/>
            </p:cNvSpPr>
            <p:nvPr/>
          </p:nvSpPr>
          <p:spPr bwMode="auto">
            <a:xfrm rot="5585906">
              <a:off x="5298" y="1525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Arc 7"/>
            <p:cNvSpPr>
              <a:spLocks/>
            </p:cNvSpPr>
            <p:nvPr/>
          </p:nvSpPr>
          <p:spPr bwMode="auto">
            <a:xfrm rot="6212661">
              <a:off x="6167" y="1842"/>
              <a:ext cx="1859" cy="2416"/>
            </a:xfrm>
            <a:custGeom>
              <a:avLst/>
              <a:gdLst>
                <a:gd name="G0" fmla="+- 0 0 0"/>
                <a:gd name="G1" fmla="+- 21136 0 0"/>
                <a:gd name="G2" fmla="+- 21600 0 0"/>
                <a:gd name="T0" fmla="*/ 4452 w 20791"/>
                <a:gd name="T1" fmla="*/ 0 h 21136"/>
                <a:gd name="T2" fmla="*/ 20791 w 20791"/>
                <a:gd name="T3" fmla="*/ 15279 h 21136"/>
                <a:gd name="T4" fmla="*/ 0 w 20791"/>
                <a:gd name="T5" fmla="*/ 21136 h 2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36" fill="none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</a:path>
                <a:path w="20791" h="21136" stroke="0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  <a:lnTo>
                    <a:pt x="0" y="21136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2" name="Arc 8"/>
            <p:cNvSpPr>
              <a:spLocks/>
            </p:cNvSpPr>
            <p:nvPr/>
          </p:nvSpPr>
          <p:spPr bwMode="auto">
            <a:xfrm rot="5867813">
              <a:off x="5700" y="1672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3" name="Arc 9"/>
            <p:cNvSpPr>
              <a:spLocks/>
            </p:cNvSpPr>
            <p:nvPr/>
          </p:nvSpPr>
          <p:spPr bwMode="auto">
            <a:xfrm rot="14481450" flipH="1">
              <a:off x="2254" y="2415"/>
              <a:ext cx="1505" cy="2337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4" name="Arc 10"/>
            <p:cNvSpPr>
              <a:spLocks/>
            </p:cNvSpPr>
            <p:nvPr/>
          </p:nvSpPr>
          <p:spPr bwMode="auto">
            <a:xfrm rot="13790477" flipH="1">
              <a:off x="2322" y="2782"/>
              <a:ext cx="1504" cy="2337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5" name="Arc 11"/>
            <p:cNvSpPr>
              <a:spLocks/>
            </p:cNvSpPr>
            <p:nvPr/>
          </p:nvSpPr>
          <p:spPr bwMode="auto">
            <a:xfrm rot="7118550">
              <a:off x="6304" y="2416"/>
              <a:ext cx="1505" cy="2336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6" name="Arc 12"/>
            <p:cNvSpPr>
              <a:spLocks/>
            </p:cNvSpPr>
            <p:nvPr/>
          </p:nvSpPr>
          <p:spPr bwMode="auto">
            <a:xfrm rot="-13790477">
              <a:off x="6215" y="2783"/>
              <a:ext cx="1504" cy="2336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7" name="Arc 13"/>
            <p:cNvSpPr>
              <a:spLocks/>
            </p:cNvSpPr>
            <p:nvPr/>
          </p:nvSpPr>
          <p:spPr bwMode="auto">
            <a:xfrm rot="15387339" flipH="1">
              <a:off x="2076" y="1842"/>
              <a:ext cx="1859" cy="2416"/>
            </a:xfrm>
            <a:custGeom>
              <a:avLst/>
              <a:gdLst>
                <a:gd name="G0" fmla="+- 0 0 0"/>
                <a:gd name="G1" fmla="+- 21136 0 0"/>
                <a:gd name="G2" fmla="+- 21600 0 0"/>
                <a:gd name="T0" fmla="*/ 4452 w 20791"/>
                <a:gd name="T1" fmla="*/ 0 h 21136"/>
                <a:gd name="T2" fmla="*/ 20791 w 20791"/>
                <a:gd name="T3" fmla="*/ 15279 h 21136"/>
                <a:gd name="T4" fmla="*/ 0 w 20791"/>
                <a:gd name="T5" fmla="*/ 21136 h 2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36" fill="none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</a:path>
                <a:path w="20791" h="21136" stroke="0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  <a:lnTo>
                    <a:pt x="0" y="21136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8" name="Arc 14"/>
            <p:cNvSpPr>
              <a:spLocks/>
            </p:cNvSpPr>
            <p:nvPr/>
          </p:nvSpPr>
          <p:spPr bwMode="auto">
            <a:xfrm rot="15732187" flipH="1">
              <a:off x="2522" y="1671"/>
              <a:ext cx="1860" cy="2415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9" name="Arc 15"/>
            <p:cNvSpPr>
              <a:spLocks/>
            </p:cNvSpPr>
            <p:nvPr/>
          </p:nvSpPr>
          <p:spPr bwMode="auto">
            <a:xfrm rot="16014094" flipH="1">
              <a:off x="2897" y="1525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0" name="Arc 16"/>
            <p:cNvSpPr>
              <a:spLocks/>
            </p:cNvSpPr>
            <p:nvPr/>
          </p:nvSpPr>
          <p:spPr bwMode="auto">
            <a:xfrm rot="16453302" flipH="1">
              <a:off x="3313" y="1378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1" name="Arc 17"/>
            <p:cNvSpPr>
              <a:spLocks/>
            </p:cNvSpPr>
            <p:nvPr/>
          </p:nvSpPr>
          <p:spPr bwMode="auto">
            <a:xfrm rot="16997983" flipH="1">
              <a:off x="3831" y="1242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7" name="AutoShape 3"/>
            <p:cNvSpPr>
              <a:spLocks noChangeArrowheads="1"/>
            </p:cNvSpPr>
            <p:nvPr/>
          </p:nvSpPr>
          <p:spPr bwMode="auto">
            <a:xfrm>
              <a:off x="3721" y="3458"/>
              <a:ext cx="2662" cy="1019"/>
            </a:xfrm>
            <a:prstGeom prst="pentagon">
              <a:avLst/>
            </a:prstGeom>
            <a:solidFill>
              <a:srgbClr val="FDE9D9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Їжа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 rot="3993282">
            <a:off x="3083245" y="2486369"/>
            <a:ext cx="2172473" cy="983564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7791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білки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2792703">
            <a:off x="2092018" y="2956645"/>
            <a:ext cx="2384963" cy="983564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7791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вуглеводи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2505516">
            <a:off x="1142151" y="3166863"/>
            <a:ext cx="2677602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мінеральні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1462747">
            <a:off x="1033423" y="3839058"/>
            <a:ext cx="2677602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речовини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rot="18616248">
            <a:off x="4519566" y="2915781"/>
            <a:ext cx="2630445" cy="88392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7791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вітаміни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rot="19534284">
            <a:off x="5322025" y="3364488"/>
            <a:ext cx="2282583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вода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rot="17751924">
            <a:off x="3520049" y="2398744"/>
            <a:ext cx="2677602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жири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24" grpId="0"/>
      <p:bldP spid="27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3131840" y="1196752"/>
            <a:ext cx="4824536" cy="4227438"/>
            <a:chOff x="2370" y="1050"/>
            <a:chExt cx="5565" cy="2805"/>
          </a:xfrm>
        </p:grpSpPr>
        <p:sp>
          <p:nvSpPr>
            <p:cNvPr id="28675" name="Rectangle 3"/>
            <p:cNvSpPr>
              <a:spLocks noChangeArrowheads="1"/>
            </p:cNvSpPr>
            <p:nvPr/>
          </p:nvSpPr>
          <p:spPr bwMode="auto">
            <a:xfrm>
              <a:off x="3210" y="3225"/>
              <a:ext cx="4725" cy="630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4BACC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Я вважаю за потрібне запам’ятати</a:t>
              </a:r>
              <a:r>
                <a:rPr kumimoji="0" lang="uk-UA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uk-UA" sz="1600" b="0" i="0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______________________________________ ______________________________________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8676" name="Rectangle 4"/>
            <p:cNvSpPr>
              <a:spLocks noChangeArrowheads="1"/>
            </p:cNvSpPr>
            <p:nvPr/>
          </p:nvSpPr>
          <p:spPr bwMode="auto">
            <a:xfrm>
              <a:off x="3210" y="2490"/>
              <a:ext cx="4725" cy="630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4BACC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Тепер я буду харчуватися так ____________        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____________________________________________________________________________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677" name="Freeform 5"/>
            <p:cNvSpPr>
              <a:spLocks/>
            </p:cNvSpPr>
            <p:nvPr/>
          </p:nvSpPr>
          <p:spPr bwMode="auto">
            <a:xfrm>
              <a:off x="2370" y="1890"/>
              <a:ext cx="855" cy="345"/>
            </a:xfrm>
            <a:custGeom>
              <a:avLst/>
              <a:gdLst/>
              <a:ahLst/>
              <a:cxnLst>
                <a:cxn ang="0">
                  <a:pos x="855" y="0"/>
                </a:cxn>
                <a:cxn ang="0">
                  <a:pos x="0" y="300"/>
                </a:cxn>
                <a:cxn ang="0">
                  <a:pos x="855" y="345"/>
                </a:cxn>
                <a:cxn ang="0">
                  <a:pos x="855" y="0"/>
                </a:cxn>
              </a:cxnLst>
              <a:rect l="0" t="0" r="r" b="b"/>
              <a:pathLst>
                <a:path w="855" h="345">
                  <a:moveTo>
                    <a:pt x="855" y="0"/>
                  </a:moveTo>
                  <a:lnTo>
                    <a:pt x="0" y="300"/>
                  </a:lnTo>
                  <a:lnTo>
                    <a:pt x="855" y="345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FFFFFF"/>
            </a:solidFill>
            <a:ln w="31750">
              <a:solidFill>
                <a:srgbClr val="4BACC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678" name="Freeform 6"/>
            <p:cNvSpPr>
              <a:spLocks/>
            </p:cNvSpPr>
            <p:nvPr/>
          </p:nvSpPr>
          <p:spPr bwMode="auto">
            <a:xfrm>
              <a:off x="2370" y="1170"/>
              <a:ext cx="840" cy="930"/>
            </a:xfrm>
            <a:custGeom>
              <a:avLst/>
              <a:gdLst/>
              <a:ahLst/>
              <a:cxnLst>
                <a:cxn ang="0">
                  <a:pos x="840" y="0"/>
                </a:cxn>
                <a:cxn ang="0">
                  <a:pos x="0" y="930"/>
                </a:cxn>
                <a:cxn ang="0">
                  <a:pos x="840" y="375"/>
                </a:cxn>
                <a:cxn ang="0">
                  <a:pos x="840" y="0"/>
                </a:cxn>
              </a:cxnLst>
              <a:rect l="0" t="0" r="r" b="b"/>
              <a:pathLst>
                <a:path w="840" h="930">
                  <a:moveTo>
                    <a:pt x="840" y="0"/>
                  </a:moveTo>
                  <a:lnTo>
                    <a:pt x="0" y="930"/>
                  </a:lnTo>
                  <a:lnTo>
                    <a:pt x="840" y="375"/>
                  </a:lnTo>
                  <a:lnTo>
                    <a:pt x="840" y="0"/>
                  </a:lnTo>
                  <a:close/>
                </a:path>
              </a:pathLst>
            </a:custGeom>
            <a:solidFill>
              <a:srgbClr val="FFFFFF"/>
            </a:solidFill>
            <a:ln w="31750">
              <a:solidFill>
                <a:srgbClr val="4BACC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679" name="Freeform 7"/>
            <p:cNvSpPr>
              <a:spLocks/>
            </p:cNvSpPr>
            <p:nvPr/>
          </p:nvSpPr>
          <p:spPr bwMode="auto">
            <a:xfrm>
              <a:off x="2370" y="2205"/>
              <a:ext cx="840" cy="795"/>
            </a:xfrm>
            <a:custGeom>
              <a:avLst/>
              <a:gdLst/>
              <a:ahLst/>
              <a:cxnLst>
                <a:cxn ang="0">
                  <a:pos x="825" y="405"/>
                </a:cxn>
                <a:cxn ang="0">
                  <a:pos x="0" y="0"/>
                </a:cxn>
                <a:cxn ang="0">
                  <a:pos x="840" y="795"/>
                </a:cxn>
                <a:cxn ang="0">
                  <a:pos x="825" y="405"/>
                </a:cxn>
              </a:cxnLst>
              <a:rect l="0" t="0" r="r" b="b"/>
              <a:pathLst>
                <a:path w="840" h="795">
                  <a:moveTo>
                    <a:pt x="825" y="405"/>
                  </a:moveTo>
                  <a:lnTo>
                    <a:pt x="0" y="0"/>
                  </a:lnTo>
                  <a:lnTo>
                    <a:pt x="840" y="795"/>
                  </a:lnTo>
                  <a:lnTo>
                    <a:pt x="825" y="405"/>
                  </a:lnTo>
                  <a:close/>
                </a:path>
              </a:pathLst>
            </a:custGeom>
            <a:solidFill>
              <a:srgbClr val="FFFFFF"/>
            </a:solidFill>
            <a:ln w="31750">
              <a:solidFill>
                <a:srgbClr val="4BACC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680" name="Freeform 8"/>
            <p:cNvSpPr>
              <a:spLocks/>
            </p:cNvSpPr>
            <p:nvPr/>
          </p:nvSpPr>
          <p:spPr bwMode="auto">
            <a:xfrm>
              <a:off x="2370" y="2295"/>
              <a:ext cx="840" cy="1440"/>
            </a:xfrm>
            <a:custGeom>
              <a:avLst/>
              <a:gdLst/>
              <a:ahLst/>
              <a:cxnLst>
                <a:cxn ang="0">
                  <a:pos x="825" y="1020"/>
                </a:cxn>
                <a:cxn ang="0">
                  <a:pos x="0" y="0"/>
                </a:cxn>
                <a:cxn ang="0">
                  <a:pos x="840" y="1440"/>
                </a:cxn>
                <a:cxn ang="0">
                  <a:pos x="825" y="1020"/>
                </a:cxn>
              </a:cxnLst>
              <a:rect l="0" t="0" r="r" b="b"/>
              <a:pathLst>
                <a:path w="840" h="1440">
                  <a:moveTo>
                    <a:pt x="825" y="1020"/>
                  </a:moveTo>
                  <a:lnTo>
                    <a:pt x="0" y="0"/>
                  </a:lnTo>
                  <a:lnTo>
                    <a:pt x="840" y="1440"/>
                  </a:lnTo>
                  <a:lnTo>
                    <a:pt x="825" y="1020"/>
                  </a:lnTo>
                  <a:close/>
                </a:path>
              </a:pathLst>
            </a:custGeom>
            <a:solidFill>
              <a:srgbClr val="FFFFFF"/>
            </a:solidFill>
            <a:ln w="31750">
              <a:solidFill>
                <a:srgbClr val="4BACC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681" name="Rectangle 9"/>
            <p:cNvSpPr>
              <a:spLocks noChangeArrowheads="1"/>
            </p:cNvSpPr>
            <p:nvPr/>
          </p:nvSpPr>
          <p:spPr bwMode="auto">
            <a:xfrm>
              <a:off x="3210" y="1770"/>
              <a:ext cx="4725" cy="630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4BACC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Я зрозумів, що _________________________ ____________________________________________________________________________</a:t>
              </a:r>
              <a:endPara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8682" name="AutoShape 10"/>
            <p:cNvCxnSpPr>
              <a:cxnSpLocks noChangeShapeType="1"/>
            </p:cNvCxnSpPr>
            <p:nvPr/>
          </p:nvCxnSpPr>
          <p:spPr bwMode="auto">
            <a:xfrm flipH="1">
              <a:off x="2820" y="1395"/>
              <a:ext cx="339" cy="315"/>
            </a:xfrm>
            <a:prstGeom prst="straightConnector1">
              <a:avLst/>
            </a:prstGeom>
            <a:noFill/>
            <a:ln w="31750">
              <a:solidFill>
                <a:srgbClr val="4BACC6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28683" name="AutoShape 11"/>
            <p:cNvCxnSpPr>
              <a:cxnSpLocks noChangeShapeType="1"/>
            </p:cNvCxnSpPr>
            <p:nvPr/>
          </p:nvCxnSpPr>
          <p:spPr bwMode="auto">
            <a:xfrm flipH="1">
              <a:off x="2820" y="2100"/>
              <a:ext cx="339" cy="0"/>
            </a:xfrm>
            <a:prstGeom prst="straightConnector1">
              <a:avLst/>
            </a:prstGeom>
            <a:noFill/>
            <a:ln w="31750">
              <a:solidFill>
                <a:srgbClr val="4BACC6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28684" name="AutoShape 12"/>
            <p:cNvCxnSpPr>
              <a:cxnSpLocks noChangeShapeType="1"/>
            </p:cNvCxnSpPr>
            <p:nvPr/>
          </p:nvCxnSpPr>
          <p:spPr bwMode="auto">
            <a:xfrm flipH="1" flipV="1">
              <a:off x="2820" y="2490"/>
              <a:ext cx="339" cy="240"/>
            </a:xfrm>
            <a:prstGeom prst="straightConnector1">
              <a:avLst/>
            </a:prstGeom>
            <a:noFill/>
            <a:ln w="31750">
              <a:solidFill>
                <a:srgbClr val="4BACC6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28685" name="AutoShape 13"/>
            <p:cNvCxnSpPr>
              <a:cxnSpLocks noChangeShapeType="1"/>
            </p:cNvCxnSpPr>
            <p:nvPr/>
          </p:nvCxnSpPr>
          <p:spPr bwMode="auto">
            <a:xfrm flipH="1" flipV="1">
              <a:off x="2820" y="2970"/>
              <a:ext cx="309" cy="390"/>
            </a:xfrm>
            <a:prstGeom prst="straightConnector1">
              <a:avLst/>
            </a:prstGeom>
            <a:noFill/>
            <a:ln w="31750">
              <a:solidFill>
                <a:srgbClr val="4BAC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8686" name="Rectangle 14"/>
            <p:cNvSpPr>
              <a:spLocks noChangeArrowheads="1"/>
            </p:cNvSpPr>
            <p:nvPr/>
          </p:nvSpPr>
          <p:spPr bwMode="auto">
            <a:xfrm>
              <a:off x="3210" y="1050"/>
              <a:ext cx="4725" cy="630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4BACC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Сьогодні на уроці мені здалося важливим </a:t>
              </a:r>
              <a:r>
                <a:rPr kumimoji="0" lang="uk-UA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_    </a:t>
              </a:r>
            </a:p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______________________________________ ______________________________________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7" name="Рисунок 16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1988840"/>
            <a:ext cx="156615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Кущ знань, що росте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428728" y="1657353"/>
            <a:ext cx="6286544" cy="4343415"/>
            <a:chOff x="1798" y="1519"/>
            <a:chExt cx="6507" cy="3184"/>
          </a:xfrm>
        </p:grpSpPr>
        <p:sp>
          <p:nvSpPr>
            <p:cNvPr id="1028" name="Arc 4"/>
            <p:cNvSpPr>
              <a:spLocks/>
            </p:cNvSpPr>
            <p:nvPr/>
          </p:nvSpPr>
          <p:spPr bwMode="auto">
            <a:xfrm rot="4602017">
              <a:off x="4355" y="1241"/>
              <a:ext cx="1860" cy="2415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9" name="Arc 5"/>
            <p:cNvSpPr>
              <a:spLocks/>
            </p:cNvSpPr>
            <p:nvPr/>
          </p:nvSpPr>
          <p:spPr bwMode="auto">
            <a:xfrm rot="5146698">
              <a:off x="4855" y="1389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0" name="Arc 6"/>
            <p:cNvSpPr>
              <a:spLocks/>
            </p:cNvSpPr>
            <p:nvPr/>
          </p:nvSpPr>
          <p:spPr bwMode="auto">
            <a:xfrm rot="5585906">
              <a:off x="5298" y="1525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Arc 7"/>
            <p:cNvSpPr>
              <a:spLocks/>
            </p:cNvSpPr>
            <p:nvPr/>
          </p:nvSpPr>
          <p:spPr bwMode="auto">
            <a:xfrm rot="6212661">
              <a:off x="6167" y="1842"/>
              <a:ext cx="1859" cy="2416"/>
            </a:xfrm>
            <a:custGeom>
              <a:avLst/>
              <a:gdLst>
                <a:gd name="G0" fmla="+- 0 0 0"/>
                <a:gd name="G1" fmla="+- 21136 0 0"/>
                <a:gd name="G2" fmla="+- 21600 0 0"/>
                <a:gd name="T0" fmla="*/ 4452 w 20791"/>
                <a:gd name="T1" fmla="*/ 0 h 21136"/>
                <a:gd name="T2" fmla="*/ 20791 w 20791"/>
                <a:gd name="T3" fmla="*/ 15279 h 21136"/>
                <a:gd name="T4" fmla="*/ 0 w 20791"/>
                <a:gd name="T5" fmla="*/ 21136 h 2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36" fill="none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</a:path>
                <a:path w="20791" h="21136" stroke="0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  <a:lnTo>
                    <a:pt x="0" y="21136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2" name="Arc 8"/>
            <p:cNvSpPr>
              <a:spLocks/>
            </p:cNvSpPr>
            <p:nvPr/>
          </p:nvSpPr>
          <p:spPr bwMode="auto">
            <a:xfrm rot="5867813">
              <a:off x="5700" y="1672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3" name="Arc 9"/>
            <p:cNvSpPr>
              <a:spLocks/>
            </p:cNvSpPr>
            <p:nvPr/>
          </p:nvSpPr>
          <p:spPr bwMode="auto">
            <a:xfrm rot="14481450" flipH="1">
              <a:off x="2254" y="2415"/>
              <a:ext cx="1505" cy="2337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4" name="Arc 10"/>
            <p:cNvSpPr>
              <a:spLocks/>
            </p:cNvSpPr>
            <p:nvPr/>
          </p:nvSpPr>
          <p:spPr bwMode="auto">
            <a:xfrm rot="13790477" flipH="1">
              <a:off x="2322" y="2782"/>
              <a:ext cx="1504" cy="2337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5" name="Arc 11"/>
            <p:cNvSpPr>
              <a:spLocks/>
            </p:cNvSpPr>
            <p:nvPr/>
          </p:nvSpPr>
          <p:spPr bwMode="auto">
            <a:xfrm rot="7118550">
              <a:off x="6304" y="2416"/>
              <a:ext cx="1505" cy="2336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6" name="Arc 12"/>
            <p:cNvSpPr>
              <a:spLocks/>
            </p:cNvSpPr>
            <p:nvPr/>
          </p:nvSpPr>
          <p:spPr bwMode="auto">
            <a:xfrm rot="-13790477">
              <a:off x="6215" y="2783"/>
              <a:ext cx="1504" cy="2336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7" name="Arc 13"/>
            <p:cNvSpPr>
              <a:spLocks/>
            </p:cNvSpPr>
            <p:nvPr/>
          </p:nvSpPr>
          <p:spPr bwMode="auto">
            <a:xfrm rot="15387339" flipH="1">
              <a:off x="2076" y="1842"/>
              <a:ext cx="1859" cy="2416"/>
            </a:xfrm>
            <a:custGeom>
              <a:avLst/>
              <a:gdLst>
                <a:gd name="G0" fmla="+- 0 0 0"/>
                <a:gd name="G1" fmla="+- 21136 0 0"/>
                <a:gd name="G2" fmla="+- 21600 0 0"/>
                <a:gd name="T0" fmla="*/ 4452 w 20791"/>
                <a:gd name="T1" fmla="*/ 0 h 21136"/>
                <a:gd name="T2" fmla="*/ 20791 w 20791"/>
                <a:gd name="T3" fmla="*/ 15279 h 21136"/>
                <a:gd name="T4" fmla="*/ 0 w 20791"/>
                <a:gd name="T5" fmla="*/ 21136 h 2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36" fill="none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</a:path>
                <a:path w="20791" h="21136" stroke="0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  <a:lnTo>
                    <a:pt x="0" y="21136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8" name="Arc 14"/>
            <p:cNvSpPr>
              <a:spLocks/>
            </p:cNvSpPr>
            <p:nvPr/>
          </p:nvSpPr>
          <p:spPr bwMode="auto">
            <a:xfrm rot="15732187" flipH="1">
              <a:off x="2522" y="1671"/>
              <a:ext cx="1860" cy="2415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9" name="Arc 15"/>
            <p:cNvSpPr>
              <a:spLocks/>
            </p:cNvSpPr>
            <p:nvPr/>
          </p:nvSpPr>
          <p:spPr bwMode="auto">
            <a:xfrm rot="16014094" flipH="1">
              <a:off x="2897" y="1525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0" name="Arc 16"/>
            <p:cNvSpPr>
              <a:spLocks/>
            </p:cNvSpPr>
            <p:nvPr/>
          </p:nvSpPr>
          <p:spPr bwMode="auto">
            <a:xfrm rot="16453302" flipH="1">
              <a:off x="3313" y="1378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1" name="Arc 17"/>
            <p:cNvSpPr>
              <a:spLocks/>
            </p:cNvSpPr>
            <p:nvPr/>
          </p:nvSpPr>
          <p:spPr bwMode="auto">
            <a:xfrm rot="16997983" flipH="1">
              <a:off x="3831" y="1242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7" name="AutoShape 3"/>
            <p:cNvSpPr>
              <a:spLocks noChangeArrowheads="1"/>
            </p:cNvSpPr>
            <p:nvPr/>
          </p:nvSpPr>
          <p:spPr bwMode="auto">
            <a:xfrm>
              <a:off x="3721" y="3458"/>
              <a:ext cx="2662" cy="1019"/>
            </a:xfrm>
            <a:prstGeom prst="pentagon">
              <a:avLst/>
            </a:prstGeom>
            <a:solidFill>
              <a:srgbClr val="FDE9D9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Їжа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33" name="AutoShape 9"/>
          <p:cNvCxnSpPr>
            <a:cxnSpLocks noChangeShapeType="1"/>
            <a:endCxn id="1027" idx="0"/>
          </p:cNvCxnSpPr>
          <p:nvPr/>
        </p:nvCxnSpPr>
        <p:spPr bwMode="auto">
          <a:xfrm rot="10800000" flipV="1">
            <a:off x="1988984" y="1285860"/>
            <a:ext cx="1719406" cy="857256"/>
          </a:xfrm>
          <a:prstGeom prst="straightConnector1">
            <a:avLst/>
          </a:prstGeom>
          <a:noFill/>
          <a:ln w="38100">
            <a:solidFill>
              <a:schemeClr val="accent4">
                <a:lumMod val="7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1034" name="AutoShape 10"/>
          <p:cNvCxnSpPr>
            <a:cxnSpLocks noChangeShapeType="1"/>
            <a:endCxn id="1032" idx="0"/>
          </p:cNvCxnSpPr>
          <p:nvPr/>
        </p:nvCxnSpPr>
        <p:spPr bwMode="auto">
          <a:xfrm rot="16200000" flipH="1">
            <a:off x="3821900" y="2321710"/>
            <a:ext cx="3714776" cy="1643076"/>
          </a:xfrm>
          <a:prstGeom prst="straightConnector1">
            <a:avLst/>
          </a:prstGeom>
          <a:noFill/>
          <a:ln w="38100">
            <a:solidFill>
              <a:schemeClr val="accent4">
                <a:lumMod val="7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1035" name="AutoShape 11"/>
          <p:cNvCxnSpPr>
            <a:cxnSpLocks noChangeShapeType="1"/>
            <a:endCxn id="1029" idx="0"/>
          </p:cNvCxnSpPr>
          <p:nvPr/>
        </p:nvCxnSpPr>
        <p:spPr bwMode="auto">
          <a:xfrm rot="5400000">
            <a:off x="2060164" y="1547400"/>
            <a:ext cx="2286016" cy="1762937"/>
          </a:xfrm>
          <a:prstGeom prst="straightConnector1">
            <a:avLst/>
          </a:prstGeom>
          <a:noFill/>
          <a:ln w="38100">
            <a:solidFill>
              <a:schemeClr val="accent4">
                <a:lumMod val="7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1036" name="AutoShape 12"/>
          <p:cNvCxnSpPr>
            <a:cxnSpLocks noChangeShapeType="1"/>
            <a:endCxn id="1028" idx="0"/>
          </p:cNvCxnSpPr>
          <p:nvPr/>
        </p:nvCxnSpPr>
        <p:spPr bwMode="auto">
          <a:xfrm rot="5400000">
            <a:off x="1660904" y="2303852"/>
            <a:ext cx="3714774" cy="1678795"/>
          </a:xfrm>
          <a:prstGeom prst="straightConnector1">
            <a:avLst/>
          </a:prstGeom>
          <a:noFill/>
          <a:ln w="38100">
            <a:solidFill>
              <a:schemeClr val="accent4">
                <a:lumMod val="7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1037" name="AutoShape 13"/>
          <p:cNvCxnSpPr>
            <a:cxnSpLocks noChangeShapeType="1"/>
            <a:endCxn id="1030" idx="0"/>
          </p:cNvCxnSpPr>
          <p:nvPr/>
        </p:nvCxnSpPr>
        <p:spPr bwMode="auto">
          <a:xfrm rot="16200000" flipH="1">
            <a:off x="4819253" y="1610109"/>
            <a:ext cx="2286016" cy="1637518"/>
          </a:xfrm>
          <a:prstGeom prst="straightConnector1">
            <a:avLst/>
          </a:prstGeom>
          <a:noFill/>
          <a:ln w="38100">
            <a:solidFill>
              <a:schemeClr val="accent4">
                <a:lumMod val="7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1038" name="AutoShape 14"/>
          <p:cNvCxnSpPr>
            <a:cxnSpLocks noChangeShapeType="1"/>
            <a:endCxn id="1031" idx="0"/>
          </p:cNvCxnSpPr>
          <p:nvPr/>
        </p:nvCxnSpPr>
        <p:spPr bwMode="auto">
          <a:xfrm>
            <a:off x="5500694" y="1285860"/>
            <a:ext cx="1601427" cy="857256"/>
          </a:xfrm>
          <a:prstGeom prst="straightConnector1">
            <a:avLst/>
          </a:prstGeom>
          <a:noFill/>
          <a:ln w="38100">
            <a:solidFill>
              <a:schemeClr val="accent4">
                <a:lumMod val="75000"/>
              </a:schemeClr>
            </a:solidFill>
            <a:round/>
            <a:headEnd/>
            <a:tailEnd type="triangle" w="med" len="med"/>
          </a:ln>
        </p:spPr>
      </p:cxn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786050" y="428604"/>
            <a:ext cx="3659200" cy="814387"/>
          </a:xfrm>
          <a:prstGeom prst="rect">
            <a:avLst/>
          </a:prstGeom>
          <a:solidFill>
            <a:srgbClr val="E5B8B7"/>
          </a:solidFill>
          <a:ln w="15875">
            <a:solidFill>
              <a:srgbClr val="365F9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Arial" pitchFamily="34" charset="0"/>
              </a:rPr>
              <a:t>Складові їжі</a:t>
            </a:r>
            <a:endParaRPr kumimoji="0" lang="ru-RU" sz="28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571472" y="2143116"/>
            <a:ext cx="2835024" cy="71438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9050">
            <a:solidFill>
              <a:srgbClr val="365F91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1000100" y="5000636"/>
            <a:ext cx="3357586" cy="71438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9050">
            <a:solidFill>
              <a:srgbClr val="365F91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785786" y="3571876"/>
            <a:ext cx="3071834" cy="71438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9050">
            <a:solidFill>
              <a:srgbClr val="365F91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5214942" y="3571876"/>
            <a:ext cx="3132155" cy="71438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9050">
            <a:solidFill>
              <a:srgbClr val="365F91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5643570" y="2143116"/>
            <a:ext cx="2917102" cy="71438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9050">
            <a:solidFill>
              <a:srgbClr val="365F91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4786314" y="5000636"/>
            <a:ext cx="3429024" cy="71438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9050">
            <a:solidFill>
              <a:srgbClr val="365F91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827584" y="2247255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Білки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616" y="3687415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Вуглеводи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40152" y="2247255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Жири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80112" y="3687415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Вітаміни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92080" y="5085184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Вода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15616" y="5085184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Мінеральні речовини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875"/>
                            </p:stCondLst>
                            <p:childTnLst>
                              <p:par>
                                <p:cTn id="6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375"/>
                            </p:stCondLst>
                            <p:childTnLst>
                              <p:par>
                                <p:cTn id="7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50"/>
                            </p:stCondLst>
                            <p:childTnLst>
                              <p:par>
                                <p:cTn id="7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375"/>
                            </p:stCondLst>
                            <p:childTnLst>
                              <p:par>
                                <p:cTn id="8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1027" grpId="0" animBg="1"/>
      <p:bldP spid="1028" grpId="0" animBg="1"/>
      <p:bldP spid="1029" grpId="0" animBg="1"/>
      <p:bldP spid="1030" grpId="0" animBg="1"/>
      <p:bldP spid="1031" grpId="0" animBg="1"/>
      <p:bldP spid="1032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642910" y="332656"/>
            <a:ext cx="2428892" cy="1143008"/>
          </a:xfrm>
          <a:prstGeom prst="flowChartTerminator">
            <a:avLst/>
          </a:prstGeom>
          <a:solidFill>
            <a:srgbClr val="FFFFFF"/>
          </a:solidFill>
          <a:ln w="63500" cmpd="thickThin">
            <a:solidFill>
              <a:srgbClr val="4F81BD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Arial" pitchFamily="34" charset="0"/>
              </a:rPr>
              <a:t>Білки</a:t>
            </a:r>
            <a:endParaRPr kumimoji="0" lang="ru-RU" sz="28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AutoShape 3"/>
          <p:cNvSpPr>
            <a:spLocks/>
          </p:cNvSpPr>
          <p:nvPr/>
        </p:nvSpPr>
        <p:spPr bwMode="auto">
          <a:xfrm>
            <a:off x="3786182" y="404664"/>
            <a:ext cx="4714908" cy="1584176"/>
          </a:xfrm>
          <a:prstGeom prst="borderCallout1">
            <a:avLst>
              <a:gd name="adj1" fmla="val 4783"/>
              <a:gd name="adj2" fmla="val -1790"/>
              <a:gd name="adj3" fmla="val 18911"/>
              <a:gd name="adj4" fmla="val -12515"/>
            </a:avLst>
          </a:prstGeom>
          <a:solidFill>
            <a:srgbClr val="FFFFFF"/>
          </a:solidFill>
          <a:ln w="2857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Забезпечують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________________________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й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_______________________ 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клітин організму (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З них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утворюються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ростуть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нові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клітини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завдяки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чому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людина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росте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.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            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AutoShape 4"/>
          <p:cNvSpPr>
            <a:spLocks/>
          </p:cNvSpPr>
          <p:nvPr/>
        </p:nvSpPr>
        <p:spPr bwMode="auto">
          <a:xfrm>
            <a:off x="323528" y="2348880"/>
            <a:ext cx="2880320" cy="1944216"/>
          </a:xfrm>
          <a:prstGeom prst="borderCallout1">
            <a:avLst>
              <a:gd name="adj1" fmla="val -2113"/>
              <a:gd name="adj2" fmla="val 7203"/>
              <a:gd name="adj3" fmla="val -43319"/>
              <a:gd name="adj4" fmla="val 34934"/>
            </a:avLst>
          </a:prstGeom>
          <a:solidFill>
            <a:srgbClr val="FFFFFF"/>
          </a:solidFill>
          <a:ln w="2857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_______________________ походження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м’ясо, ___________ ______ ______________________________________________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AutoShape 5"/>
          <p:cNvSpPr>
            <a:spLocks/>
          </p:cNvSpPr>
          <p:nvPr/>
        </p:nvSpPr>
        <p:spPr bwMode="auto">
          <a:xfrm>
            <a:off x="3563888" y="2348880"/>
            <a:ext cx="2952328" cy="1944216"/>
          </a:xfrm>
          <a:prstGeom prst="borderCallout1">
            <a:avLst>
              <a:gd name="adj1" fmla="val 6357"/>
              <a:gd name="adj2" fmla="val -3470"/>
              <a:gd name="adj3" fmla="val -43038"/>
              <a:gd name="adj4" fmla="val -40686"/>
            </a:avLst>
          </a:prstGeom>
          <a:solidFill>
            <a:srgbClr val="FFFFFF"/>
          </a:solidFill>
          <a:ln w="2857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________________________ походження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горіхи, _________________ ________________________________________________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2339752" y="4437112"/>
            <a:ext cx="6480720" cy="2232248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190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Щоб рости й розвиватися, вживай багату на білки їжу. 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Щоденно їж __________________________  та молочні продукти, _______________________________________________________. Один, два рази на тиждень їж страви з 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_______________________________________________________.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533" y="4797152"/>
            <a:ext cx="1824203" cy="158417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2636912"/>
            <a:ext cx="1990063" cy="1600027"/>
          </a:xfrm>
          <a:prstGeom prst="rect">
            <a:avLst/>
          </a:prstGeom>
          <a:noFill/>
          <a:ln w="12700" cap="sq">
            <a:solidFill>
              <a:schemeClr val="accent4">
                <a:lumMod val="75000"/>
              </a:schemeClr>
            </a:solidFill>
            <a:miter lim="800000"/>
            <a:headEnd type="none" w="sm" len="sm"/>
            <a:tailEnd type="none" w="sm" len="sm"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796136" y="404664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будову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99992" y="764704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діяльність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2348880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рослинного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59632" y="3068960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риба, яйця,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9632" y="3429000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сир, молоко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11960" y="2348880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тваринного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0" y="3068960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квасоля,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936" y="342900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горох, соя,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51920" y="3789040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крупи (гречана)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1960" y="5013176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71800" y="5301208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хліб, кашу, м'ясо чи рибу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72200" y="5661248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гороху, сої,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40152" y="5949280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квасолі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75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75"/>
                            </p:stCondLst>
                            <p:childTnLst>
                              <p:par>
                                <p:cTn id="5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350"/>
                            </p:stCondLst>
                            <p:childTnLst>
                              <p:par>
                                <p:cTn id="6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75"/>
                            </p:stCondLst>
                            <p:childTnLst>
                              <p:par>
                                <p:cTn id="7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200"/>
                            </p:stCondLst>
                            <p:childTnLst>
                              <p:par>
                                <p:cTn id="8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375"/>
                            </p:stCondLst>
                            <p:childTnLst>
                              <p:par>
                                <p:cTn id="8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75"/>
                            </p:stCondLst>
                            <p:childTnLst>
                              <p:par>
                                <p:cTn id="10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875"/>
                            </p:stCondLst>
                            <p:childTnLst>
                              <p:par>
                                <p:cTn id="10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125"/>
                            </p:stCondLst>
                            <p:childTnLst>
                              <p:par>
                                <p:cTn id="1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1" grpId="0" animBg="1"/>
      <p:bldP spid="2052" grpId="0" animBg="1"/>
      <p:bldP spid="2053" grpId="0" animBg="1"/>
      <p:bldP spid="1026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395536" y="332656"/>
            <a:ext cx="2160240" cy="936104"/>
          </a:xfrm>
          <a:prstGeom prst="flowChartTerminator">
            <a:avLst/>
          </a:prstGeom>
          <a:solidFill>
            <a:srgbClr val="FFFFFF"/>
          </a:solidFill>
          <a:ln cmpd="thickThin" w="63500">
            <a:solidFill>
              <a:srgbClr val="4F81BD"/>
            </a:solidFill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dirty="0" i="0" kumimoji="0" lang="uk-UA" normalizeH="0" smtClean="0" strike="noStrike" sz="2400" u="none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</a:rPr>
              <a:t>Вуглеводи</a:t>
            </a:r>
            <a:endParaRPr b="0" baseline="0" cap="none" dirty="0" i="0" kumimoji="0" lang="ru-RU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</a:endParaRPr>
          </a:p>
        </p:txBody>
      </p:sp>
      <p:sp>
        <p:nvSpPr>
          <p:cNvPr id="2051" name="AutoShape 3"/>
          <p:cNvSpPr>
            <a:spLocks/>
          </p:cNvSpPr>
          <p:nvPr/>
        </p:nvSpPr>
        <p:spPr bwMode="auto">
          <a:xfrm>
            <a:off x="3419872" y="260648"/>
            <a:ext cx="4824536" cy="1296144"/>
          </a:xfrm>
          <a:prstGeom prst="borderCallout1">
            <a:avLst>
              <a:gd fmla="val 11764" name="adj1"/>
              <a:gd fmla="val -3319" name="adj2"/>
              <a:gd fmla="val 19646" name="adj3"/>
              <a:gd fmla="val -16233" name="adj4"/>
            </a:avLst>
          </a:prstGeom>
          <a:solidFill>
            <a:srgbClr val="FFFFFF"/>
          </a:solidFill>
          <a:ln w="2857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uk-UA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</a:rPr>
              <a:t>Забезпечують</a:t>
            </a:r>
            <a:r>
              <a:rPr b="0" baseline="0" cap="none" dirty="0" i="0" kumimoji="0" lang="uk-UA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</a:rPr>
              <a:t> організм ___________________________,</a:t>
            </a:r>
          </a:p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</a:rPr>
              <a:t>яка витрачається на роботу м’язів </a:t>
            </a:r>
            <a:endParaRPr b="0" baseline="0" cap="none" dirty="0" i="0" kumimoji="0" lang="en-US" normalizeH="0" smtClean="0" strike="noStrike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</a:endParaRPr>
          </a:p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</a:rPr>
              <a:t>(фізична праця, рух,  робота серця, дихання)</a:t>
            </a:r>
          </a:p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dirty="0" i="0" kumimoji="0" lang="ru-RU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</a:endParaRPr>
          </a:p>
        </p:txBody>
      </p:sp>
      <p:sp>
        <p:nvSpPr>
          <p:cNvPr id="2052" name="AutoShape 4"/>
          <p:cNvSpPr>
            <a:spLocks/>
          </p:cNvSpPr>
          <p:nvPr/>
        </p:nvSpPr>
        <p:spPr bwMode="auto">
          <a:xfrm>
            <a:off x="2339752" y="2132856"/>
            <a:ext cx="4176464" cy="1080120"/>
          </a:xfrm>
          <a:prstGeom prst="borderCallout1">
            <a:avLst>
              <a:gd fmla="val -7330" name="adj1"/>
              <a:gd fmla="val 9231" name="adj2"/>
              <a:gd fmla="val -73449" name="adj3"/>
              <a:gd fmla="val -19050" name="adj4"/>
            </a:avLst>
          </a:prstGeom>
          <a:solidFill>
            <a:srgbClr val="FFFFFF"/>
          </a:solidFill>
          <a:ln w="2857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uk-UA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</a:rPr>
              <a:t>Містяться</a:t>
            </a:r>
            <a:r>
              <a:rPr b="0" baseline="0" cap="none" dirty="0" i="0" kumimoji="0" lang="uk-UA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</a:rPr>
              <a:t> у злаках, ___</a:t>
            </a:r>
            <a:r>
              <a:rPr b="0" baseline="0" cap="none" dirty="0" i="0" kumimoji="0" lang="en-US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</a:rPr>
              <a:t>____</a:t>
            </a:r>
            <a:r>
              <a:rPr b="0" baseline="0" cap="none" dirty="0" i="0" kumimoji="0" lang="uk-UA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</a:rPr>
              <a:t>_________, </a:t>
            </a:r>
          </a:p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</a:rPr>
              <a:t>____________________</a:t>
            </a:r>
            <a:r>
              <a:rPr b="0" baseline="0" cap="none" dirty="0" i="0" kumimoji="0" lang="en-US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</a:rPr>
              <a:t>_____</a:t>
            </a:r>
            <a:r>
              <a:rPr b="0" baseline="0" cap="none" dirty="0" i="0" kumimoji="0" lang="uk-UA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</a:rPr>
              <a:t>_________</a:t>
            </a:r>
          </a:p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</a:rPr>
              <a:t>__________________</a:t>
            </a:r>
            <a:r>
              <a:rPr b="0" baseline="0" cap="none" dirty="0" i="0" kumimoji="0" lang="en-US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</a:rPr>
              <a:t>____</a:t>
            </a:r>
            <a:r>
              <a:rPr b="0" baseline="0" cap="none" dirty="0" i="0" kumimoji="0" lang="uk-UA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</a:rPr>
              <a:t>_, солодощах.</a:t>
            </a:r>
            <a:endParaRPr b="0" baseline="0" cap="none" dirty="0" i="0" kumimoji="0" lang="ru-RU" normalizeH="0" smtClean="0" strike="noStrike" sz="2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</a:endParaRPr>
          </a:p>
        </p:txBody>
      </p:sp>
      <p:pic>
        <p:nvPicPr>
          <p:cNvPr descr="G:\петровна рисунки\малюнки\glavnaya-prichina-pereedaniya.jpg" id="2053" name="Picture 5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4067944" y="3510010"/>
            <a:ext cx="4248472" cy="2655295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descr="http://rekdieta.ru/siteimg/zdormamreb/prostye-carbohydrates.jpg" id="2055" name="Picture 7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539551" y="3501008"/>
            <a:ext cx="2935236" cy="2664296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4932040" y="548680"/>
            <a:ext cx="1613491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енергію</a:t>
            </a:r>
            <a:endParaRPr b="1" dirty="0" i="1" lang="ru-RU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0" y="2132856"/>
            <a:ext cx="1613491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фруктах</a:t>
            </a:r>
            <a:endParaRPr b="1" dirty="0" i="1" lang="ru-RU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83768" y="2411596"/>
            <a:ext cx="3744416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овочах, меду, молоці,</a:t>
            </a:r>
            <a:endParaRPr b="1" dirty="0" i="1" lang="ru-RU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71800" y="2636912"/>
            <a:ext cx="1613491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м'ясі,</a:t>
            </a:r>
            <a:endParaRPr b="1" dirty="0" i="1" lang="ru-RU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0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3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14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6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7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1000"/>
                            </p:stCondLst>
                            <p:childTnLst>
                              <p:par>
                                <p:cTn fill="hold" id="19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2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23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5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6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3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32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33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4">
                      <p:stCondLst>
                        <p:cond delay="indefinite"/>
                      </p:stCondLst>
                      <p:childTnLst>
                        <p:par>
                          <p:cTn fill="hold" id="3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6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38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39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4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1">
                            <p:stCondLst>
                              <p:cond delay="950"/>
                            </p:stCondLst>
                            <p:childTnLst>
                              <p:par>
                                <p:cTn fill="hold" grpId="0" id="42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44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45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46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7">
                            <p:stCondLst>
                              <p:cond delay="2800"/>
                            </p:stCondLst>
                            <p:childTnLst>
                              <p:par>
                                <p:cTn fill="hold" grpId="0" id="48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dur="1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51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52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050"/>
      <p:bldP animBg="1" grpId="0" spid="2051"/>
      <p:bldP animBg="1" grpId="0" spid="2052"/>
      <p:bldP grpId="0" spid="12"/>
      <p:bldP grpId="0" spid="13"/>
      <p:bldP grpId="0" spid="14"/>
      <p:bldP grpId="0" spid="1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auto">
          <a:xfrm>
            <a:off x="395536" y="332656"/>
            <a:ext cx="2088232" cy="936104"/>
          </a:xfrm>
          <a:prstGeom prst="flowChartTerminator">
            <a:avLst/>
          </a:prstGeom>
          <a:solidFill>
            <a:srgbClr val="FFFFFF"/>
          </a:solidFill>
          <a:ln w="63500" cmpd="thickThin">
            <a:solidFill>
              <a:srgbClr val="4F81BD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Жири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35" name="AutoShape 3"/>
          <p:cNvSpPr>
            <a:spLocks/>
          </p:cNvSpPr>
          <p:nvPr/>
        </p:nvSpPr>
        <p:spPr bwMode="auto">
          <a:xfrm>
            <a:off x="3203848" y="476672"/>
            <a:ext cx="5184576" cy="866775"/>
          </a:xfrm>
          <a:prstGeom prst="borderCallout1">
            <a:avLst>
              <a:gd name="adj1" fmla="val 13176"/>
              <a:gd name="adj2" fmla="val -2657"/>
              <a:gd name="adj3" fmla="val 22821"/>
              <a:gd name="adj4" fmla="val -12501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В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ідновлюють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витрати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теплової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енергії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(тепла). Вони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використову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ют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ься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для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зігрівання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організму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36" name="AutoShape 4"/>
          <p:cNvSpPr>
            <a:spLocks/>
          </p:cNvSpPr>
          <p:nvPr/>
        </p:nvSpPr>
        <p:spPr bwMode="auto">
          <a:xfrm>
            <a:off x="683568" y="1916832"/>
            <a:ext cx="3600400" cy="1447800"/>
          </a:xfrm>
          <a:prstGeom prst="borderCallout1">
            <a:avLst>
              <a:gd name="adj1" fmla="val -6496"/>
              <a:gd name="adj2" fmla="val 5496"/>
              <a:gd name="adj3" fmla="val -41119"/>
              <a:gd name="adj4" fmla="val 1782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______________________ походження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__________________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___________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____ __________________________________________________________________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7" name="AutoShape 5"/>
          <p:cNvSpPr>
            <a:spLocks/>
          </p:cNvSpPr>
          <p:nvPr/>
        </p:nvSpPr>
        <p:spPr bwMode="auto">
          <a:xfrm>
            <a:off x="4860032" y="1916832"/>
            <a:ext cx="3528392" cy="1447800"/>
          </a:xfrm>
          <a:prstGeom prst="borderCallout1">
            <a:avLst>
              <a:gd name="adj1" fmla="val -3299"/>
              <a:gd name="adj2" fmla="val 8276"/>
              <a:gd name="adj3" fmla="val -42060"/>
              <a:gd name="adj4" fmla="val -72739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______________________ походження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___________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_________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____________ ________________________________________________________________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683568" y="3573016"/>
            <a:ext cx="3744416" cy="3024336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190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Важливо щодня вживати жири:  _____________________________ _________________________________________________________.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645025"/>
            <a:ext cx="3807766" cy="2828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1115616" y="1916832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тваринного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2" y="2276872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сало, смалець, вершки,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2492896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вершкове масло, сметана,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7584" y="277163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сир, яєчні жовтки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20072" y="1916832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рослинного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4048" y="2276872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різні олії, 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76056" y="249289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 є в горіхах,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76056" y="2771636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соняшниковому насінні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47664" y="450912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вершкове масло,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63688" y="4931876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сало, олії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75"/>
                            </p:stCondLst>
                            <p:childTnLst>
                              <p:par>
                                <p:cTn id="3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100"/>
                            </p:stCondLst>
                            <p:childTnLst>
                              <p:par>
                                <p:cTn id="4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175"/>
                            </p:stCondLst>
                            <p:childTnLst>
                              <p:par>
                                <p:cTn id="5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75"/>
                            </p:stCondLst>
                            <p:childTnLst>
                              <p:par>
                                <p:cTn id="6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350"/>
                            </p:stCondLst>
                            <p:childTnLst>
                              <p:par>
                                <p:cTn id="7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750"/>
                            </p:stCondLst>
                            <p:childTnLst>
                              <p:par>
                                <p:cTn id="7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75"/>
                            </p:stCondLst>
                            <p:childTnLst>
                              <p:par>
                                <p:cTn id="8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  <p:bldP spid="18435" grpId="0" animBg="1"/>
      <p:bldP spid="18436" grpId="0" animBg="1"/>
      <p:bldP spid="18437" grpId="0" animBg="1"/>
      <p:bldP spid="18438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3568" y="3154640"/>
          <a:ext cx="7560840" cy="3154680"/>
        </p:xfrm>
        <a:graphic>
          <a:graphicData uri="http://schemas.openxmlformats.org/drawingml/2006/table">
            <a:tbl>
              <a:tblPr/>
              <a:tblGrid>
                <a:gridCol w="3779907"/>
                <a:gridCol w="378093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dirty="0" lang="uk-UA" sz="1800">
                          <a:latin typeface="Times New Roman"/>
                          <a:ea typeface="Calibri"/>
                          <a:cs typeface="Times New Roman"/>
                        </a:rPr>
                        <a:t>«За»  вуглеводи</a:t>
                      </a:r>
                      <a:endParaRPr dirty="0"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>
                      <a:noFill/>
                    </a:lnL>
                    <a:lnR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Calibri"/>
                          <a:cs typeface="Times New Roman"/>
                        </a:rPr>
                        <a:t>«Проти» вуглеводів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>
                      <a:noFill/>
                    </a:lnR>
                    <a:lnT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>
                      <a:noFill/>
                    </a:lnL>
                    <a:lnR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dirty="0" lang="uk-UA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>
                      <a:noFill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>
                      <a:noFill/>
                    </a:lnL>
                    <a:lnR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>
                      <a:noFill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>
                      <a:noFill/>
                    </a:lnL>
                    <a:lnR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>
                      <a:noFill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>
                      <a:noFill/>
                    </a:lnL>
                    <a:lnR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>
                      <a:noFill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>
                      <a:noFill/>
                    </a:lnL>
                    <a:lnR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>
                      <a:noFill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>
                      <a:noFill/>
                    </a:lnL>
                    <a:lnR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>
                      <a:noFill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>
                      <a:noFill/>
                    </a:lnL>
                    <a:lnR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>
                      <a:noFill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>
                      <a:noFill/>
                    </a:lnL>
                    <a:lnR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>
                      <a:noFill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dirty="0" lang="uk-UA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>
                      <a:noFill/>
                    </a:lnL>
                    <a:lnR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dirty="0" lang="uk-UA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57150">
                      <a:solidFill>
                        <a:srgbClr val="943634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>
                      <a:noFill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descr="G:\петровна рисунки\малюнки\853407.jpg" id="26626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4756472" y="404664"/>
            <a:ext cx="3199904" cy="2399928"/>
          </a:xfrm>
          <a:prstGeom prst="rect">
            <a:avLst/>
          </a:prstGeom>
          <a:noFill/>
        </p:spPr>
      </p:pic>
      <p:pic>
        <p:nvPicPr>
          <p:cNvPr descr="G:\петровна рисунки\малюнки\article-41_4.jpg" id="26627" name="Picture 3"/>
          <p:cNvPicPr>
            <a:picLocks noChangeArrowheads="1" noChangeAspect="1"/>
          </p:cNvPicPr>
          <p:nvPr/>
        </p:nvPicPr>
        <p:blipFill>
          <a:blip cstate="print" r:embed="rId3"/>
          <a:srcRect b="146" r="113"/>
          <a:stretch>
            <a:fillRect/>
          </a:stretch>
        </p:blipFill>
        <p:spPr bwMode="auto">
          <a:xfrm>
            <a:off x="971600" y="404664"/>
            <a:ext cx="3206755" cy="23762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827584" y="3502749"/>
            <a:ext cx="3384376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Вуглеводи забезпечують організм енергією</a:t>
            </a:r>
            <a:endParaRPr b="1" dirty="0" i="1" lang="ru-RU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6" y="3491716"/>
            <a:ext cx="3312368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Якщо мало рухатися і вживати багато вуглеводів, вони не використовуються організмом.</a:t>
            </a:r>
            <a:endParaRPr b="1" dirty="0" i="1" lang="ru-RU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6016" y="4725144"/>
            <a:ext cx="3240360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Це може призвести до зайвої маси тіла та захворювань.</a:t>
            </a:r>
            <a:endParaRPr b="1" dirty="0" i="1" lang="ru-RU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9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1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3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6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9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2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22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23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>
                      <p:stCondLst>
                        <p:cond delay="indefinite"/>
                      </p:stCondLst>
                      <p:childTnLst>
                        <p:par>
                          <p:cTn fill="hold" id="2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6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28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29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3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1">
                            <p:stCondLst>
                              <p:cond delay="5975"/>
                            </p:stCondLst>
                            <p:childTnLst>
                              <p:par>
                                <p:cTn fill="hold" grpId="0" id="32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34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35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36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7"/>
      <p:bldP grpId="0" spid="8"/>
      <p:bldP grpId="0" spid="9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539552" y="332656"/>
            <a:ext cx="2340173" cy="1152128"/>
          </a:xfrm>
          <a:prstGeom prst="flowChartTerminator">
            <a:avLst/>
          </a:prstGeom>
          <a:solidFill>
            <a:srgbClr val="FFFFFF"/>
          </a:solidFill>
          <a:ln w="63500" cmpd="thickThin">
            <a:solidFill>
              <a:srgbClr val="4F81BD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Мінеральні речовини</a:t>
            </a:r>
            <a:endParaRPr kumimoji="0" lang="ru-RU" sz="24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</a:endParaRPr>
          </a:p>
        </p:txBody>
      </p:sp>
      <p:sp>
        <p:nvSpPr>
          <p:cNvPr id="19459" name="AutoShape 3"/>
          <p:cNvSpPr>
            <a:spLocks/>
          </p:cNvSpPr>
          <p:nvPr/>
        </p:nvSpPr>
        <p:spPr bwMode="auto">
          <a:xfrm>
            <a:off x="3692525" y="677863"/>
            <a:ext cx="3903811" cy="1209675"/>
          </a:xfrm>
          <a:prstGeom prst="borderCallout1">
            <a:avLst>
              <a:gd name="adj1" fmla="val 9454"/>
              <a:gd name="adj2" fmla="val -3977"/>
              <a:gd name="adj3" fmla="val -445"/>
              <a:gd name="adj4" fmla="val -20016"/>
            </a:avLst>
          </a:prstGeom>
          <a:solidFill>
            <a:srgbClr val="FFFFFF"/>
          </a:solidFill>
          <a:ln w="2857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Б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еруть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участь 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утворенні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кісткової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тканини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та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зубів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, 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також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у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правильн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ій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роботі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нервової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м’язової систем.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460" name="AutoShape 4"/>
          <p:cNvSpPr>
            <a:spLocks/>
          </p:cNvSpPr>
          <p:nvPr/>
        </p:nvSpPr>
        <p:spPr bwMode="auto">
          <a:xfrm>
            <a:off x="1259632" y="2401888"/>
            <a:ext cx="2880320" cy="1387152"/>
          </a:xfrm>
          <a:prstGeom prst="borderCallout1">
            <a:avLst>
              <a:gd name="adj1" fmla="val 10435"/>
              <a:gd name="adj2" fmla="val -4319"/>
              <a:gd name="adj3" fmla="val -62287"/>
              <a:gd name="adj4" fmla="val -514"/>
            </a:avLst>
          </a:prstGeom>
          <a:solidFill>
            <a:srgbClr val="FFFFFF"/>
          </a:solidFill>
          <a:ln w="2857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Найпоширеніші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______________________ ____________________________________________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1" name="AutoShape 5"/>
          <p:cNvSpPr>
            <a:spLocks/>
          </p:cNvSpPr>
          <p:nvPr/>
        </p:nvSpPr>
        <p:spPr bwMode="auto">
          <a:xfrm>
            <a:off x="4932040" y="2420888"/>
            <a:ext cx="3024336" cy="1368152"/>
          </a:xfrm>
          <a:prstGeom prst="borderCallout1">
            <a:avLst>
              <a:gd name="adj1" fmla="val 10435"/>
              <a:gd name="adj2" fmla="val -4190"/>
              <a:gd name="adj3" fmla="val -65092"/>
              <a:gd name="adj4" fmla="val -86562"/>
            </a:avLst>
          </a:prstGeom>
          <a:solidFill>
            <a:srgbClr val="FFFFFF"/>
          </a:solidFill>
          <a:ln w="2857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Необхідні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організму в малій кількості _______________________ _______________________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683568" y="4293096"/>
            <a:ext cx="7848872" cy="2304256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190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Щоб зуби та кістки  були міцними та здоровими, треба вживати їжу, в якій є ____________________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__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_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_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__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і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_______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___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______________. Це – молоко, _______________________________________________________________.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Обов’язково треба вживати  в їжу морські продукти, тому що там є _______________________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__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__ і ________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_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________________.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2780928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кальцій, фосфор, натрій, калій, залізо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4048" y="292494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фтор, йод, мідь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1640" y="486916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кальцій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27984" y="4869160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фосфор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7624" y="5229200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сир, яйця, круп'яні вироби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47664" y="5867980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йод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0" y="5867980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фтор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50"/>
                            </p:stCondLst>
                            <p:childTnLst>
                              <p:par>
                                <p:cTn id="4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25"/>
                            </p:stCondLst>
                            <p:childTnLst>
                              <p:par>
                                <p:cTn id="5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975"/>
                            </p:stCondLst>
                            <p:childTnLst>
                              <p:par>
                                <p:cTn id="6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625"/>
                            </p:stCondLst>
                            <p:childTnLst>
                              <p:par>
                                <p:cTn id="6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animBg="1"/>
      <p:bldP spid="19460" grpId="0" animBg="1"/>
      <p:bldP spid="19461" grpId="0" animBg="1"/>
      <p:bldP spid="19462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ChangeArrowheads="1"/>
          </p:cNvSpPr>
          <p:nvPr/>
        </p:nvSpPr>
        <p:spPr bwMode="auto">
          <a:xfrm>
            <a:off x="3635896" y="1772816"/>
            <a:ext cx="1812999" cy="763043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Жири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03" name="AutoShape 3"/>
          <p:cNvSpPr>
            <a:spLocks noChangeArrowheads="1"/>
          </p:cNvSpPr>
          <p:nvPr/>
        </p:nvSpPr>
        <p:spPr bwMode="auto">
          <a:xfrm>
            <a:off x="3635896" y="3140968"/>
            <a:ext cx="1812999" cy="766433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Вуглеводи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3635896" y="4581128"/>
            <a:ext cx="1812999" cy="763041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Білки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>
            <a:off x="467544" y="764704"/>
            <a:ext cx="2448272" cy="12961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Забезпечують будову і діяльність клітин організму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06" name="AutoShape 6"/>
          <p:cNvSpPr>
            <a:spLocks noChangeArrowheads="1"/>
          </p:cNvSpPr>
          <p:nvPr/>
        </p:nvSpPr>
        <p:spPr bwMode="auto">
          <a:xfrm>
            <a:off x="467544" y="2636912"/>
            <a:ext cx="2448272" cy="133532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Використовуються для зігрівання організму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07" name="AutoShape 7"/>
          <p:cNvSpPr>
            <a:spLocks noChangeArrowheads="1"/>
          </p:cNvSpPr>
          <p:nvPr/>
        </p:nvSpPr>
        <p:spPr bwMode="auto">
          <a:xfrm>
            <a:off x="467544" y="4542978"/>
            <a:ext cx="2448272" cy="16223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Забезпечують організм енергією, яка витрачається на роботу м’язів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08" name="AutoShape 8"/>
          <p:cNvSpPr>
            <a:spLocks noChangeArrowheads="1"/>
          </p:cNvSpPr>
          <p:nvPr/>
        </p:nvSpPr>
        <p:spPr bwMode="auto">
          <a:xfrm>
            <a:off x="6228184" y="836712"/>
            <a:ext cx="2448272" cy="12961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Крупи, овочі, фрукти, солодощі, мед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09" name="AutoShape 9"/>
          <p:cNvSpPr>
            <a:spLocks noChangeArrowheads="1"/>
          </p:cNvSpPr>
          <p:nvPr/>
        </p:nvSpPr>
        <p:spPr bwMode="auto">
          <a:xfrm>
            <a:off x="6228184" y="2708920"/>
            <a:ext cx="2448272" cy="122413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М'ясо , молоко, риба, квасоля, горох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10" name="AutoShape 10"/>
          <p:cNvSpPr>
            <a:spLocks noChangeArrowheads="1"/>
          </p:cNvSpPr>
          <p:nvPr/>
        </p:nvSpPr>
        <p:spPr bwMode="auto">
          <a:xfrm>
            <a:off x="6228184" y="4725144"/>
            <a:ext cx="2448272" cy="137141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Сало, смалець, сметана, олія, вершкове масло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4" name="Прямая со стрелкой 13"/>
          <p:cNvCxnSpPr>
            <a:stCxn id="25602" idx="1"/>
            <a:endCxn id="25606" idx="3"/>
          </p:cNvCxnSpPr>
          <p:nvPr/>
        </p:nvCxnSpPr>
        <p:spPr>
          <a:xfrm flipH="1">
            <a:off x="2915816" y="2154338"/>
            <a:ext cx="720080" cy="1150238"/>
          </a:xfrm>
          <a:prstGeom prst="straightConnector1">
            <a:avLst/>
          </a:prstGeom>
          <a:ln w="28575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5603" idx="1"/>
            <a:endCxn id="25607" idx="3"/>
          </p:cNvCxnSpPr>
          <p:nvPr/>
        </p:nvCxnSpPr>
        <p:spPr>
          <a:xfrm flipH="1">
            <a:off x="2915816" y="3524185"/>
            <a:ext cx="720080" cy="1829956"/>
          </a:xfrm>
          <a:prstGeom prst="straightConnector1">
            <a:avLst/>
          </a:prstGeom>
          <a:ln w="28575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25604" idx="1"/>
            <a:endCxn id="25605" idx="3"/>
          </p:cNvCxnSpPr>
          <p:nvPr/>
        </p:nvCxnSpPr>
        <p:spPr>
          <a:xfrm flipH="1" flipV="1">
            <a:off x="2915816" y="1412776"/>
            <a:ext cx="720080" cy="3549873"/>
          </a:xfrm>
          <a:prstGeom prst="straightConnector1">
            <a:avLst/>
          </a:prstGeom>
          <a:ln w="28575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25602" idx="3"/>
            <a:endCxn id="25610" idx="1"/>
          </p:cNvCxnSpPr>
          <p:nvPr/>
        </p:nvCxnSpPr>
        <p:spPr>
          <a:xfrm>
            <a:off x="5448895" y="2154338"/>
            <a:ext cx="779289" cy="3256514"/>
          </a:xfrm>
          <a:prstGeom prst="straightConnector1">
            <a:avLst/>
          </a:prstGeom>
          <a:ln w="28575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25603" idx="3"/>
            <a:endCxn id="25608" idx="1"/>
          </p:cNvCxnSpPr>
          <p:nvPr/>
        </p:nvCxnSpPr>
        <p:spPr>
          <a:xfrm flipV="1">
            <a:off x="5448895" y="1484784"/>
            <a:ext cx="779289" cy="2039401"/>
          </a:xfrm>
          <a:prstGeom prst="straightConnector1">
            <a:avLst/>
          </a:prstGeom>
          <a:ln w="28575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25604" idx="3"/>
            <a:endCxn id="25609" idx="1"/>
          </p:cNvCxnSpPr>
          <p:nvPr/>
        </p:nvCxnSpPr>
        <p:spPr>
          <a:xfrm flipV="1">
            <a:off x="5448895" y="3320988"/>
            <a:ext cx="779289" cy="1641661"/>
          </a:xfrm>
          <a:prstGeom prst="straightConnector1">
            <a:avLst/>
          </a:prstGeom>
          <a:ln w="28575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3" grpId="0" animBg="1"/>
      <p:bldP spid="25604" grpId="0" animBg="1"/>
      <p:bldP spid="25605" grpId="0" animBg="1"/>
      <p:bldP spid="25606" grpId="0" animBg="1"/>
      <p:bldP spid="25607" grpId="0" animBg="1"/>
      <p:bldP spid="25608" grpId="0" animBg="1"/>
      <p:bldP spid="25609" grpId="0" animBg="1"/>
      <p:bldP spid="25610" grpId="0" animBg="1"/>
    </p:bld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511</Words>
  <Application>Microsoft Office PowerPoint</Application>
  <PresentationFormat>Экран (4:3)</PresentationFormat>
  <Paragraphs>113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1_Тема Office</vt:lpstr>
      <vt:lpstr>Складові  їжі</vt:lpstr>
      <vt:lpstr>Кущ знань, що росте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Способи очищення води</vt:lpstr>
      <vt:lpstr>Слайд 12</vt:lpstr>
      <vt:lpstr>Слайд 13</vt:lpstr>
      <vt:lpstr>Слайд 14</vt:lpstr>
      <vt:lpstr>Слайд 15</vt:lpstr>
      <vt:lpstr>Кущ знань, що росте</vt:lpstr>
      <vt:lpstr>Слайд 17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Складові  їжі</dc:title>
  <dc:creator>Юлия</dc:creator>
  <cp:lastModifiedBy>Юлия</cp:lastModifiedBy>
  <cp:revision>27</cp:revision>
  <dcterms:created xsi:type="dcterms:W3CDTF">2013-10-23T14:46:51Z</dcterms:created>
  <dcterms:modified xsi:type="dcterms:W3CDTF">2013-10-23T21:50:48Z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660559</vt:lpwstr>
  </property>
  <property fmtid="{D5CDD505-2E9C-101B-9397-08002B2CF9AE}" name="NXPowerLiteVersion" pid="3">
    <vt:lpwstr>D4.1.4</vt:lpwstr>
  </property>
</Properties>
</file>