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1.xml"/>
  <Override ContentType="application/vnd.openxmlformats-officedocument.presentationml.tags+xml" PartName="/ppt/tags/tag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commentAuthors+xml" PartName="/ppt/commentAuthors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82" r:id="rId3"/>
    <p:sldId id="277" r:id="rId4"/>
    <p:sldId id="278" r:id="rId5"/>
    <p:sldId id="279" r:id="rId6"/>
    <p:sldId id="280" r:id="rId7"/>
    <p:sldId id="293" r:id="rId8"/>
    <p:sldId id="283" r:id="rId9"/>
    <p:sldId id="284" r:id="rId10"/>
    <p:sldId id="291" r:id="rId11"/>
    <p:sldId id="285" r:id="rId12"/>
    <p:sldId id="286" r:id="rId13"/>
    <p:sldId id="287" r:id="rId14"/>
    <p:sldId id="294" r:id="rId15"/>
    <p:sldId id="259" r:id="rId16"/>
    <p:sldId id="288" r:id="rId17"/>
    <p:sldId id="289" r:id="rId18"/>
    <p:sldId id="292" r:id="rId19"/>
    <p:sldId id="295" r:id="rId20"/>
    <p:sldId id="296" r:id="rId21"/>
    <p:sldId id="274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61F3"/>
    <a:srgbClr val="339933"/>
    <a:srgbClr val="996633"/>
    <a:srgbClr val="666699"/>
    <a:srgbClr val="0000CC"/>
    <a:srgbClr val="99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660"/>
  </p:normalViewPr>
  <p:slideViewPr>
    <p:cSldViewPr>
      <p:cViewPr varScale="1">
        <p:scale>
          <a:sx n="104" d="100"/>
          <a:sy n="104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F8A8279-4B0E-44D4-A14B-9AD5E5696F79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0AA606C-8CBD-405D-B271-7AB23C8D9B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AE6F1-56CB-4B45-81A5-DD68E883722F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A5CBA-7016-4DCE-B70A-E23E91C9F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33F28-63AC-44FD-B98A-61BA752E026D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63951-97A1-442B-90CA-40B1BC99F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B3D36-8737-4FBF-BE14-9A023003E999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6F219-B1EA-4CB3-9CFF-DD294631B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4C947-E8D8-41D9-911D-E394BC1BE7D8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72EE2-7EFD-42DF-B775-CD3EDFD99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541-2C4A-45A3-8896-56E459B36D59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2F531-A93F-427C-B2A7-30CFC59BE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5D08-185A-4E8C-981B-1689F45D938E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DB8CE-5BDA-402B-A2F2-DE7128E16B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5E2AD-F62E-4373-AED1-457C974DD4DD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910D6-033E-4449-9BAD-68EFFF29D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C1801-F2E0-4F3A-89DA-4B8B55F18E3F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BFA73-06E8-46F4-A779-09A76B6D4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AED92-D337-4D9C-84B9-40997FEAC1BE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ED1EC-D5B3-45E6-9B3B-32804B2DDA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81527-F57E-49E7-9082-288845D11B68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608E0-3547-485B-B610-9CA04C8EA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E5A7A-A62B-49C9-9261-1B8125735AE2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FABBF-8D7C-4CCF-B154-6E0AB8C83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03913-B341-4AAA-9EDF-CC9A8A26C9AC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5183B-752F-4CFD-9740-CD6131CFA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BC2F39-71F9-4CA0-8F4A-74BC11172822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7468AF-9145-4FA4-948A-F13325B95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69" r:id="rId4"/>
    <p:sldLayoutId id="2147483676" r:id="rId5"/>
    <p:sldLayoutId id="2147483670" r:id="rId6"/>
    <p:sldLayoutId id="2147483677" r:id="rId7"/>
    <p:sldLayoutId id="2147483678" r:id="rId8"/>
    <p:sldLayoutId id="2147483679" r:id="rId9"/>
    <p:sldLayoutId id="2147483671" r:id="rId10"/>
    <p:sldLayoutId id="2147483680" r:id="rId11"/>
    <p:sldLayoutId id="214748367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 ?><Relationships xmlns="http://schemas.openxmlformats.org/package/2006/relationships"><Relationship Id="rId8" Target="../media/image25.jpeg" Type="http://schemas.openxmlformats.org/officeDocument/2006/relationships/image"/><Relationship Id="rId3" Target="../media/image20.jpeg" Type="http://schemas.openxmlformats.org/officeDocument/2006/relationships/image"/><Relationship Id="rId7" Target="../media/image24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3.jpeg" Type="http://schemas.openxmlformats.org/officeDocument/2006/relationships/image"/><Relationship Id="rId5" Target="../media/image22.jpeg" Type="http://schemas.openxmlformats.org/officeDocument/2006/relationships/image"/><Relationship Id="rId4" Target="../media/image21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26.jpeg"/><Relationship Id="rId7" Type="http://schemas.openxmlformats.org/officeDocument/2006/relationships/image" Target="../media/image3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47;&#1072;&#1081;&#1095;&#1091;&#1082;%20&#1058;.&#1030;\tema_iz_usatogo_njanja.mp3" TargetMode="External"/><Relationship Id="rId6" Type="http://schemas.openxmlformats.org/officeDocument/2006/relationships/image" Target="../media/image29.gif"/><Relationship Id="rId11" Type="http://schemas.openxmlformats.org/officeDocument/2006/relationships/image" Target="../media/image34.gif"/><Relationship Id="rId5" Type="http://schemas.openxmlformats.org/officeDocument/2006/relationships/image" Target="../media/image28.gif"/><Relationship Id="rId10" Type="http://schemas.openxmlformats.org/officeDocument/2006/relationships/image" Target="../media/image33.png"/><Relationship Id="rId4" Type="http://schemas.openxmlformats.org/officeDocument/2006/relationships/image" Target="../media/image27.gif"/><Relationship Id="rId9" Type="http://schemas.openxmlformats.org/officeDocument/2006/relationships/image" Target="../media/image32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7" Target="../media/image10.pn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9.png" Type="http://schemas.openxmlformats.org/officeDocument/2006/relationships/image"/><Relationship Id="rId5" Target="../media/image8.jpe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 descr="0001-001-Avtor-SHevtsova-S_A_-uchitel-nachalnykh-klassov-MOU-SOSH-49-g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57356" y="857232"/>
            <a:ext cx="5643602" cy="4154984"/>
          </a:xfrm>
          <a:prstGeom prst="rect">
            <a:avLst/>
          </a:prstGeom>
          <a:noFill/>
        </p:spPr>
        <p:txBody>
          <a:bodyPr>
            <a:prstTxWarp prst="textS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" pitchFamily="18" charset="0"/>
              </a:rPr>
              <a:t>В гостях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" pitchFamily="18" charset="0"/>
              </a:rPr>
              <a:t>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" pitchFamily="18" charset="0"/>
              </a:rPr>
              <a:t>    </a:t>
            </a:r>
            <a:r>
              <a:rPr lang="ru-RU" sz="8800" b="1" i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" pitchFamily="18" charset="0"/>
              </a:rPr>
              <a:t>казки</a:t>
            </a:r>
            <a:endParaRPr lang="ru-RU" sz="8800" b="1" i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C00000"/>
              </a:solidFill>
              <a:latin typeface="Arno Pro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50825" y="333375"/>
            <a:ext cx="4248150" cy="17287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4800"/>
              <a:t>Легка пір’їна</a:t>
            </a:r>
            <a:endParaRPr lang="ru-RU" sz="4800"/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2987675" y="2492375"/>
            <a:ext cx="3959225" cy="16557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4800"/>
              <a:t>Легка задача</a:t>
            </a:r>
            <a:endParaRPr lang="ru-RU" sz="4800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5076825" y="4724400"/>
            <a:ext cx="3816350" cy="16557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4800"/>
              <a:t>Легкий хліб</a:t>
            </a:r>
            <a:endParaRPr lang="ru-RU" sz="4800"/>
          </a:p>
        </p:txBody>
      </p:sp>
      <p:pic>
        <p:nvPicPr>
          <p:cNvPr id="38923" name="Picture 11" descr="80035455_1321199046_skol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068638"/>
            <a:ext cx="37084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1" animBg="1"/>
      <p:bldP spid="38917" grpId="0" animBg="1"/>
      <p:bldP spid="389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0" y="0"/>
            <a:ext cx="9144000" cy="2428868"/>
          </a:xfrm>
          <a:prstGeom prst="verticalScroll">
            <a:avLst>
              <a:gd name="adj" fmla="val 183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Wave4">
              <a:avLst>
                <a:gd name="adj1" fmla="val 6250"/>
                <a:gd name="adj2" fmla="val 893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Білоруська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 народна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казка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«Легкий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хліб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 »</a:t>
            </a:r>
          </a:p>
        </p:txBody>
      </p:sp>
      <p:pic>
        <p:nvPicPr>
          <p:cNvPr id="37890" name="Picture 2" descr="http://audioskazki.net/wp-content/gallery/belorus_skazki/legkiy_xleb/00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3286124"/>
            <a:ext cx="4143404" cy="33956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892" name="Picture 4" descr="http://audioskazki.net/wp-content/gallery/belorus_skazki/legkiy_xleb/00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286124"/>
            <a:ext cx="4214810" cy="3440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3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357166"/>
            <a:ext cx="7215238" cy="121444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>
                  <a:prstDash val="solid"/>
                </a:ln>
                <a:solidFill>
                  <a:srgbClr val="996633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Знайди значення слова</a:t>
            </a:r>
            <a:endParaRPr lang="ru-RU" sz="5400" b="1" dirty="0">
              <a:ln>
                <a:prstDash val="solid"/>
              </a:ln>
              <a:solidFill>
                <a:srgbClr val="996633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25602" name="Прямоугольник 6"/>
          <p:cNvSpPr>
            <a:spLocks noChangeArrowheads="1"/>
          </p:cNvSpPr>
          <p:nvPr/>
        </p:nvSpPr>
        <p:spPr bwMode="auto">
          <a:xfrm>
            <a:off x="0" y="1700213"/>
            <a:ext cx="25717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B050"/>
                </a:solidFill>
                <a:latin typeface="Franklin Gothic Book" pitchFamily="34" charset="0"/>
              </a:rPr>
              <a:t>Вигін </a:t>
            </a:r>
            <a:endParaRPr lang="ru-RU" sz="6000" b="1">
              <a:solidFill>
                <a:srgbClr val="00B050"/>
              </a:solidFill>
              <a:latin typeface="Franklin Gothic Book" pitchFamily="34" charset="0"/>
            </a:endParaRPr>
          </a:p>
        </p:txBody>
      </p:sp>
      <p:sp>
        <p:nvSpPr>
          <p:cNvPr id="25603" name="Прямоугольник 7"/>
          <p:cNvSpPr>
            <a:spLocks noChangeArrowheads="1"/>
          </p:cNvSpPr>
          <p:nvPr/>
        </p:nvSpPr>
        <p:spPr bwMode="auto">
          <a:xfrm>
            <a:off x="0" y="2708275"/>
            <a:ext cx="4714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B050"/>
                </a:solidFill>
                <a:latin typeface="Franklin Gothic Book" pitchFamily="34" charset="0"/>
              </a:rPr>
              <a:t>Марудна</a:t>
            </a:r>
            <a:endParaRPr lang="ru-RU" sz="6000" b="1">
              <a:solidFill>
                <a:srgbClr val="00B050"/>
              </a:solidFill>
              <a:latin typeface="Franklin Gothic Book" pitchFamily="34" charset="0"/>
            </a:endParaRPr>
          </a:p>
        </p:txBody>
      </p:sp>
      <p:sp>
        <p:nvSpPr>
          <p:cNvPr id="25604" name="Прямоугольник 8"/>
          <p:cNvSpPr>
            <a:spLocks noChangeArrowheads="1"/>
          </p:cNvSpPr>
          <p:nvPr/>
        </p:nvSpPr>
        <p:spPr bwMode="auto">
          <a:xfrm>
            <a:off x="0" y="3789363"/>
            <a:ext cx="457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B050"/>
                </a:solidFill>
                <a:latin typeface="Franklin Gothic Book" pitchFamily="34" charset="0"/>
              </a:rPr>
              <a:t>Закрасує</a:t>
            </a:r>
            <a:endParaRPr lang="ru-RU" sz="6000" b="1">
              <a:solidFill>
                <a:srgbClr val="00B050"/>
              </a:solidFill>
              <a:latin typeface="Franklin Gothic Book" pitchFamily="34" charset="0"/>
            </a:endParaRPr>
          </a:p>
        </p:txBody>
      </p:sp>
      <p:sp>
        <p:nvSpPr>
          <p:cNvPr id="25605" name="Прямоугольник 9"/>
          <p:cNvSpPr>
            <a:spLocks noChangeArrowheads="1"/>
          </p:cNvSpPr>
          <p:nvPr/>
        </p:nvSpPr>
        <p:spPr bwMode="auto">
          <a:xfrm>
            <a:off x="0" y="4868863"/>
            <a:ext cx="5715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B050"/>
                </a:solidFill>
                <a:latin typeface="Franklin Gothic Book" pitchFamily="34" charset="0"/>
              </a:rPr>
              <a:t>Заборонувати</a:t>
            </a:r>
            <a:endParaRPr lang="ru-RU" sz="6000" b="1">
              <a:solidFill>
                <a:srgbClr val="00B050"/>
              </a:solidFill>
              <a:latin typeface="Franklin Gothic Book" pitchFamily="34" charset="0"/>
            </a:endParaRPr>
          </a:p>
        </p:txBody>
      </p:sp>
      <p:sp>
        <p:nvSpPr>
          <p:cNvPr id="25606" name="Прямоугольник 10"/>
          <p:cNvSpPr>
            <a:spLocks noChangeArrowheads="1"/>
          </p:cNvSpPr>
          <p:nvPr/>
        </p:nvSpPr>
        <p:spPr bwMode="auto">
          <a:xfrm>
            <a:off x="5091113" y="2781300"/>
            <a:ext cx="40338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Franklin Gothic Book" pitchFamily="34" charset="0"/>
              </a:rPr>
              <a:t>частина поля, куди </a:t>
            </a:r>
          </a:p>
          <a:p>
            <a:r>
              <a:rPr lang="uk-UA" sz="3200">
                <a:latin typeface="Franklin Gothic Book" pitchFamily="34" charset="0"/>
              </a:rPr>
              <a:t>вигонять пасти худобу</a:t>
            </a:r>
            <a:endParaRPr lang="ru-RU" sz="3200">
              <a:latin typeface="Franklin Gothic Book" pitchFamily="34" charset="0"/>
            </a:endParaRPr>
          </a:p>
        </p:txBody>
      </p:sp>
      <p:sp>
        <p:nvSpPr>
          <p:cNvPr id="25607" name="Прямоугольник 11"/>
          <p:cNvSpPr>
            <a:spLocks noChangeArrowheads="1"/>
          </p:cNvSpPr>
          <p:nvPr/>
        </p:nvSpPr>
        <p:spPr bwMode="auto">
          <a:xfrm>
            <a:off x="5724525" y="1916113"/>
            <a:ext cx="2357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Franklin Gothic Book" pitchFamily="34" charset="0"/>
              </a:rPr>
              <a:t>зацвіте</a:t>
            </a:r>
            <a:endParaRPr lang="ru-RU" sz="3200">
              <a:latin typeface="Franklin Gothic Book" pitchFamily="34" charset="0"/>
            </a:endParaRPr>
          </a:p>
        </p:txBody>
      </p:sp>
      <p:sp>
        <p:nvSpPr>
          <p:cNvPr id="25608" name="Прямоугольник 12"/>
          <p:cNvSpPr>
            <a:spLocks noChangeArrowheads="1"/>
          </p:cNvSpPr>
          <p:nvPr/>
        </p:nvSpPr>
        <p:spPr bwMode="auto">
          <a:xfrm>
            <a:off x="5857875" y="4221163"/>
            <a:ext cx="328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Franklin Gothic Book" pitchFamily="34" charset="0"/>
              </a:rPr>
              <a:t>надокучлива</a:t>
            </a:r>
            <a:endParaRPr lang="ru-RU" sz="3200">
              <a:latin typeface="Franklin Gothic Book" pitchFamily="34" charset="0"/>
            </a:endParaRPr>
          </a:p>
        </p:txBody>
      </p:sp>
      <p:sp>
        <p:nvSpPr>
          <p:cNvPr id="25609" name="Прямоугольник 13"/>
          <p:cNvSpPr>
            <a:spLocks noChangeArrowheads="1"/>
          </p:cNvSpPr>
          <p:nvPr/>
        </p:nvSpPr>
        <p:spPr bwMode="auto">
          <a:xfrm>
            <a:off x="5940425" y="5157788"/>
            <a:ext cx="3203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Franklin Gothic Book" pitchFamily="34" charset="0"/>
              </a:rPr>
              <a:t>розпушити  ґрунт</a:t>
            </a:r>
            <a:endParaRPr lang="ru-RU" sz="3200">
              <a:latin typeface="Franklin Gothic Book" pitchFamily="34" charset="0"/>
            </a:endParaRPr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1835150" y="2205038"/>
            <a:ext cx="3097213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2987675" y="3284538"/>
            <a:ext cx="2663825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 flipV="1">
            <a:off x="3348038" y="2349500"/>
            <a:ext cx="2087562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 flipV="1">
            <a:off x="4787900" y="5445125"/>
            <a:ext cx="10795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nimBg="1"/>
      <p:bldP spid="23564" grpId="0" animBg="1"/>
      <p:bldP spid="23565" grpId="0" animBg="1"/>
      <p:bldP spid="23566" grpId="0" animBg="1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0" y="0"/>
            <a:ext cx="9144000" cy="2143116"/>
          </a:xfrm>
          <a:prstGeom prst="verticalScroll">
            <a:avLst>
              <a:gd fmla="val 18321" name="adj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Wave4">
              <a:avLst>
                <a:gd fmla="val 6250" name="adj1"/>
                <a:gd fmla="val 893" name="adj2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err="1" lang="ru-RU" sz="3600">
                <a:solidFill>
                  <a:schemeClr val="accent5">
                    <a:lumMod val="50000"/>
                  </a:schemeClr>
                </a:solidFill>
                <a:latin charset="0" pitchFamily="34" typeface="Arial Narrow"/>
              </a:rPr>
              <a:t>Білоруська</a:t>
            </a:r>
            <a:r>
              <a:rPr b="1" dirty="0" lang="ru-RU" sz="3600">
                <a:solidFill>
                  <a:schemeClr val="accent5">
                    <a:lumMod val="50000"/>
                  </a:schemeClr>
                </a:solidFill>
                <a:latin charset="0" pitchFamily="34" typeface="Arial Narrow"/>
              </a:rPr>
              <a:t> народна </a:t>
            </a:r>
            <a:r>
              <a:rPr b="1" dirty="0" err="1" lang="ru-RU" sz="3600">
                <a:solidFill>
                  <a:schemeClr val="accent5">
                    <a:lumMod val="50000"/>
                  </a:schemeClr>
                </a:solidFill>
                <a:latin charset="0" pitchFamily="34" typeface="Arial Narrow"/>
              </a:rPr>
              <a:t>казка</a:t>
            </a:r>
            <a:r>
              <a:rPr b="1" dirty="0" lang="ru-RU" sz="3600">
                <a:solidFill>
                  <a:schemeClr val="accent5">
                    <a:lumMod val="50000"/>
                  </a:schemeClr>
                </a:solidFill>
                <a:latin charset="0" pitchFamily="34" typeface="Arial Narrow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3600">
                <a:solidFill>
                  <a:schemeClr val="accent5">
                    <a:lumMod val="50000"/>
                  </a:schemeClr>
                </a:solidFill>
                <a:latin charset="0" pitchFamily="34" typeface="Arial Narrow"/>
              </a:rPr>
              <a:t>«Легкий </a:t>
            </a:r>
            <a:r>
              <a:rPr b="1" dirty="0" err="1" lang="ru-RU" sz="3600">
                <a:solidFill>
                  <a:schemeClr val="accent5">
                    <a:lumMod val="50000"/>
                  </a:schemeClr>
                </a:solidFill>
                <a:latin charset="0" pitchFamily="34" typeface="Arial Narrow"/>
              </a:rPr>
              <a:t>хліб</a:t>
            </a:r>
            <a:r>
              <a:rPr b="1" dirty="0" lang="ru-RU" sz="3600">
                <a:solidFill>
                  <a:schemeClr val="accent5">
                    <a:lumMod val="50000"/>
                  </a:schemeClr>
                </a:solidFill>
                <a:latin charset="0" pitchFamily="34" typeface="Arial Narrow"/>
              </a:rPr>
              <a:t> »</a:t>
            </a:r>
          </a:p>
        </p:txBody>
      </p:sp>
      <p:pic>
        <p:nvPicPr>
          <p:cNvPr descr="http://audioskazki.net/wp-content/gallery/belorus_skazki/legkiy_xleb/0002.png" id="37890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85720" y="1928802"/>
            <a:ext cx="2968902" cy="243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audioskazki.net/wp-content/gallery/belorus_skazki/legkiy_xleb/0003.png" id="37892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071802" y="1928802"/>
            <a:ext cx="333964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audioskazki.net/wp-content/gallery/belorus_skazki/legkiy_xleb/0004.png" id="27652" name="Picture 2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6286500" y="1857375"/>
            <a:ext cx="21431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audioskazki.net/wp-content/gallery/belorus_skazki/legkiy_xleb/0006.png" id="27653" name="Picture 4"/>
          <p:cNvPicPr>
            <a:picLocks noChangeArrowheads="1" noChangeAspect="1"/>
          </p:cNvPicPr>
          <p:nvPr/>
        </p:nvPicPr>
        <p:blipFill>
          <a:blip cstate="print" r:embed="rId5"/>
          <a:srcRect b="69"/>
          <a:stretch>
            <a:fillRect/>
          </a:stretch>
        </p:blipFill>
        <p:spPr bwMode="auto">
          <a:xfrm>
            <a:off x="0" y="4286250"/>
            <a:ext cx="1785938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audioskazki.net/wp-content/gallery/belorus_skazki/legkiy_xleb/0010.png" id="27654" name="Picture 6"/>
          <p:cNvPicPr>
            <a:picLocks noChangeArrowheads="1" noChangeAspect="1"/>
          </p:cNvPicPr>
          <p:nvPr/>
        </p:nvPicPr>
        <p:blipFill>
          <a:blip cstate="print" r:embed="rId6"/>
          <a:srcRect r="105"/>
          <a:stretch>
            <a:fillRect/>
          </a:stretch>
        </p:blipFill>
        <p:spPr bwMode="auto">
          <a:xfrm>
            <a:off x="4214813" y="4286250"/>
            <a:ext cx="25003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audioskazki.net/wp-content/gallery/belorus_skazki/legkiy_xleb/0007.png" id="27655" name="Picture 8"/>
          <p:cNvPicPr>
            <a:picLocks noChangeArrowheads="1" noChangeAspect="1"/>
          </p:cNvPicPr>
          <p:nvPr/>
        </p:nvPicPr>
        <p:blipFill>
          <a:blip cstate="print" r:embed="rId7"/>
          <a:srcRect r="123"/>
          <a:stretch>
            <a:fillRect/>
          </a:stretch>
        </p:blipFill>
        <p:spPr bwMode="auto">
          <a:xfrm>
            <a:off x="1714500" y="4286250"/>
            <a:ext cx="25749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audioskazki.net/wp-content/gallery/belorus_skazki/legkiy_xleb/0009.png" id="27656" name="Picture 10"/>
          <p:cNvPicPr>
            <a:picLocks noChangeArrowheads="1" noChangeAspect="1"/>
          </p:cNvPicPr>
          <p:nvPr/>
        </p:nvPicPr>
        <p:blipFill>
          <a:blip cstate="print" r:embed="rId8"/>
          <a:stretch>
            <a:fillRect/>
          </a:stretch>
        </p:blipFill>
        <p:spPr bwMode="auto">
          <a:xfrm>
            <a:off x="6715125" y="4286250"/>
            <a:ext cx="2428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audioskazki.net/wp-content/gallery/belorus_skazki/legkiy_xleb/0004.png" id="27657" name="Picture 2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6215063" y="1857375"/>
            <a:ext cx="21431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5" nodeType="withEffect" presetClass="entr" presetID="3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0"/>
            <a:ext cx="8496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6" descr="14ш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372225" y="476250"/>
            <a:ext cx="8905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2" descr="homa3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4538"/>
            <a:ext cx="10810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Рисунок 2" descr="homa3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4221163"/>
            <a:ext cx="10810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2" descr="homa3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3141663"/>
            <a:ext cx="10810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Рисунок 4" descr="32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132138" y="3644900"/>
            <a:ext cx="82232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Рисунок 4" descr="32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313" y="3357563"/>
            <a:ext cx="72072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3" descr="175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5734050"/>
            <a:ext cx="936625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Рисунок 7" descr="kitty_running_scared_hc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03950" y="4187825"/>
            <a:ext cx="29400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Рисунок 18" descr="kitty_walking_along_hc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3995738" y="3933825"/>
            <a:ext cx="263207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Рисунок 2" descr="homa3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2060575"/>
            <a:ext cx="10810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Рисунок 6" descr="14ш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140700" y="1557338"/>
            <a:ext cx="635000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Рисунок 6" descr="14ш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6775" y="1412875"/>
            <a:ext cx="588963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tema_iz_usatogo_njanj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0425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9" name="WordArt 20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7623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Фізкультхвилинка</a:t>
            </a:r>
          </a:p>
        </p:txBody>
      </p:sp>
      <p:pic>
        <p:nvPicPr>
          <p:cNvPr id="26640" name="Рисунок 3" descr="175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71550" y="6213475"/>
            <a:ext cx="6477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Рисунок 3" descr="175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331913" y="5734050"/>
            <a:ext cx="863600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5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9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44" y="857232"/>
            <a:ext cx="2643206" cy="36625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вигін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підкови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кущем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чоловіче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2237" y="911206"/>
            <a:ext cx="3786213" cy="36625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стомився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розв'язав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сподобався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облизнувся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857232"/>
            <a:ext cx="3143240" cy="36625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закрасує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стривай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дочекайся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марудна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7" name="WordArt 5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285720" y="4076700"/>
            <a:ext cx="2125693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спершу</a:t>
            </a:r>
          </a:p>
        </p:txBody>
      </p:sp>
      <p:sp>
        <p:nvSpPr>
          <p:cNvPr id="28678" name="WordArt 6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2987675" y="4005263"/>
            <a:ext cx="20161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зажди</a:t>
            </a:r>
          </a:p>
        </p:txBody>
      </p:sp>
      <p:sp>
        <p:nvSpPr>
          <p:cNvPr id="28679" name="WordArt 7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6143636" y="3929066"/>
            <a:ext cx="23749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погодився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руглая лента лицом вверх 5"/>
          <p:cNvSpPr/>
          <p:nvPr/>
        </p:nvSpPr>
        <p:spPr>
          <a:xfrm>
            <a:off x="0" y="0"/>
            <a:ext cx="9144000" cy="3143250"/>
          </a:xfrm>
          <a:prstGeom prst="ellipseRibbon2">
            <a:avLst>
              <a:gd name="adj1" fmla="val 19479"/>
              <a:gd name="adj2" fmla="val 62903"/>
              <a:gd name="adj3" fmla="val 4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Студія</a:t>
            </a:r>
            <a:r>
              <a:rPr lang="ru-RU" sz="6000" b="1" i="1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 «Театральна» 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580063" y="3573463"/>
            <a:ext cx="24495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Читання </a:t>
            </a:r>
          </a:p>
          <a:p>
            <a:pPr algn="ctr">
              <a:defRPr/>
            </a:pPr>
            <a:r>
              <a:rPr lang="uk-UA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казки </a:t>
            </a:r>
          </a:p>
          <a:p>
            <a:pPr algn="ctr">
              <a:defRPr/>
            </a:pPr>
            <a:r>
              <a:rPr lang="uk-UA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особах</a:t>
            </a:r>
          </a:p>
          <a:p>
            <a:pPr algn="ctr">
              <a:defRPr/>
            </a:pPr>
            <a:r>
              <a:rPr lang="uk-UA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uk-UA" sz="4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27653" name="Picture 5" descr="89855503_036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575"/>
            <a:ext cx="4386263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8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928662" y="285728"/>
            <a:ext cx="7127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3600" i="1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Блискавка</a:t>
            </a:r>
            <a:r>
              <a:rPr lang="ru-RU" sz="3600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»</a:t>
            </a:r>
          </a:p>
        </p:txBody>
      </p:sp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285750" y="3324225"/>
            <a:ext cx="39258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заборонувати</a:t>
            </a:r>
            <a:endParaRPr lang="uk-UA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Rectangle 1"/>
          <p:cNvSpPr>
            <a:spLocks noChangeArrowheads="1"/>
          </p:cNvSpPr>
          <p:nvPr/>
        </p:nvSpPr>
        <p:spPr bwMode="auto">
          <a:xfrm>
            <a:off x="3132138" y="1196975"/>
            <a:ext cx="29511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перезимує</a:t>
            </a:r>
            <a:endParaRPr lang="uk-UA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7" name="Rectangle 1"/>
          <p:cNvSpPr>
            <a:spLocks noChangeArrowheads="1"/>
          </p:cNvSpPr>
          <p:nvPr/>
        </p:nvSpPr>
        <p:spPr bwMode="auto">
          <a:xfrm>
            <a:off x="5795963" y="2060575"/>
            <a:ext cx="22320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зорати </a:t>
            </a:r>
            <a:endParaRPr lang="uk-UA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8" name="Rectangle 1"/>
          <p:cNvSpPr>
            <a:spLocks noChangeArrowheads="1"/>
          </p:cNvSpPr>
          <p:nvPr/>
        </p:nvSpPr>
        <p:spPr bwMode="auto">
          <a:xfrm>
            <a:off x="3779838" y="2205038"/>
            <a:ext cx="18002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зійде</a:t>
            </a:r>
            <a:endParaRPr lang="uk-UA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Rectangle 1"/>
          <p:cNvSpPr>
            <a:spLocks noChangeArrowheads="1"/>
          </p:cNvSpPr>
          <p:nvPr/>
        </p:nvSpPr>
        <p:spPr bwMode="auto">
          <a:xfrm>
            <a:off x="6084888" y="4005263"/>
            <a:ext cx="23764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виросте</a:t>
            </a:r>
            <a:endParaRPr lang="uk-UA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0" name="Rectangle 1"/>
          <p:cNvSpPr>
            <a:spLocks noChangeArrowheads="1"/>
          </p:cNvSpPr>
          <p:nvPr/>
        </p:nvSpPr>
        <p:spPr bwMode="auto">
          <a:xfrm>
            <a:off x="4356100" y="5734050"/>
            <a:ext cx="38163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достигатиме</a:t>
            </a:r>
            <a:endParaRPr lang="uk-UA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1" name="Rectangle 1"/>
          <p:cNvSpPr>
            <a:spLocks noChangeArrowheads="1"/>
          </p:cNvSpPr>
          <p:nvPr/>
        </p:nvSpPr>
        <p:spPr bwMode="auto">
          <a:xfrm>
            <a:off x="827088" y="1989138"/>
            <a:ext cx="26654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закрасує</a:t>
            </a:r>
            <a:endParaRPr lang="uk-UA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2" name="Rectangle 1"/>
          <p:cNvSpPr>
            <a:spLocks noChangeArrowheads="1"/>
          </p:cNvSpPr>
          <p:nvPr/>
        </p:nvSpPr>
        <p:spPr bwMode="auto">
          <a:xfrm>
            <a:off x="4716463" y="3141663"/>
            <a:ext cx="23764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посіяти</a:t>
            </a:r>
            <a:endParaRPr lang="uk-UA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3" name="Rectangle 1"/>
          <p:cNvSpPr>
            <a:spLocks noChangeArrowheads="1"/>
          </p:cNvSpPr>
          <p:nvPr/>
        </p:nvSpPr>
        <p:spPr bwMode="auto">
          <a:xfrm>
            <a:off x="1619250" y="4652963"/>
            <a:ext cx="46799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наливатиметься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6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928662" y="285728"/>
            <a:ext cx="7127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3600" i="1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Блискавка</a:t>
            </a:r>
            <a:r>
              <a:rPr lang="ru-RU" sz="3600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»</a:t>
            </a:r>
          </a:p>
        </p:txBody>
      </p:sp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142844" y="1357298"/>
            <a:ext cx="88582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4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Зорати, заборонувати, посіяти, зійде, </a:t>
            </a:r>
            <a:r>
              <a:rPr lang="uk-UA" sz="4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перезимує</a:t>
            </a:r>
            <a:r>
              <a:rPr lang="uk-UA" sz="4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виросте,</a:t>
            </a:r>
          </a:p>
          <a:p>
            <a:r>
              <a:rPr lang="uk-UA" sz="4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закрасує, наливатиметься, достигатиме.</a:t>
            </a:r>
            <a:endParaRPr lang="uk-UA" sz="4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928662" y="285728"/>
            <a:ext cx="7286676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kern="10" dirty="0" err="1">
                <a:ln w="1905"/>
                <a:solidFill>
                  <a:srgbClr val="3399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3600" b="1" i="1" kern="10" dirty="0">
                <a:ln w="1905"/>
                <a:solidFill>
                  <a:srgbClr val="3399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kern="10" dirty="0" smtClean="0">
                <a:ln w="1905"/>
                <a:solidFill>
                  <a:srgbClr val="3399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kern="10" dirty="0" err="1" smtClean="0">
                <a:ln w="1905"/>
                <a:solidFill>
                  <a:srgbClr val="3399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Знайди</a:t>
            </a:r>
            <a:r>
              <a:rPr lang="ru-RU" sz="3600" b="1" i="1" kern="10" dirty="0" smtClean="0">
                <a:ln w="1905"/>
                <a:solidFill>
                  <a:srgbClr val="3399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kern="10" dirty="0" smtClean="0">
                <a:ln w="1905"/>
                <a:solidFill>
                  <a:srgbClr val="3399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 прочитай !</a:t>
            </a:r>
            <a:r>
              <a:rPr lang="ru-RU" sz="3600" b="1" i="1" kern="10" dirty="0" smtClean="0">
                <a:ln w="1905"/>
                <a:solidFill>
                  <a:srgbClr val="3399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»</a:t>
            </a:r>
            <a:endParaRPr lang="ru-RU" sz="3600" b="1" kern="10" dirty="0">
              <a:ln w="1905"/>
              <a:solidFill>
                <a:srgbClr val="3399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28596" y="1481538"/>
            <a:ext cx="8215341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Дочекайся , доки  жито </a:t>
            </a:r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зійде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400" b="1" dirty="0">
              <a:solidFill>
                <a:srgbClr val="66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57158" y="2428868"/>
            <a:ext cx="857256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Нагнувся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підкови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знімати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 , …</a:t>
            </a:r>
            <a:endParaRPr lang="ru-RU" sz="4400" b="1" dirty="0">
              <a:solidFill>
                <a:srgbClr val="66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2844" y="3286124"/>
            <a:ext cx="857256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 , братику </a:t>
            </a:r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стривай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400" b="1" dirty="0">
              <a:solidFill>
                <a:srgbClr val="66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14282" y="4357694"/>
            <a:ext cx="857256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 робота  </a:t>
            </a:r>
            <a:r>
              <a:rPr lang="ru-RU" sz="4400" b="1" dirty="0" err="1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4400" b="1" dirty="0" smtClean="0">
                <a:solidFill>
                  <a:srgbClr val="666699"/>
                </a:solidFill>
                <a:latin typeface="Times New Roman" pitchFamily="18" charset="0"/>
                <a:cs typeface="Times New Roman" pitchFamily="18" charset="0"/>
              </a:rPr>
              <a:t>…………….</a:t>
            </a:r>
            <a:endParaRPr lang="ru-RU" sz="4400" b="1" dirty="0">
              <a:solidFill>
                <a:srgbClr val="6666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руглая лента лицом вверх 5"/>
          <p:cNvSpPr/>
          <p:nvPr/>
        </p:nvSpPr>
        <p:spPr>
          <a:xfrm>
            <a:off x="0" y="0"/>
            <a:ext cx="9144000" cy="3143250"/>
          </a:xfrm>
          <a:prstGeom prst="ellipseRibbon2">
            <a:avLst>
              <a:gd fmla="val 19479" name="adj1"/>
              <a:gd fmla="val 62903" name="adj2"/>
              <a:gd fmla="val 4127" name="adj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err="1" i="1" lang="ru-RU" sz="6000">
                <a:solidFill>
                  <a:schemeClr val="accent5">
                    <a:lumMod val="50000"/>
                  </a:schemeClr>
                </a:solidFill>
                <a:latin charset="0" pitchFamily="66" typeface="Monotype Corsiva"/>
              </a:rPr>
              <a:t>Студія</a:t>
            </a:r>
            <a:r>
              <a:rPr b="1" dirty="0" i="1" lang="ru-RU" sz="6000">
                <a:solidFill>
                  <a:schemeClr val="accent5">
                    <a:lumMod val="50000"/>
                  </a:schemeClr>
                </a:solidFill>
                <a:latin charset="0" pitchFamily="66" typeface="Monotype Corsiva"/>
              </a:rPr>
              <a:t> </a:t>
            </a:r>
            <a:r>
              <a:rPr b="1" dirty="0" err="1" i="1" lang="ru-RU" sz="6000">
                <a:solidFill>
                  <a:schemeClr val="accent5">
                    <a:lumMod val="50000"/>
                  </a:schemeClr>
                </a:solidFill>
                <a:latin charset="0" pitchFamily="66" typeface="Monotype Corsiva"/>
              </a:rPr>
              <a:t>мовленнєвої</a:t>
            </a:r>
            <a:r>
              <a:rPr b="1" dirty="0" i="1" lang="ru-RU" sz="6000">
                <a:solidFill>
                  <a:schemeClr val="accent5">
                    <a:lumMod val="50000"/>
                  </a:schemeClr>
                </a:solidFill>
                <a:latin charset="0" pitchFamily="66" typeface="Monotype Corsiva"/>
              </a:rPr>
              <a:t> </a:t>
            </a:r>
            <a:r>
              <a:rPr b="1" dirty="0" err="1" i="1" lang="ru-RU" sz="6000">
                <a:solidFill>
                  <a:schemeClr val="accent5">
                    <a:lumMod val="50000"/>
                  </a:schemeClr>
                </a:solidFill>
                <a:latin charset="0" pitchFamily="66" typeface="Monotype Corsiva"/>
              </a:rPr>
              <a:t>розминки</a:t>
            </a:r>
            <a:r>
              <a:rPr b="1" dirty="0" i="1" lang="ru-RU" sz="6000">
                <a:solidFill>
                  <a:schemeClr val="accent5">
                    <a:lumMod val="50000"/>
                  </a:schemeClr>
                </a:solidFill>
                <a:latin charset="0" pitchFamily="66" typeface="Monotype Corsiva"/>
              </a:rPr>
              <a:t> 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79388" y="3357563"/>
            <a:ext cx="305911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b="1" lang="uk-UA" sz="3200">
                <a:effectLst>
                  <a:outerShdw algn="tl" blurRad="38100" dir="2700000" dist="38100">
                    <a:srgbClr val="C0C0C0"/>
                  </a:outerShdw>
                </a:effectLst>
                <a:latin charset="0" pitchFamily="18" typeface="Times New Roman"/>
              </a:rPr>
              <a:t>Є в нас в роті </a:t>
            </a:r>
          </a:p>
          <a:p>
            <a:pPr>
              <a:defRPr/>
            </a:pPr>
            <a:r>
              <a:rPr b="1" lang="uk-UA" sz="3200">
                <a:effectLst>
                  <a:outerShdw algn="tl" blurRad="38100" dir="2700000" dist="38100">
                    <a:srgbClr val="C0C0C0"/>
                  </a:outerShdw>
                </a:effectLst>
                <a:latin charset="0" pitchFamily="18" typeface="Times New Roman"/>
              </a:rPr>
              <a:t>              язичок,</a:t>
            </a:r>
            <a:r>
              <a:rPr b="1" lang="uk-UA" sz="3200">
                <a:effectLst>
                  <a:outerShdw algn="tl" blurRad="38100" dir="2700000" dist="38100">
                    <a:srgbClr val="C0C0C0"/>
                  </a:outerShdw>
                </a:effectLst>
              </a:rPr>
              <a:t> </a:t>
            </a:r>
          </a:p>
          <a:p>
            <a:pPr>
              <a:defRPr/>
            </a:pPr>
            <a:r>
              <a:rPr b="1" lang="uk-UA" sz="3200">
                <a:effectLst>
                  <a:outerShdw algn="tl" blurRad="38100" dir="2700000" dist="38100">
                    <a:srgbClr val="C0C0C0"/>
                  </a:outerShdw>
                </a:effectLst>
                <a:latin charset="0" pitchFamily="18" typeface="Times New Roman"/>
              </a:rPr>
              <a:t>Він говорить: </a:t>
            </a:r>
          </a:p>
          <a:p>
            <a:pPr>
              <a:defRPr/>
            </a:pPr>
            <a:r>
              <a:rPr b="1" lang="uk-UA" sz="3200">
                <a:effectLst>
                  <a:outerShdw algn="tl" blurRad="38100" dir="2700000" dist="38100">
                    <a:srgbClr val="C0C0C0"/>
                  </a:outerShdw>
                </a:effectLst>
                <a:latin charset="0" pitchFamily="18" typeface="Times New Roman"/>
              </a:rPr>
              <a:t>        чок, </a:t>
            </a:r>
          </a:p>
          <a:p>
            <a:pPr>
              <a:defRPr/>
            </a:pPr>
            <a:r>
              <a:rPr b="1" lang="uk-UA" sz="3200">
                <a:effectLst>
                  <a:outerShdw algn="tl" blurRad="38100" dir="2700000" dist="38100">
                    <a:srgbClr val="C0C0C0"/>
                  </a:outerShdw>
                </a:effectLst>
                <a:latin charset="0" pitchFamily="18" typeface="Times New Roman"/>
              </a:rPr>
              <a:t>             чок, </a:t>
            </a:r>
          </a:p>
          <a:p>
            <a:pPr>
              <a:defRPr/>
            </a:pPr>
            <a:r>
              <a:rPr b="1" lang="uk-UA" sz="3200">
                <a:effectLst>
                  <a:outerShdw algn="tl" blurRad="38100" dir="2700000" dist="38100">
                    <a:srgbClr val="C0C0C0"/>
                  </a:outerShdw>
                </a:effectLst>
                <a:latin charset="0" pitchFamily="18" typeface="Times New Roman"/>
              </a:rPr>
              <a:t>                  чок!</a:t>
            </a:r>
            <a:endParaRPr b="1" lang="uk-UA" sz="4800">
              <a:effectLst>
                <a:outerShdw algn="tl" blurRad="38100" dir="2700000" dist="38100">
                  <a:srgbClr val="C0C0C0"/>
                </a:outerShdw>
              </a:effectLst>
            </a:endParaRPr>
          </a:p>
        </p:txBody>
      </p:sp>
      <p:pic>
        <p:nvPicPr>
          <p:cNvPr descr="112267_html_3cb3a12a" id="15367" name="Picture 7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4017963" y="2033588"/>
            <a:ext cx="5126037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13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14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15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6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7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2000"/>
                            </p:stCondLst>
                            <p:childTnLst>
                              <p:par>
                                <p:cTn fill="hold" id="19" nodeType="after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dur="500" id="21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  <p:bldP grpId="0" spid="34820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6"/>
          <p:cNvSpPr>
            <a:spLocks noChangeArrowheads="1"/>
          </p:cNvSpPr>
          <p:nvPr/>
        </p:nvSpPr>
        <p:spPr bwMode="auto">
          <a:xfrm>
            <a:off x="142844" y="1428736"/>
            <a:ext cx="34290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b="1" dirty="0" lang="uk-UA" smtClean="0" sz="3200">
                <a:solidFill>
                  <a:srgbClr val="00B050"/>
                </a:solidFill>
                <a:latin charset="0" pitchFamily="34" typeface="Franklin Gothic Book"/>
              </a:rPr>
              <a:t>Спершу потрібно  </a:t>
            </a:r>
          </a:p>
          <a:p>
            <a:r>
              <a:rPr b="1" dirty="0" lang="uk-UA" smtClean="0" sz="3200">
                <a:solidFill>
                  <a:srgbClr val="00B050"/>
                </a:solidFill>
                <a:latin charset="0" pitchFamily="34" typeface="Franklin Gothic Book"/>
              </a:rPr>
              <a:t>землю зорати…. </a:t>
            </a:r>
            <a:endParaRPr b="1" dirty="0" lang="ru-RU" sz="3200">
              <a:solidFill>
                <a:srgbClr val="00B050"/>
              </a:solidFill>
              <a:latin charset="0" pitchFamily="34" typeface="Franklin Gothic Book"/>
            </a:endParaRPr>
          </a:p>
        </p:txBody>
      </p:sp>
      <p:sp>
        <p:nvSpPr>
          <p:cNvPr id="15" name="WordArt 4"/>
          <p:cNvSpPr>
            <a:spLocks noChangeArrowheads="1" noChangeShapeType="1" noTextEdit="1"/>
          </p:cNvSpPr>
          <p:nvPr/>
        </p:nvSpPr>
        <p:spPr bwMode="auto">
          <a:xfrm>
            <a:off x="785786" y="500042"/>
            <a:ext cx="7286676" cy="719138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err="1" i="1" kern="10" lang="ru-RU" sz="3600">
                <a:ln w="1905"/>
                <a:solidFill>
                  <a:srgbClr val="339933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Гра</a:t>
            </a:r>
            <a:r>
              <a:rPr b="1" dirty="0" i="1" kern="10" lang="ru-RU" sz="3600">
                <a:ln w="1905"/>
                <a:solidFill>
                  <a:srgbClr val="339933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i="1" kern="10" lang="ru-RU" smtClean="0" sz="3600">
                <a:ln w="1905"/>
                <a:solidFill>
                  <a:srgbClr val="339933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«</a:t>
            </a:r>
            <a:r>
              <a:rPr b="1" dirty="0" err="1" i="1" kern="10" lang="ru-RU" smtClean="0" sz="3600">
                <a:ln w="1905"/>
                <a:solidFill>
                  <a:srgbClr val="339933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Чиї</a:t>
            </a:r>
            <a:r>
              <a:rPr b="1" dirty="0" i="1" kern="10" lang="ru-RU" smtClean="0" sz="3600">
                <a:ln w="1905"/>
                <a:solidFill>
                  <a:srgbClr val="339933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i="1" kern="10" lang="ru-RU" smtClean="0" sz="3600">
                <a:ln w="1905"/>
                <a:solidFill>
                  <a:srgbClr val="339933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це</a:t>
            </a:r>
            <a:r>
              <a:rPr b="1" dirty="0" i="1" kern="10" lang="ru-RU" smtClean="0" sz="3600">
                <a:ln w="1905"/>
                <a:solidFill>
                  <a:srgbClr val="339933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 слова? »</a:t>
            </a:r>
            <a:endParaRPr b="1" dirty="0" kern="10" lang="ru-RU" sz="3600">
              <a:ln w="1905"/>
              <a:solidFill>
                <a:srgbClr val="339933"/>
              </a:soli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typeface="Arial"/>
              <a:cs typeface="Arial"/>
            </a:endParaRPr>
          </a:p>
        </p:txBody>
      </p:sp>
      <p:sp>
        <p:nvSpPr>
          <p:cNvPr id="16" name="Прямоугольник 6"/>
          <p:cNvSpPr>
            <a:spLocks noChangeArrowheads="1"/>
          </p:cNvSpPr>
          <p:nvPr/>
        </p:nvSpPr>
        <p:spPr bwMode="auto">
          <a:xfrm>
            <a:off x="285720" y="3000372"/>
            <a:ext cx="46434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b="1" dirty="0" lang="uk-UA" smtClean="0" sz="3200">
                <a:solidFill>
                  <a:srgbClr val="00B050"/>
                </a:solidFill>
                <a:latin charset="0" pitchFamily="34" typeface="Franklin Gothic Book"/>
              </a:rPr>
              <a:t>Порадь  мені , як </a:t>
            </a:r>
          </a:p>
          <a:p>
            <a:r>
              <a:rPr b="1" dirty="0" lang="uk-UA" smtClean="0" sz="3200">
                <a:solidFill>
                  <a:srgbClr val="00B050"/>
                </a:solidFill>
                <a:latin charset="0" pitchFamily="34" typeface="Franklin Gothic Book"/>
              </a:rPr>
              <a:t>легше </a:t>
            </a:r>
          </a:p>
          <a:p>
            <a:r>
              <a:rPr b="1" dirty="0" lang="uk-UA" smtClean="0" sz="3200">
                <a:solidFill>
                  <a:srgbClr val="00B050"/>
                </a:solidFill>
                <a:latin charset="0" pitchFamily="34" typeface="Franklin Gothic Book"/>
              </a:rPr>
              <a:t>їжу добувати. </a:t>
            </a:r>
            <a:endParaRPr b="1" dirty="0" lang="ru-RU" sz="3200">
              <a:solidFill>
                <a:srgbClr val="00B050"/>
              </a:solidFill>
              <a:latin charset="0" pitchFamily="34" typeface="Franklin Gothic Book"/>
            </a:endParaRPr>
          </a:p>
        </p:txBody>
      </p:sp>
      <p:sp>
        <p:nvSpPr>
          <p:cNvPr id="17" name="Прямоугольник 6"/>
          <p:cNvSpPr>
            <a:spLocks noChangeArrowheads="1"/>
          </p:cNvSpPr>
          <p:nvPr/>
        </p:nvSpPr>
        <p:spPr bwMode="auto">
          <a:xfrm>
            <a:off x="142844" y="4714884"/>
            <a:ext cx="421481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b="1" dirty="0" lang="uk-UA" smtClean="0" sz="3200">
                <a:solidFill>
                  <a:srgbClr val="00B050"/>
                </a:solidFill>
                <a:latin charset="0" pitchFamily="34" typeface="Franklin Gothic Book"/>
              </a:rPr>
              <a:t>Тільки  спершу  зніми  </a:t>
            </a:r>
          </a:p>
          <a:p>
            <a:r>
              <a:rPr b="1" dirty="0" lang="uk-UA" smtClean="0" sz="3200">
                <a:solidFill>
                  <a:srgbClr val="00B050"/>
                </a:solidFill>
                <a:latin charset="0" pitchFamily="34" typeface="Franklin Gothic Book"/>
              </a:rPr>
              <a:t>з моїх  ніг підкови …… </a:t>
            </a:r>
            <a:endParaRPr b="1" dirty="0" lang="ru-RU" sz="3200">
              <a:solidFill>
                <a:srgbClr val="00B050"/>
              </a:solidFill>
              <a:latin charset="0" pitchFamily="34" typeface="Franklin Gothic Book"/>
            </a:endParaRPr>
          </a:p>
        </p:txBody>
      </p:sp>
      <p:pic>
        <p:nvPicPr>
          <p:cNvPr descr="http://www.planetaskazok.ru/images/stories/belorusskie/legky_hleb/12.jpg" id="102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3857620" y="3357562"/>
            <a:ext cx="2571768" cy="1500198"/>
          </a:xfrm>
          <a:prstGeom prst="rect">
            <a:avLst/>
          </a:prstGeom>
          <a:noFill/>
        </p:spPr>
      </p:pic>
      <p:pic>
        <p:nvPicPr>
          <p:cNvPr descr="http://www.planetaskazok.ru/images/stories/belorusskie/legky_hleb/15.jpg" id="1028" name="Picture 4"/>
          <p:cNvPicPr>
            <a:picLocks noChangeArrowheads="1" noChangeAspect="1"/>
          </p:cNvPicPr>
          <p:nvPr/>
        </p:nvPicPr>
        <p:blipFill>
          <a:blip cstate="print" r:embed="rId3"/>
          <a:srcRect b="161" r="161"/>
          <a:stretch>
            <a:fillRect/>
          </a:stretch>
        </p:blipFill>
        <p:spPr bwMode="auto">
          <a:xfrm>
            <a:off x="6072198" y="1142984"/>
            <a:ext cx="1857388" cy="2428892"/>
          </a:xfrm>
          <a:prstGeom prst="rect">
            <a:avLst/>
          </a:prstGeom>
          <a:noFill/>
        </p:spPr>
      </p:pic>
      <p:pic>
        <p:nvPicPr>
          <p:cNvPr descr="http://www.planetaskazok.ru/images/stories/belorusskie/legky_hleb/10.jpg" id="1030" name="Picture 6"/>
          <p:cNvPicPr>
            <a:picLocks noChangeArrowheads="1" noChangeAspect="1"/>
          </p:cNvPicPr>
          <p:nvPr/>
        </p:nvPicPr>
        <p:blipFill>
          <a:blip cstate="print" r:embed="rId4"/>
          <a:srcRect b="116" r="105"/>
          <a:stretch>
            <a:fillRect/>
          </a:stretch>
        </p:blipFill>
        <p:spPr bwMode="auto">
          <a:xfrm>
            <a:off x="6357950" y="4143380"/>
            <a:ext cx="2289776" cy="2071702"/>
          </a:xfrm>
          <a:prstGeom prst="rect">
            <a:avLst/>
          </a:prstGeom>
          <a:noFill/>
        </p:spPr>
      </p:pic>
      <p:sp>
        <p:nvSpPr>
          <p:cNvPr id="21" name="Line 11"/>
          <p:cNvSpPr>
            <a:spLocks noChangeShapeType="1"/>
          </p:cNvSpPr>
          <p:nvPr/>
        </p:nvSpPr>
        <p:spPr bwMode="auto">
          <a:xfrm>
            <a:off x="3071802" y="5643578"/>
            <a:ext cx="3214710" cy="4286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11"/>
          <p:cNvSpPr>
            <a:spLocks noChangeShapeType="1"/>
          </p:cNvSpPr>
          <p:nvPr/>
        </p:nvSpPr>
        <p:spPr bwMode="auto">
          <a:xfrm>
            <a:off x="2285984" y="3786190"/>
            <a:ext cx="1571636" cy="5000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>
            <a:off x="3081326" y="2152640"/>
            <a:ext cx="3000396" cy="8572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3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6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9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0" nodeType="with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2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5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8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2">
                      <p:stCondLst>
                        <p:cond delay="indefinite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4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6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7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0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42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43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5602"/>
      <p:bldP grpId="0" spid="15"/>
      <p:bldP grpId="0" spid="16"/>
      <p:bldP grpId="0" spid="17"/>
      <p:bldP animBg="1" grpId="0" spid="21"/>
      <p:bldP animBg="1" grpId="0" spid="22"/>
      <p:bldP animBg="1" grpId="0" spid="2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4" descr="zakladki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4000504"/>
            <a:ext cx="8715436" cy="2428892"/>
          </a:xfrm>
          <a:prstGeom prst="rect">
            <a:avLst/>
          </a:prstGeom>
          <a:noFill/>
        </p:spPr>
        <p:txBody>
          <a:bodyPr>
            <a:prstTxWarp prst="textWave4">
              <a:avLst>
                <a:gd name="adj1" fmla="val 6250"/>
                <a:gd name="adj2" fmla="val -2707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i="1" dirty="0" err="1">
                <a:solidFill>
                  <a:srgbClr val="C00000"/>
                </a:solidFill>
                <a:latin typeface="Arno Pro Light Display" pitchFamily="18" charset="0"/>
              </a:rPr>
              <a:t>Молодці</a:t>
            </a:r>
            <a:r>
              <a:rPr lang="ru-RU" sz="13800" b="1" i="1" dirty="0">
                <a:solidFill>
                  <a:srgbClr val="C00000"/>
                </a:solidFill>
                <a:latin typeface="Arno Pro Light Display" pitchFamily="18" charset="0"/>
              </a:rPr>
              <a:t>!</a:t>
            </a:r>
          </a:p>
        </p:txBody>
      </p:sp>
      <p:pic>
        <p:nvPicPr>
          <p:cNvPr id="32771" name="Рисунок 3" descr="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9625" y="6215063"/>
            <a:ext cx="7143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9" descr="0_39066_986a26a6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3986213"/>
            <a:ext cx="53276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635375" y="333375"/>
            <a:ext cx="51435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Бублик, батон і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буханку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пекар спік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спозаранку</a:t>
            </a:r>
            <a:r>
              <a:rPr lang="uk-UA" sz="4400" b="1"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.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708275"/>
            <a:ext cx="2232025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5013325"/>
            <a:ext cx="208756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476250"/>
            <a:ext cx="1905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8" descr="b5b1b994db6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0200" y="3644900"/>
            <a:ext cx="20732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2" descr="184655ab399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688" y="4581525"/>
            <a:ext cx="191135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4" descr="domik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3760788"/>
            <a:ext cx="5408613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851275" y="549275"/>
            <a:ext cx="45720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Як місили тісто в місті,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усе місто стало в тісті.</a:t>
            </a:r>
          </a:p>
        </p:txBody>
      </p:sp>
      <p:pic>
        <p:nvPicPr>
          <p:cNvPr id="18435" name="Picture 7" descr="MC900413306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636838"/>
            <a:ext cx="23320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9" descr="MC900280938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3984625"/>
            <a:ext cx="2808287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2" descr="MC900237359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797425"/>
            <a:ext cx="237648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3" descr="MC900286953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333375"/>
            <a:ext cx="2295525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ChangeArrowheads="1"/>
          </p:cNvSpPr>
          <p:nvPr/>
        </p:nvSpPr>
        <p:spPr bwMode="auto">
          <a:xfrm>
            <a:off x="428596" y="428604"/>
            <a:ext cx="8215341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ru-RU" sz="4800" b="1" dirty="0">
                <a:solidFill>
                  <a:srgbClr val="3333FF"/>
                </a:solidFill>
                <a:latin typeface="Monotype Corsiva" pitchFamily="66" charset="0"/>
              </a:rPr>
              <a:t>Казка – вигадка , та в ній щось  повчальне  зрозум</a:t>
            </a:r>
            <a:r>
              <a:rPr lang="uk-UA" sz="4800" b="1" dirty="0" err="1" smtClean="0">
                <a:solidFill>
                  <a:srgbClr val="3333FF"/>
                </a:solidFill>
                <a:latin typeface="Monotype Corsiva" pitchFamily="66" charset="0"/>
              </a:rPr>
              <a:t>ій</a:t>
            </a:r>
            <a:r>
              <a:rPr lang="uk-UA" sz="4800" b="1" dirty="0" smtClean="0">
                <a:solidFill>
                  <a:srgbClr val="3333FF"/>
                </a:solidFill>
                <a:latin typeface="Monotype Corsiva" pitchFamily="66" charset="0"/>
              </a:rPr>
              <a:t> ! </a:t>
            </a:r>
            <a:r>
              <a:rPr lang="ru-RU" sz="4800" b="1" dirty="0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sz="4800" b="1" dirty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ru-RU" sz="4800" b="1" dirty="0">
                <a:solidFill>
                  <a:srgbClr val="3333FF"/>
                </a:solidFill>
                <a:latin typeface="Monotype Corsiva" pitchFamily="66" charset="0"/>
              </a:rPr>
            </a:br>
            <a:endParaRPr lang="ru-RU" sz="4800" b="1" dirty="0">
              <a:solidFill>
                <a:srgbClr val="3333FF"/>
              </a:solidFill>
              <a:latin typeface="Monotype Corsiva" pitchFamily="66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28596" y="2214554"/>
            <a:ext cx="8215341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ru-RU" sz="4800" b="1" dirty="0">
                <a:solidFill>
                  <a:srgbClr val="3333FF"/>
                </a:solidFill>
                <a:latin typeface="Monotype Corsiva" pitchFamily="66" charset="0"/>
              </a:rPr>
              <a:t>Казка – вигадка , та в ній щось  повчальне  зрозум</a:t>
            </a:r>
            <a:r>
              <a:rPr lang="uk-UA" sz="4800" b="1" dirty="0" err="1" smtClean="0">
                <a:solidFill>
                  <a:srgbClr val="3333FF"/>
                </a:solidFill>
                <a:latin typeface="Monotype Corsiva" pitchFamily="66" charset="0"/>
              </a:rPr>
              <a:t>ій</a:t>
            </a:r>
            <a:r>
              <a:rPr lang="uk-UA" sz="4800" b="1" dirty="0" smtClean="0">
                <a:solidFill>
                  <a:srgbClr val="3333FF"/>
                </a:solidFill>
                <a:latin typeface="Monotype Corsiva" pitchFamily="66" charset="0"/>
              </a:rPr>
              <a:t> ?  </a:t>
            </a:r>
            <a:r>
              <a:rPr lang="ru-RU" sz="4800" b="1" dirty="0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sz="4800" dirty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ru-RU" sz="4800" dirty="0">
                <a:solidFill>
                  <a:srgbClr val="3333FF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3333FF"/>
              </a:solidFill>
              <a:latin typeface="Monotype Corsiva" pitchFamily="66" charset="0"/>
            </a:endParaRPr>
          </a:p>
        </p:txBody>
      </p:sp>
      <p:pic>
        <p:nvPicPr>
          <p:cNvPr id="5" name="Picture 11" descr="80035455_1321199046_skol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143248"/>
            <a:ext cx="37084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1071538" y="642918"/>
            <a:ext cx="7127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3600" i="1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Римування</a:t>
            </a:r>
            <a:r>
              <a:rPr lang="ru-RU" sz="3600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785926"/>
            <a:ext cx="392909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Казок країна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1785926"/>
            <a:ext cx="392909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чарівна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296" y="2660644"/>
            <a:ext cx="392909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У гості  вас чека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71934" y="2643182"/>
            <a:ext cx="392909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(він, вона ,воно) 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571876"/>
            <a:ext cx="342902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Ото ж  часу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9058" y="3571876"/>
            <a:ext cx="2286016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не  гайте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4572008"/>
            <a:ext cx="342902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У подорож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4572008"/>
            <a:ext cx="392909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(рушайте , ідіть) 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1198538" y="274618"/>
            <a:ext cx="7127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3600" i="1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Римування</a:t>
            </a:r>
            <a:r>
              <a:rPr lang="ru-RU" sz="3600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785926"/>
            <a:ext cx="392909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Казок країна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1785926"/>
            <a:ext cx="392909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чарівна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296" y="2660644"/>
            <a:ext cx="392909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У гості  вас чека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571876"/>
            <a:ext cx="342902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Ото ж  часу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9058" y="3571876"/>
            <a:ext cx="2286016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не  гайте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4572008"/>
            <a:ext cx="342902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blipFill>
                  <a:blip r:embed="rId2"/>
                  <a:tile tx="0" ty="0" sx="100000" sy="100000" flip="none" algn="tl"/>
                </a:blipFill>
                <a:latin typeface="+mn-lt"/>
              </a:rPr>
              <a:t>У подорож 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sp>
        <p:nvSpPr>
          <p:cNvPr id="41996" name="WordArt 12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4643438" y="2852738"/>
            <a:ext cx="1081087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вона</a:t>
            </a:r>
          </a:p>
        </p:txBody>
      </p:sp>
      <p:sp>
        <p:nvSpPr>
          <p:cNvPr id="41997" name="WordArt 13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3995738" y="4797425"/>
            <a:ext cx="201612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рушайте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руглая лента лицом вверх 5"/>
          <p:cNvSpPr/>
          <p:nvPr/>
        </p:nvSpPr>
        <p:spPr>
          <a:xfrm>
            <a:off x="0" y="0"/>
            <a:ext cx="9144000" cy="3143250"/>
          </a:xfrm>
          <a:prstGeom prst="ellipseRibbon2">
            <a:avLst>
              <a:gd name="adj1" fmla="val 19479"/>
              <a:gd name="adj2" fmla="val 62903"/>
              <a:gd name="adj3" fmla="val 4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Студія</a:t>
            </a:r>
            <a:r>
              <a:rPr lang="ru-RU" sz="6000" b="1" i="1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6000" b="1" i="1" dirty="0" err="1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юних</a:t>
            </a:r>
            <a:endParaRPr lang="ru-RU" sz="6000" b="1" i="1" dirty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i="1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дикторів</a:t>
            </a:r>
            <a:endParaRPr lang="ru-RU" sz="6000" b="1" i="1" dirty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487" name="Picture 7" descr="0279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2447925"/>
            <a:ext cx="41529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3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357166"/>
            <a:ext cx="8715436" cy="14287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prstTxWarp prst="textPlain">
              <a:avLst>
                <a:gd name="adj" fmla="val 51265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Казка </a:t>
            </a:r>
            <a:r>
              <a:rPr lang="uk-UA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народний , або літературний твір  про  вигадані, а часто 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фантастичні події.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1857364"/>
            <a:ext cx="3143272" cy="726522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9C61F3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Казки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9C61F3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2571750" y="2643188"/>
            <a:ext cx="1143000" cy="10715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5036344" y="2750344"/>
            <a:ext cx="1071562" cy="8572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71500" y="3786188"/>
            <a:ext cx="3571875" cy="769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0070C0"/>
                </a:solidFill>
              </a:rPr>
              <a:t>народні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86375" y="3786188"/>
            <a:ext cx="3429000" cy="769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0070C0"/>
                </a:solidFill>
              </a:rPr>
              <a:t>літературні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500" y="5143500"/>
            <a:ext cx="2857500" cy="646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8000"/>
                </a:solidFill>
              </a:rPr>
              <a:t>про  тварин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3625" y="5072063"/>
            <a:ext cx="2786063" cy="12144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rgbClr val="008000"/>
                </a:solidFill>
              </a:rPr>
              <a:t>соціально</a:t>
            </a:r>
            <a:r>
              <a:rPr lang="ru-RU" sz="3600" b="1" dirty="0">
                <a:solidFill>
                  <a:srgbClr val="008000"/>
                </a:solidFill>
              </a:rPr>
              <a:t>-  </a:t>
            </a:r>
            <a:r>
              <a:rPr lang="ru-RU" sz="3600" b="1" dirty="0" err="1">
                <a:solidFill>
                  <a:srgbClr val="008000"/>
                </a:solidFill>
              </a:rPr>
              <a:t>побутов</a:t>
            </a:r>
            <a:r>
              <a:rPr lang="uk-UA" sz="3600" b="1" dirty="0">
                <a:solidFill>
                  <a:srgbClr val="008000"/>
                </a:solidFill>
              </a:rPr>
              <a:t>і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8625" y="5143500"/>
            <a:ext cx="1857375" cy="646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 </a:t>
            </a:r>
            <a:r>
              <a:rPr lang="uk-UA" sz="3600" b="1" dirty="0">
                <a:solidFill>
                  <a:srgbClr val="008000"/>
                </a:solidFill>
              </a:rPr>
              <a:t>чарівні</a:t>
            </a:r>
            <a:r>
              <a:rPr lang="uk-UA" dirty="0"/>
              <a:t>                                          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12" grpId="0" animBg="1"/>
      <p:bldP spid="13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1.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721</TotalTime>
  <Words>311</Words>
  <Application>Microsoft Office PowerPoint</Application>
  <PresentationFormat>Экран (4:3)</PresentationFormat>
  <Paragraphs>111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93</cp:revision>
  <dcterms:created xsi:type="dcterms:W3CDTF">2012-01-02T11:39:25Z</dcterms:created>
  <dcterms:modified xsi:type="dcterms:W3CDTF">2013-11-19T17:27:25Z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3286281</vt:lpwstr>
  </property>
  <property fmtid="{D5CDD505-2E9C-101B-9397-08002B2CF9AE}" name="NXPowerLiteVersion" pid="3">
    <vt:lpwstr>D4.1.4</vt:lpwstr>
  </property>
</Properties>
</file>