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6" r:id="rId9"/>
    <p:sldId id="264" r:id="rId10"/>
    <p:sldId id="277" r:id="rId11"/>
    <p:sldId id="265" r:id="rId12"/>
    <p:sldId id="266" r:id="rId13"/>
    <p:sldId id="268" r:id="rId14"/>
    <p:sldId id="269" r:id="rId15"/>
    <p:sldId id="270" r:id="rId16"/>
    <p:sldId id="271" r:id="rId17"/>
    <p:sldId id="274" r:id="rId18"/>
    <p:sldId id="272" r:id="rId19"/>
    <p:sldId id="273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9" d="100"/>
          <a:sy n="69" d="100"/>
        </p:scale>
        <p:origin x="-228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14AACA-9AD3-406C-BDEC-AF50AEB25749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29EA07-87EB-434B-99B9-6F89084658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9EA07-87EB-434B-99B9-6F890846589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0232" y="500042"/>
            <a:ext cx="525515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Українська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мова</a:t>
            </a:r>
            <a:endParaRPr lang="ru-RU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 клас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b299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414" y="2143116"/>
            <a:ext cx="3714776" cy="372954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57720" y="4572008"/>
            <a:ext cx="4286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rgbClr val="C00000"/>
                </a:solidFill>
              </a:rPr>
              <a:t>Підготувала:                             вчитель вищої категорії</a:t>
            </a:r>
          </a:p>
          <a:p>
            <a:pPr algn="ctr"/>
            <a:r>
              <a:rPr lang="uk-UA" sz="2400" dirty="0" smtClean="0">
                <a:solidFill>
                  <a:srgbClr val="C00000"/>
                </a:solidFill>
              </a:rPr>
              <a:t>Атаманюк Віталія Валеріївна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2" y="285728"/>
          <a:ext cx="8072494" cy="47863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72494"/>
              </a:tblGrid>
              <a:tr h="1643074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                   </a:t>
                      </a:r>
                      <a:r>
                        <a:rPr lang="uk-UA" sz="32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Відгадай слово. Склади з ним речення. </a:t>
                      </a:r>
                    </a:p>
                    <a:p>
                      <a:pPr algn="ctr"/>
                      <a:r>
                        <a:rPr lang="uk-UA" sz="3200" b="0" i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Вла-а+іт+кус-с</a:t>
                      </a:r>
                      <a:r>
                        <a:rPr lang="uk-UA" sz="3200" b="0" i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endParaRPr lang="ru-RU" sz="3200" b="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57163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                  </a:t>
                      </a:r>
                      <a:r>
                        <a:rPr lang="uk-UA" sz="3200" b="1" dirty="0" smtClean="0">
                          <a:solidFill>
                            <a:srgbClr val="C00000"/>
                          </a:solidFill>
                        </a:rPr>
                        <a:t>Встав у речення прислівник за змістом.    </a:t>
                      </a:r>
                    </a:p>
                    <a:p>
                      <a:pPr algn="ctr"/>
                      <a:r>
                        <a:rPr lang="uk-UA" sz="3200" b="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… я піду в бібліотеку.</a:t>
                      </a:r>
                      <a:endParaRPr lang="ru-RU" sz="3200" b="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57163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rgbClr val="FF0000"/>
                          </a:solidFill>
                        </a:rPr>
                        <a:t>              </a:t>
                      </a:r>
                      <a:r>
                        <a:rPr lang="uk-UA" baseline="0" dirty="0" smtClean="0">
                          <a:solidFill>
                            <a:srgbClr val="FF0000"/>
                          </a:solidFill>
                        </a:rPr>
                        <a:t>  </a:t>
                      </a:r>
                      <a:r>
                        <a:rPr lang="uk-UA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uk-UA" sz="3200" dirty="0" smtClean="0">
                          <a:solidFill>
                            <a:srgbClr val="FF0000"/>
                          </a:solidFill>
                        </a:rPr>
                        <a:t>Спиши</a:t>
                      </a:r>
                      <a:r>
                        <a:rPr lang="uk-UA" sz="3200" baseline="0" dirty="0" smtClean="0">
                          <a:solidFill>
                            <a:srgbClr val="FF0000"/>
                          </a:solidFill>
                        </a:rPr>
                        <a:t> речення. Підкресли   прислівники.  </a:t>
                      </a:r>
                    </a:p>
                    <a:p>
                      <a:pPr algn="ctr"/>
                      <a:r>
                        <a:rPr lang="uk-UA" sz="3200" i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Додому ми бадьоро йшли.</a:t>
                      </a:r>
                      <a:endParaRPr lang="ru-RU" sz="320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Овал 2"/>
          <p:cNvSpPr/>
          <p:nvPr/>
        </p:nvSpPr>
        <p:spPr>
          <a:xfrm>
            <a:off x="642910" y="357166"/>
            <a:ext cx="500066" cy="57150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642910" y="2000240"/>
            <a:ext cx="500066" cy="50006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42910" y="3571876"/>
            <a:ext cx="500066" cy="50006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57158" y="285728"/>
            <a:ext cx="857256" cy="8572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500166" y="1571612"/>
            <a:ext cx="67561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i="1" dirty="0" smtClean="0">
                <a:solidFill>
                  <a:srgbClr val="FF0000"/>
                </a:solidFill>
              </a:rPr>
              <a:t>Додому </a:t>
            </a:r>
            <a:r>
              <a:rPr lang="uk-UA" sz="6000" b="1" i="1" dirty="0" smtClean="0">
                <a:solidFill>
                  <a:srgbClr val="FF0000"/>
                </a:solidFill>
              </a:rPr>
              <a:t>ми бадьоро йшли.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134313255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198" y="3571876"/>
            <a:ext cx="2812276" cy="3084129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2928926" y="2571744"/>
            <a:ext cx="264320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428860" y="3500438"/>
            <a:ext cx="278608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85720" y="214290"/>
            <a:ext cx="928694" cy="92867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786050" y="1142984"/>
            <a:ext cx="4357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9600" i="1" u="sng" dirty="0" smtClean="0">
                <a:solidFill>
                  <a:srgbClr val="C00000"/>
                </a:solidFill>
              </a:rPr>
              <a:t>Влітку</a:t>
            </a:r>
            <a:endParaRPr lang="ru-RU" sz="9600" i="1" u="sng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post-15374-1154659716дддддддддддддддддддддддддддддддддддддддддддддддд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2652963"/>
            <a:ext cx="4071966" cy="4205037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428601"/>
          <a:ext cx="8286808" cy="48577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6808"/>
              </a:tblGrid>
              <a:tr h="1619262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          </a:t>
                      </a:r>
                      <a:r>
                        <a:rPr lang="uk-UA" sz="3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Замініть вислів синонімічним прислівником. </a:t>
                      </a:r>
                    </a:p>
                    <a:p>
                      <a:pPr algn="ctr"/>
                      <a:r>
                        <a:rPr lang="uk-UA" sz="3200" b="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Шукати по гарячих</a:t>
                      </a:r>
                      <a:r>
                        <a:rPr lang="uk-UA" sz="3200" b="0" i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слідах.</a:t>
                      </a:r>
                      <a:endParaRPr lang="ru-RU" sz="3200" b="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619262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                      </a:t>
                      </a:r>
                      <a:r>
                        <a:rPr lang="uk-UA" sz="3200" b="1" dirty="0" smtClean="0">
                          <a:solidFill>
                            <a:srgbClr val="C00000"/>
                          </a:solidFill>
                        </a:rPr>
                        <a:t>Відгадай слово. Склади з ним речення.</a:t>
                      </a:r>
                      <a:r>
                        <a:rPr lang="uk-UA" sz="3200" dirty="0" smtClean="0"/>
                        <a:t> </a:t>
                      </a:r>
                    </a:p>
                    <a:p>
                      <a:pPr algn="ctr"/>
                      <a:r>
                        <a:rPr lang="uk-UA" sz="3200" i="1" dirty="0" err="1" smtClean="0"/>
                        <a:t>Вол-л+сет-т+ник-к</a:t>
                      </a:r>
                      <a:endParaRPr lang="ru-RU" sz="3200" i="1" dirty="0"/>
                    </a:p>
                  </a:txBody>
                  <a:tcPr/>
                </a:tc>
              </a:tr>
              <a:tr h="1619262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               </a:t>
                      </a:r>
                      <a:r>
                        <a:rPr lang="uk-UA" baseline="0" dirty="0" smtClean="0"/>
                        <a:t>      </a:t>
                      </a:r>
                      <a:r>
                        <a:rPr lang="uk-UA" sz="3200" b="1" baseline="0" dirty="0" smtClean="0">
                          <a:solidFill>
                            <a:srgbClr val="FF0000"/>
                          </a:solidFill>
                        </a:rPr>
                        <a:t>Встав у речення прислівник                   за змістом.</a:t>
                      </a:r>
                    </a:p>
                    <a:p>
                      <a:pPr algn="ctr"/>
                      <a:r>
                        <a:rPr lang="uk-UA" sz="3200" b="0" i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… ми відвідали музей. </a:t>
                      </a:r>
                      <a:r>
                        <a:rPr lang="uk-UA" sz="3200" b="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             </a:t>
                      </a:r>
                      <a:endParaRPr lang="ru-RU" sz="3200" b="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Овал 5"/>
          <p:cNvSpPr/>
          <p:nvPr/>
        </p:nvSpPr>
        <p:spPr>
          <a:xfrm>
            <a:off x="428596" y="500042"/>
            <a:ext cx="500066" cy="50006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28596" y="2143116"/>
            <a:ext cx="500066" cy="50006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28596" y="3786190"/>
            <a:ext cx="500066" cy="50006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14282" y="214290"/>
            <a:ext cx="928694" cy="928694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smailik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8188" y="4071942"/>
            <a:ext cx="2621448" cy="2512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357290" y="2928934"/>
            <a:ext cx="3000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i="1" dirty="0" smtClean="0"/>
              <a:t> </a:t>
            </a:r>
            <a:endParaRPr lang="ru-RU" sz="40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1785926"/>
            <a:ext cx="87154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i="1" dirty="0" smtClean="0">
                <a:solidFill>
                  <a:srgbClr val="FF0000"/>
                </a:solidFill>
              </a:rPr>
              <a:t>Шукати по гарячих слідах – шукати швидко.</a:t>
            </a:r>
            <a:endParaRPr lang="ru-RU" sz="54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14282" y="214290"/>
            <a:ext cx="928694" cy="928694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786050" y="857232"/>
            <a:ext cx="396134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9600" i="1" u="sng" dirty="0" smtClean="0">
                <a:solidFill>
                  <a:srgbClr val="C00000"/>
                </a:solidFill>
              </a:rPr>
              <a:t>Восени</a:t>
            </a:r>
            <a:endParaRPr lang="ru-RU" sz="9600" i="1" u="sng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000471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3214686"/>
            <a:ext cx="4681597" cy="3051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71670" y="285728"/>
            <a:ext cx="52335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Де?  Як?  Коли?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1500174"/>
            <a:ext cx="70009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dirty="0" smtClean="0">
                <a:solidFill>
                  <a:srgbClr val="C00000"/>
                </a:solidFill>
              </a:rPr>
              <a:t>Дзвінко, удень, сумно, вдома, щиро, вранці, поруч, навесні, вгорі, завжди.</a:t>
            </a:r>
            <a:endParaRPr lang="ru-RU" sz="5400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lenakater6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4000504"/>
            <a:ext cx="1819276" cy="2584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357166"/>
            <a:ext cx="156004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Де?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428604"/>
            <a:ext cx="61170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dirty="0" smtClean="0">
                <a:solidFill>
                  <a:srgbClr val="C00000"/>
                </a:solidFill>
              </a:rPr>
              <a:t>Вдома, поруч, вгорі.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071678"/>
            <a:ext cx="153920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</a:t>
            </a:r>
            <a:r>
              <a:rPr lang="uk-UA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к?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71670" y="2214554"/>
            <a:ext cx="67267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dirty="0" smtClean="0">
                <a:solidFill>
                  <a:srgbClr val="C00000"/>
                </a:solidFill>
              </a:rPr>
              <a:t>Дзвінко, сумно, щиро.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071942"/>
            <a:ext cx="266560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Коли?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14678" y="4143380"/>
            <a:ext cx="52864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dirty="0" smtClean="0">
                <a:solidFill>
                  <a:srgbClr val="C00000"/>
                </a:solidFill>
              </a:rPr>
              <a:t>Удень, вранці, навесні, завжди. </a:t>
            </a:r>
            <a:endParaRPr lang="ru-RU" sz="5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214290"/>
            <a:ext cx="56358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Домашня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робота.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1538" y="1428736"/>
            <a:ext cx="7772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Вправа 160 – прочитати та виписати прислівники.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142976" y="2428868"/>
            <a:ext cx="58676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Вправа 160 – виконати 1, 2 завдання.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071538" y="3643314"/>
            <a:ext cx="77956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Вправа 160 – виконати 1, 2 завдання та показати з яким словом зв'язані прислівники</a:t>
            </a:r>
            <a:endParaRPr lang="ru-RU" sz="2800" dirty="0"/>
          </a:p>
        </p:txBody>
      </p:sp>
      <p:sp>
        <p:nvSpPr>
          <p:cNvPr id="6" name="Овал 5"/>
          <p:cNvSpPr/>
          <p:nvPr/>
        </p:nvSpPr>
        <p:spPr>
          <a:xfrm>
            <a:off x="357158" y="1500174"/>
            <a:ext cx="428628" cy="428628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57158" y="2428868"/>
            <a:ext cx="428628" cy="428628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57158" y="3571876"/>
            <a:ext cx="428628" cy="42862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e4607bab13b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4214818"/>
            <a:ext cx="1958188" cy="235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animBg="1"/>
      <p:bldP spid="8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785794"/>
            <a:ext cx="6531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Сьогодні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</a:t>
            </a:r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уроці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я…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071678"/>
            <a:ext cx="68227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Мені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запам</a:t>
            </a:r>
            <a:r>
              <a:rPr lang="en-GB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’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яталося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 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Рисунок 3" descr="kalina-citat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3500438"/>
            <a:ext cx="5643602" cy="2752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8926" y="571480"/>
            <a:ext cx="346441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План уроку: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1571612"/>
            <a:ext cx="43837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1. Хвилинка каліграфії.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04" y="2071678"/>
            <a:ext cx="5041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B050"/>
                </a:solidFill>
              </a:rPr>
              <a:t>2. Вправа </a:t>
            </a:r>
            <a:r>
              <a:rPr lang="en-GB" sz="2800" b="1" dirty="0" smtClean="0">
                <a:solidFill>
                  <a:srgbClr val="00B050"/>
                </a:solidFill>
              </a:rPr>
              <a:t>‘’</a:t>
            </a:r>
            <a:r>
              <a:rPr lang="uk-UA" sz="2800" b="1" dirty="0" smtClean="0">
                <a:solidFill>
                  <a:srgbClr val="00B050"/>
                </a:solidFill>
              </a:rPr>
              <a:t>Асоціативний кущ.</a:t>
            </a:r>
            <a:r>
              <a:rPr lang="en-GB" sz="2800" b="1" dirty="0" smtClean="0">
                <a:solidFill>
                  <a:srgbClr val="00B050"/>
                </a:solidFill>
              </a:rPr>
              <a:t>’’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8860" y="2500306"/>
            <a:ext cx="36730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3. Словникова робота.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43240" y="3000372"/>
            <a:ext cx="21441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B050"/>
                </a:solidFill>
              </a:rPr>
              <a:t>4. Кросворд.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868" y="3500438"/>
            <a:ext cx="4198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5.Визначення нової теми.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71934" y="4000504"/>
            <a:ext cx="23839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B050"/>
                </a:solidFill>
              </a:rPr>
              <a:t>6.Відпочинок.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71736" y="4572008"/>
            <a:ext cx="3832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7.Різорівневі завдання.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3108" y="5143512"/>
            <a:ext cx="3681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B050"/>
                </a:solidFill>
              </a:rPr>
              <a:t>8. Домашнє завдання.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14480" y="5857892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9. Підсумок роботи.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azhayoo_oospihiv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0"/>
            <a:ext cx="600075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714356"/>
            <a:ext cx="42732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uk-UA" sz="3600" b="1" dirty="0" smtClean="0">
                <a:solidFill>
                  <a:srgbClr val="FF0000"/>
                </a:solidFill>
              </a:rPr>
              <a:t>Сім раз по десять.</a:t>
            </a:r>
            <a:r>
              <a:rPr lang="uk-UA" dirty="0" smtClean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43438" y="1142984"/>
            <a:ext cx="27828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Сімдесят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2071678"/>
            <a:ext cx="73402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uk-UA" sz="3600" b="1" dirty="0" smtClean="0">
                <a:solidFill>
                  <a:srgbClr val="FF0000"/>
                </a:solidFill>
              </a:rPr>
              <a:t> Юний натураліст одним словом.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86512" y="2714620"/>
            <a:ext cx="199234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Юннат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4000504"/>
            <a:ext cx="67146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uk-UA" sz="3600" b="1" dirty="0" smtClean="0">
                <a:solidFill>
                  <a:srgbClr val="FF0000"/>
                </a:solidFill>
              </a:rPr>
              <a:t>Антонім до слова </a:t>
            </a:r>
            <a:r>
              <a:rPr lang="en-GB" sz="3600" b="1" dirty="0" smtClean="0">
                <a:solidFill>
                  <a:srgbClr val="FF0000"/>
                </a:solidFill>
              </a:rPr>
              <a:t>‘’</a:t>
            </a:r>
            <a:r>
              <a:rPr lang="uk-UA" sz="3600" b="1" dirty="0" smtClean="0">
                <a:solidFill>
                  <a:srgbClr val="C00000"/>
                </a:solidFill>
              </a:rPr>
              <a:t>здоровий</a:t>
            </a:r>
            <a:r>
              <a:rPr lang="en-GB" sz="3600" b="1" dirty="0" smtClean="0">
                <a:solidFill>
                  <a:srgbClr val="FF0000"/>
                </a:solidFill>
              </a:rPr>
              <a:t>’’</a:t>
            </a:r>
            <a:r>
              <a:rPr lang="uk-UA" sz="3600" b="1" dirty="0" smtClean="0">
                <a:solidFill>
                  <a:srgbClr val="FF0000"/>
                </a:solidFill>
              </a:rPr>
              <a:t>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72198" y="4857760"/>
            <a:ext cx="221406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Хворий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714356"/>
            <a:ext cx="63167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uk-UA" sz="3600" b="1" dirty="0" smtClean="0">
                <a:solidFill>
                  <a:srgbClr val="FF0000"/>
                </a:solidFill>
              </a:rPr>
              <a:t>Займатися грою, іграшками.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43636" y="1285860"/>
            <a:ext cx="166564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Грати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928802"/>
            <a:ext cx="85010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uk-UA" sz="3600" b="1" dirty="0" smtClean="0">
                <a:solidFill>
                  <a:srgbClr val="FF0000"/>
                </a:solidFill>
              </a:rPr>
              <a:t>Б'ється, </a:t>
            </a:r>
            <a:r>
              <a:rPr lang="uk-UA" sz="3600" b="1" dirty="0" err="1" smtClean="0">
                <a:solidFill>
                  <a:srgbClr val="FF0000"/>
                </a:solidFill>
              </a:rPr>
              <a:t>стука</a:t>
            </a:r>
            <a:r>
              <a:rPr lang="uk-UA" sz="3600" b="1" dirty="0" smtClean="0">
                <a:solidFill>
                  <a:srgbClr val="FF0000"/>
                </a:solidFill>
              </a:rPr>
              <a:t> молоток, поправляє наш садок. Хто це?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86512" y="2714620"/>
            <a:ext cx="179626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Дятел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929066"/>
            <a:ext cx="47446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uk-UA" sz="3600" b="1" dirty="0" smtClean="0">
                <a:solidFill>
                  <a:srgbClr val="FF0000"/>
                </a:solidFill>
              </a:rPr>
              <a:t> Спати без задніх ніг.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286512" y="4929198"/>
            <a:ext cx="191751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Міцно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2357422" y="1714488"/>
            <a:ext cx="2167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000" dirty="0" smtClean="0"/>
              <a:t>.</a:t>
            </a:r>
            <a:endParaRPr lang="ru-RU" sz="1000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2571736" y="214290"/>
            <a:ext cx="2857520" cy="57150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              </a:t>
            </a:r>
            <a:endParaRPr lang="ru-RU" sz="3200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2571736" y="785794"/>
            <a:ext cx="2857520" cy="57150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Р</a:t>
            </a:r>
            <a:endParaRPr lang="ru-RU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2571736" y="1357298"/>
            <a:ext cx="571504" cy="57150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2571736" y="1928802"/>
            <a:ext cx="571504" cy="57150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2571736" y="2500306"/>
            <a:ext cx="571504" cy="57150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2571736" y="3071810"/>
            <a:ext cx="571504" cy="57150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2571736" y="3643314"/>
            <a:ext cx="571504" cy="57150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2571736" y="4214818"/>
            <a:ext cx="571504" cy="57150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2571736" y="4786322"/>
            <a:ext cx="571504" cy="57150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2571736" y="5357826"/>
            <a:ext cx="571504" cy="57150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4857752" y="785794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4286248" y="785794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/>
          <p:cNvSpPr/>
          <p:nvPr/>
        </p:nvSpPr>
        <p:spPr>
          <a:xfrm>
            <a:off x="3714744" y="785794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3143240" y="785794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4857752" y="214290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4286248" y="214290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3714744" y="214290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3143240" y="214290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3143240" y="2500306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4286248" y="1928802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ик 76"/>
          <p:cNvSpPr/>
          <p:nvPr/>
        </p:nvSpPr>
        <p:spPr>
          <a:xfrm>
            <a:off x="4857752" y="1928802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/>
          <p:nvPr/>
        </p:nvSpPr>
        <p:spPr>
          <a:xfrm>
            <a:off x="3714744" y="1928802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/>
          <p:cNvSpPr/>
          <p:nvPr/>
        </p:nvSpPr>
        <p:spPr>
          <a:xfrm>
            <a:off x="3143240" y="1928802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/>
          <p:nvPr/>
        </p:nvSpPr>
        <p:spPr>
          <a:xfrm>
            <a:off x="3714744" y="1357298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рямоугольник 80"/>
          <p:cNvSpPr/>
          <p:nvPr/>
        </p:nvSpPr>
        <p:spPr>
          <a:xfrm>
            <a:off x="3143240" y="1357298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2000232" y="1357298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3" name="Прямоугольник 82"/>
          <p:cNvSpPr/>
          <p:nvPr/>
        </p:nvSpPr>
        <p:spPr>
          <a:xfrm>
            <a:off x="4857752" y="2500306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ик 83"/>
          <p:cNvSpPr/>
          <p:nvPr/>
        </p:nvSpPr>
        <p:spPr>
          <a:xfrm>
            <a:off x="3143240" y="3643314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рямоугольник 84"/>
          <p:cNvSpPr/>
          <p:nvPr/>
        </p:nvSpPr>
        <p:spPr>
          <a:xfrm>
            <a:off x="3714744" y="3643314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/>
          <p:cNvSpPr/>
          <p:nvPr/>
        </p:nvSpPr>
        <p:spPr>
          <a:xfrm>
            <a:off x="5429256" y="3071810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Прямоугольник 86"/>
          <p:cNvSpPr/>
          <p:nvPr/>
        </p:nvSpPr>
        <p:spPr>
          <a:xfrm>
            <a:off x="4857752" y="3071810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Прямоугольник 87"/>
          <p:cNvSpPr/>
          <p:nvPr/>
        </p:nvSpPr>
        <p:spPr>
          <a:xfrm>
            <a:off x="4286248" y="3071810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/>
          <p:nvPr/>
        </p:nvSpPr>
        <p:spPr>
          <a:xfrm>
            <a:off x="3714744" y="3071810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/>
          <p:cNvSpPr/>
          <p:nvPr/>
        </p:nvSpPr>
        <p:spPr>
          <a:xfrm>
            <a:off x="3143240" y="3071810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1428728" y="3071810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рямоугольник 91"/>
          <p:cNvSpPr/>
          <p:nvPr/>
        </p:nvSpPr>
        <p:spPr>
          <a:xfrm>
            <a:off x="2000232" y="3071810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ик 92"/>
          <p:cNvSpPr/>
          <p:nvPr/>
        </p:nvSpPr>
        <p:spPr>
          <a:xfrm>
            <a:off x="4286248" y="2500306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рямоугольник 93"/>
          <p:cNvSpPr/>
          <p:nvPr/>
        </p:nvSpPr>
        <p:spPr>
          <a:xfrm>
            <a:off x="3714744" y="2500306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/>
          <p:cNvSpPr/>
          <p:nvPr/>
        </p:nvSpPr>
        <p:spPr>
          <a:xfrm>
            <a:off x="4857752" y="4214818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>
            <a:off x="4286248" y="4214818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ик 96"/>
          <p:cNvSpPr/>
          <p:nvPr/>
        </p:nvSpPr>
        <p:spPr>
          <a:xfrm>
            <a:off x="3714744" y="4214818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3143240" y="4214818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4857752" y="3643314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Прямоугольник 99"/>
          <p:cNvSpPr/>
          <p:nvPr/>
        </p:nvSpPr>
        <p:spPr>
          <a:xfrm>
            <a:off x="4286248" y="3643314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рямоугольник 100"/>
          <p:cNvSpPr/>
          <p:nvPr/>
        </p:nvSpPr>
        <p:spPr>
          <a:xfrm>
            <a:off x="4857752" y="5357826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Прямоугольник 101"/>
          <p:cNvSpPr/>
          <p:nvPr/>
        </p:nvSpPr>
        <p:spPr>
          <a:xfrm>
            <a:off x="4286248" y="5357826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Прямоугольник 102"/>
          <p:cNvSpPr/>
          <p:nvPr/>
        </p:nvSpPr>
        <p:spPr>
          <a:xfrm>
            <a:off x="3714744" y="5357826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Прямоугольник 103"/>
          <p:cNvSpPr/>
          <p:nvPr/>
        </p:nvSpPr>
        <p:spPr>
          <a:xfrm>
            <a:off x="3143240" y="5357826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Прямоугольник 104"/>
          <p:cNvSpPr/>
          <p:nvPr/>
        </p:nvSpPr>
        <p:spPr>
          <a:xfrm>
            <a:off x="4286248" y="4786322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Прямоугольник 105"/>
          <p:cNvSpPr/>
          <p:nvPr/>
        </p:nvSpPr>
        <p:spPr>
          <a:xfrm>
            <a:off x="3714744" y="4786322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рямоугольник 106"/>
          <p:cNvSpPr/>
          <p:nvPr/>
        </p:nvSpPr>
        <p:spPr>
          <a:xfrm>
            <a:off x="3143240" y="4786322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Прямоугольник 107"/>
          <p:cNvSpPr/>
          <p:nvPr/>
        </p:nvSpPr>
        <p:spPr>
          <a:xfrm>
            <a:off x="2000232" y="4786322"/>
            <a:ext cx="571504" cy="5715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TextBox 56"/>
          <p:cNvSpPr txBox="1"/>
          <p:nvPr/>
        </p:nvSpPr>
        <p:spPr>
          <a:xfrm>
            <a:off x="2571736" y="214290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П     </a:t>
            </a:r>
            <a:r>
              <a:rPr lang="uk-UA" sz="2800" dirty="0" smtClean="0"/>
              <a:t>і      з     н    о</a:t>
            </a:r>
            <a:endParaRPr lang="ru-RU" sz="2800" dirty="0"/>
          </a:p>
        </p:txBody>
      </p:sp>
      <p:sp>
        <p:nvSpPr>
          <p:cNvPr id="109" name="TextBox 108"/>
          <p:cNvSpPr txBox="1"/>
          <p:nvPr/>
        </p:nvSpPr>
        <p:spPr>
          <a:xfrm>
            <a:off x="2571736" y="785794"/>
            <a:ext cx="2857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р    </a:t>
            </a:r>
            <a:r>
              <a:rPr lang="uk-UA" sz="3200" dirty="0" smtClean="0"/>
              <a:t>і     в    н    о</a:t>
            </a:r>
            <a:endParaRPr lang="ru-RU" sz="3200" dirty="0"/>
          </a:p>
        </p:txBody>
      </p:sp>
      <p:sp>
        <p:nvSpPr>
          <p:cNvPr id="111" name="TextBox 110"/>
          <p:cNvSpPr txBox="1"/>
          <p:nvPr/>
        </p:nvSpPr>
        <p:spPr>
          <a:xfrm>
            <a:off x="2000232" y="1428736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  т     </a:t>
            </a:r>
            <a:r>
              <a:rPr lang="uk-UA" sz="2800" b="1" dirty="0" smtClean="0"/>
              <a:t>и</a:t>
            </a:r>
            <a:r>
              <a:rPr lang="uk-UA" sz="2800" dirty="0" smtClean="0"/>
              <a:t>      х    о</a:t>
            </a:r>
            <a:endParaRPr lang="ru-RU" sz="2800" dirty="0"/>
          </a:p>
        </p:txBody>
      </p:sp>
      <p:sp>
        <p:nvSpPr>
          <p:cNvPr id="112" name="TextBox 111"/>
          <p:cNvSpPr txBox="1"/>
          <p:nvPr/>
        </p:nvSpPr>
        <p:spPr>
          <a:xfrm>
            <a:off x="2571736" y="1928802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  </a:t>
            </a:r>
            <a:r>
              <a:rPr lang="uk-UA" sz="2800" b="1" dirty="0" smtClean="0"/>
              <a:t>с</a:t>
            </a:r>
            <a:r>
              <a:rPr lang="uk-UA" sz="2800" dirty="0" smtClean="0"/>
              <a:t>     у    м    н     о</a:t>
            </a:r>
            <a:endParaRPr lang="ru-RU" sz="2800" dirty="0"/>
          </a:p>
        </p:txBody>
      </p:sp>
      <p:sp>
        <p:nvSpPr>
          <p:cNvPr id="113" name="TextBox 112"/>
          <p:cNvSpPr txBox="1"/>
          <p:nvPr/>
        </p:nvSpPr>
        <p:spPr>
          <a:xfrm>
            <a:off x="2571736" y="2500306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  </a:t>
            </a:r>
            <a:r>
              <a:rPr lang="uk-UA" sz="2800" b="1" dirty="0" smtClean="0"/>
              <a:t>л</a:t>
            </a:r>
            <a:r>
              <a:rPr lang="uk-UA" sz="2800" dirty="0" smtClean="0"/>
              <a:t>    е     г     к     о</a:t>
            </a:r>
            <a:endParaRPr lang="ru-RU" sz="2800" dirty="0"/>
          </a:p>
        </p:txBody>
      </p:sp>
      <p:sp>
        <p:nvSpPr>
          <p:cNvPr id="114" name="TextBox 113"/>
          <p:cNvSpPr txBox="1"/>
          <p:nvPr/>
        </p:nvSpPr>
        <p:spPr>
          <a:xfrm>
            <a:off x="1428728" y="3071810"/>
            <a:ext cx="457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  ш    к     </a:t>
            </a:r>
            <a:r>
              <a:rPr lang="uk-UA" sz="2800" b="1" dirty="0" smtClean="0"/>
              <a:t>і </a:t>
            </a:r>
            <a:r>
              <a:rPr lang="uk-UA" sz="2800" dirty="0" smtClean="0"/>
              <a:t>    д     л     и    в      о</a:t>
            </a:r>
            <a:endParaRPr lang="ru-RU" sz="2800" dirty="0"/>
          </a:p>
        </p:txBody>
      </p:sp>
      <p:sp>
        <p:nvSpPr>
          <p:cNvPr id="115" name="TextBox 114"/>
          <p:cNvSpPr txBox="1"/>
          <p:nvPr/>
        </p:nvSpPr>
        <p:spPr>
          <a:xfrm>
            <a:off x="2571736" y="3643314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  </a:t>
            </a:r>
            <a:r>
              <a:rPr lang="uk-UA" sz="2800" b="1" dirty="0" smtClean="0"/>
              <a:t>в</a:t>
            </a:r>
            <a:r>
              <a:rPr lang="uk-UA" sz="2800" dirty="0" smtClean="0"/>
              <a:t>    а     ж    к     о</a:t>
            </a:r>
            <a:endParaRPr lang="ru-RU" sz="2800" dirty="0"/>
          </a:p>
        </p:txBody>
      </p:sp>
      <p:sp>
        <p:nvSpPr>
          <p:cNvPr id="116" name="TextBox 115"/>
          <p:cNvSpPr txBox="1"/>
          <p:nvPr/>
        </p:nvSpPr>
        <p:spPr>
          <a:xfrm>
            <a:off x="2571736" y="4214818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  </a:t>
            </a:r>
            <a:r>
              <a:rPr lang="uk-UA" sz="2800" b="1" dirty="0" smtClean="0"/>
              <a:t>н</a:t>
            </a:r>
            <a:r>
              <a:rPr lang="uk-UA" sz="2800" dirty="0" smtClean="0"/>
              <a:t>    і      ж    н     о</a:t>
            </a:r>
            <a:endParaRPr lang="ru-RU" sz="2800" dirty="0"/>
          </a:p>
        </p:txBody>
      </p:sp>
      <p:sp>
        <p:nvSpPr>
          <p:cNvPr id="117" name="TextBox 116"/>
          <p:cNvSpPr txBox="1"/>
          <p:nvPr/>
        </p:nvSpPr>
        <p:spPr>
          <a:xfrm>
            <a:off x="2000232" y="4857760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   ч    </a:t>
            </a:r>
            <a:r>
              <a:rPr lang="uk-UA" sz="2800" b="1" dirty="0" smtClean="0"/>
              <a:t>и</a:t>
            </a:r>
            <a:r>
              <a:rPr lang="uk-UA" sz="2800" dirty="0" smtClean="0"/>
              <a:t>    с     т     о </a:t>
            </a:r>
            <a:endParaRPr lang="ru-RU" sz="2800" dirty="0"/>
          </a:p>
        </p:txBody>
      </p:sp>
      <p:sp>
        <p:nvSpPr>
          <p:cNvPr id="119" name="TextBox 118"/>
          <p:cNvSpPr txBox="1"/>
          <p:nvPr/>
        </p:nvSpPr>
        <p:spPr>
          <a:xfrm>
            <a:off x="2571736" y="5357826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  </a:t>
            </a:r>
            <a:r>
              <a:rPr lang="uk-UA" sz="2800" b="1" dirty="0" smtClean="0"/>
              <a:t>к</a:t>
            </a:r>
            <a:r>
              <a:rPr lang="uk-UA" sz="2800" dirty="0" smtClean="0"/>
              <a:t>     р    и     в     о</a:t>
            </a:r>
            <a:endParaRPr lang="ru-RU" sz="2800" dirty="0"/>
          </a:p>
        </p:txBody>
      </p:sp>
      <p:pic>
        <p:nvPicPr>
          <p:cNvPr id="121" name="Рисунок 120" descr="deva18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36" y="3071810"/>
            <a:ext cx="2000264" cy="36039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109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428604"/>
            <a:ext cx="499707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Тема уроку: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85918" y="2143116"/>
            <a:ext cx="562205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Прислівник</a:t>
            </a:r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294px-Jfdfgfgfg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198" y="3786190"/>
            <a:ext cx="2417321" cy="27050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24000" y="1397000"/>
          <a:ext cx="6096000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000100" y="285728"/>
          <a:ext cx="7429552" cy="466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29552"/>
              </a:tblGrid>
              <a:tr h="152401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              </a:t>
                      </a:r>
                      <a:r>
                        <a:rPr lang="uk-UA" sz="32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Встав</a:t>
                      </a:r>
                      <a:r>
                        <a:rPr lang="uk-UA" sz="3200" b="1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 у речення прислівник за змістом.</a:t>
                      </a:r>
                    </a:p>
                    <a:p>
                      <a:pPr algn="ctr"/>
                      <a:r>
                        <a:rPr lang="uk-UA" sz="3200" baseline="0" dirty="0" smtClean="0"/>
                        <a:t>               </a:t>
                      </a:r>
                      <a:r>
                        <a:rPr lang="uk-UA" sz="3200" b="0" i="1" baseline="0" dirty="0" smtClean="0"/>
                        <a:t>… в небі летять журавлі.</a:t>
                      </a:r>
                      <a:endParaRPr lang="ru-RU" sz="3200" b="0" i="1" dirty="0"/>
                    </a:p>
                  </a:txBody>
                  <a:tcPr/>
                </a:tc>
              </a:tr>
              <a:tr h="1524011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solidFill>
                            <a:srgbClr val="C00000"/>
                          </a:solidFill>
                        </a:rPr>
                        <a:t>    </a:t>
                      </a:r>
                      <a:r>
                        <a:rPr lang="uk-UA" sz="3200" b="1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uk-UA" sz="3200" b="1" dirty="0" smtClean="0">
                          <a:solidFill>
                            <a:srgbClr val="C00000"/>
                          </a:solidFill>
                        </a:rPr>
                        <a:t>Спиши речення. Підкресли прислівник. </a:t>
                      </a:r>
                    </a:p>
                    <a:p>
                      <a:pPr algn="ctr"/>
                      <a:r>
                        <a:rPr lang="uk-UA" sz="3200" i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Літак швидко піднявся вгору.</a:t>
                      </a:r>
                      <a:r>
                        <a:rPr lang="ru-RU" sz="3200" i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endParaRPr lang="uk-UA" sz="3200" i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524011"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               </a:t>
                      </a:r>
                      <a:r>
                        <a:rPr lang="uk-UA" sz="3200" b="1" dirty="0" smtClean="0">
                          <a:solidFill>
                            <a:srgbClr val="FF0000"/>
                          </a:solidFill>
                        </a:rPr>
                        <a:t>Випиши</a:t>
                      </a:r>
                      <a:r>
                        <a:rPr lang="uk-UA" sz="3200" b="1" baseline="0" dirty="0" smtClean="0">
                          <a:solidFill>
                            <a:srgbClr val="FF0000"/>
                          </a:solidFill>
                        </a:rPr>
                        <a:t> прислівники.</a:t>
                      </a:r>
                    </a:p>
                    <a:p>
                      <a:pPr algn="ctr"/>
                      <a:r>
                        <a:rPr lang="uk-UA" sz="32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Ранок, вранці, холодно, вгору, сонце, </a:t>
                      </a:r>
                    </a:p>
                    <a:p>
                      <a:pPr algn="ctr"/>
                      <a:r>
                        <a:rPr lang="uk-UA" sz="32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біліє, легко.</a:t>
                      </a:r>
                      <a:endParaRPr lang="ru-RU" sz="32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Овал 9"/>
          <p:cNvSpPr/>
          <p:nvPr/>
        </p:nvSpPr>
        <p:spPr>
          <a:xfrm>
            <a:off x="1071538" y="357166"/>
            <a:ext cx="428628" cy="42862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071538" y="1928802"/>
            <a:ext cx="428628" cy="42862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071538" y="3500438"/>
            <a:ext cx="428628" cy="42862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6165860_82edfd5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5072074"/>
            <a:ext cx="2359961" cy="1571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214290"/>
            <a:ext cx="62167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u="sng" dirty="0" smtClean="0">
                <a:solidFill>
                  <a:schemeClr val="accent3">
                    <a:lumMod val="50000"/>
                  </a:schemeClr>
                </a:solidFill>
              </a:rPr>
              <a:t>Правильні відповіді</a:t>
            </a:r>
            <a:endParaRPr lang="ru-RU" sz="5400" b="1" u="sng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71604" y="1357298"/>
            <a:ext cx="59668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Вранці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холодно,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вгору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легко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5c796dadfa4ee4c309cb58fd7a65559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3786190"/>
            <a:ext cx="2786082" cy="2786082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214282" y="214290"/>
            <a:ext cx="1000100" cy="100013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85720" y="214290"/>
            <a:ext cx="928694" cy="928694"/>
          </a:xfrm>
          <a:prstGeom prst="ellipse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928662" y="1142984"/>
            <a:ext cx="800102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i="1" dirty="0" smtClean="0">
                <a:solidFill>
                  <a:srgbClr val="FF0000"/>
                </a:solidFill>
              </a:rPr>
              <a:t>Літак </a:t>
            </a:r>
            <a:r>
              <a:rPr lang="uk-UA" sz="6600" i="1" dirty="0" smtClean="0">
                <a:solidFill>
                  <a:srgbClr val="FF0000"/>
                </a:solidFill>
              </a:rPr>
              <a:t>швидко піднявся вгору.</a:t>
            </a:r>
            <a:endParaRPr lang="ru-RU" sz="6600" i="1" dirty="0">
              <a:solidFill>
                <a:srgbClr val="FF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714876" y="2071678"/>
            <a:ext cx="2714644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429256" y="3071810"/>
            <a:ext cx="2000264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2" name="Рисунок 11" descr="normal_solnc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3429000"/>
            <a:ext cx="2964940" cy="299496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417</Words>
  <PresentationFormat>Экран (4:3)</PresentationFormat>
  <Paragraphs>83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52</cp:revision>
  <dcterms:modified xsi:type="dcterms:W3CDTF">2013-04-26T17:51:21Z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894310</vt:lpwstr>
  </property>
  <property fmtid="{D5CDD505-2E9C-101B-9397-08002B2CF9AE}" name="NXPowerLiteVersion" pid="3">
    <vt:lpwstr>D4.1.4</vt:lpwstr>
  </property>
</Properties>
</file>