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4" r:id="rId28"/>
    <p:sldId id="282" r:id="rId29"/>
    <p:sldId id="28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A9463-1102-4F20-9879-16939CB41846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27478-0497-4332-BC7C-02B9E33514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A27478-0497-4332-BC7C-02B9E3351429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BBC2-003E-4D2E-A2A9-ED0D09A9A60E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483AA-9108-43CC-8B1B-541C5FB2CA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BBC2-003E-4D2E-A2A9-ED0D09A9A60E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483AA-9108-43CC-8B1B-541C5FB2CA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BBC2-003E-4D2E-A2A9-ED0D09A9A60E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483AA-9108-43CC-8B1B-541C5FB2CA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BBC2-003E-4D2E-A2A9-ED0D09A9A60E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483AA-9108-43CC-8B1B-541C5FB2CA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BBC2-003E-4D2E-A2A9-ED0D09A9A60E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483AA-9108-43CC-8B1B-541C5FB2CA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BBC2-003E-4D2E-A2A9-ED0D09A9A60E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483AA-9108-43CC-8B1B-541C5FB2CA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BBC2-003E-4D2E-A2A9-ED0D09A9A60E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483AA-9108-43CC-8B1B-541C5FB2CA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BBC2-003E-4D2E-A2A9-ED0D09A9A60E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483AA-9108-43CC-8B1B-541C5FB2CA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BBC2-003E-4D2E-A2A9-ED0D09A9A60E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483AA-9108-43CC-8B1B-541C5FB2CA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BBC2-003E-4D2E-A2A9-ED0D09A9A60E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483AA-9108-43CC-8B1B-541C5FB2CA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BBC2-003E-4D2E-A2A9-ED0D09A9A60E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483AA-9108-43CC-8B1B-541C5FB2CA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FBBC2-003E-4D2E-A2A9-ED0D09A9A60E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483AA-9108-43CC-8B1B-541C5FB2CA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260648"/>
            <a:ext cx="617102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Monotype Corsiva" pitchFamily="66" charset="0"/>
              </a:rPr>
              <a:t>Тема: Природна зона. Степ.</a:t>
            </a:r>
          </a:p>
        </p:txBody>
      </p:sp>
      <p:pic>
        <p:nvPicPr>
          <p:cNvPr id="5" name="Рисунок 4" descr="gory_priroda_31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196752"/>
            <a:ext cx="7707086" cy="5470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04156580.jpg" id="2" name="Рисунок 3"/>
          <p:cNvPicPr>
            <a:picLocks noChangeAspect="1"/>
          </p:cNvPicPr>
          <p:nvPr/>
        </p:nvPicPr>
        <p:blipFill>
          <a:blip cstate="print" r:embed="rId2"/>
          <a:srcRect b="69"/>
          <a:stretch>
            <a:fillRect/>
          </a:stretch>
        </p:blipFill>
        <p:spPr bwMode="auto">
          <a:xfrm>
            <a:off x="285750" y="142875"/>
            <a:ext cx="4790306" cy="359092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024_8" id="3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23528" y="3933056"/>
            <a:ext cx="8496944" cy="2646363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292080" y="620688"/>
            <a:ext cx="3672408" cy="286232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b="1" dirty="0" lang="ru-RU">
                <a:latin charset="0" pitchFamily="18" typeface="Times New Roman"/>
                <a:cs charset="0" pitchFamily="18" typeface="Times New Roman"/>
              </a:rPr>
              <a:t>Мало сн</a:t>
            </a:r>
            <a:r>
              <a:rPr b="1" dirty="0" lang="uk-UA">
                <a:latin charset="0" pitchFamily="18" typeface="Times New Roman"/>
                <a:cs charset="0" pitchFamily="18" typeface="Times New Roman"/>
              </a:rPr>
              <a:t>і</a:t>
            </a:r>
            <a:r>
              <a:rPr b="1" dirty="0" lang="ru-RU">
                <a:latin charset="0" pitchFamily="18" typeface="Times New Roman"/>
                <a:cs charset="0" pitchFamily="18" typeface="Times New Roman"/>
              </a:rPr>
              <a:t>г</a:t>
            </a:r>
            <a:r>
              <a:rPr b="1" dirty="0" lang="uk-UA">
                <a:latin charset="0" pitchFamily="18" typeface="Times New Roman"/>
                <a:cs charset="0" pitchFamily="18" typeface="Times New Roman"/>
              </a:rPr>
              <a:t>у тут узимку</a:t>
            </a:r>
            <a:r>
              <a:rPr b="1" dirty="0" lang="ru-RU">
                <a:latin charset="0" pitchFamily="18" typeface="Times New Roman"/>
                <a:cs charset="0" pitchFamily="18" typeface="Times New Roman"/>
              </a:rPr>
              <a:t>,</a:t>
            </a:r>
          </a:p>
          <a:p>
            <a:pPr>
              <a:defRPr/>
            </a:pPr>
            <a:r>
              <a:rPr b="1" dirty="0" lang="uk-UA">
                <a:latin charset="0" pitchFamily="18" typeface="Times New Roman"/>
                <a:cs charset="0" pitchFamily="18" typeface="Times New Roman"/>
              </a:rPr>
              <a:t>Лише </a:t>
            </a:r>
            <a:r>
              <a:rPr b="1" dirty="0" lang="ru-RU">
                <a:latin charset="0" pitchFamily="18" typeface="Times New Roman"/>
                <a:cs charset="0" pitchFamily="18" typeface="Times New Roman"/>
              </a:rPr>
              <a:t>буран гуля</a:t>
            </a:r>
            <a:r>
              <a:rPr b="1" dirty="0" lang="uk-UA">
                <a:latin charset="0" pitchFamily="18" typeface="Times New Roman"/>
                <a:cs charset="0" pitchFamily="18" typeface="Times New Roman"/>
              </a:rPr>
              <a:t>є</a:t>
            </a:r>
            <a:r>
              <a:rPr b="1" dirty="0" lang="ru-RU">
                <a:latin charset="0" pitchFamily="18" typeface="Times New Roman"/>
                <a:cs charset="0" pitchFamily="18" typeface="Times New Roman"/>
              </a:rPr>
              <a:t> зл</a:t>
            </a:r>
            <a:r>
              <a:rPr b="1" dirty="0" lang="uk-UA">
                <a:latin charset="0" pitchFamily="18" typeface="Times New Roman"/>
                <a:cs charset="0" pitchFamily="18" typeface="Times New Roman"/>
              </a:rPr>
              <a:t>и</a:t>
            </a:r>
            <a:r>
              <a:rPr b="1" dirty="0" lang="ru-RU">
                <a:latin charset="0" pitchFamily="18" typeface="Times New Roman"/>
                <a:cs charset="0" pitchFamily="18" typeface="Times New Roman"/>
              </a:rPr>
              <a:t>й.</a:t>
            </a:r>
          </a:p>
          <a:p>
            <a:pPr>
              <a:defRPr/>
            </a:pPr>
            <a:r>
              <a:rPr b="1" dirty="0" lang="uk-UA">
                <a:latin charset="0" pitchFamily="18" typeface="Times New Roman"/>
                <a:cs charset="0" pitchFamily="18" typeface="Times New Roman"/>
              </a:rPr>
              <a:t>А навесні – краса неймовірна</a:t>
            </a:r>
            <a:r>
              <a:rPr b="1" dirty="0" lang="ru-RU">
                <a:latin charset="0" pitchFamily="18" typeface="Times New Roman"/>
                <a:cs charset="0" pitchFamily="18" typeface="Times New Roman"/>
              </a:rPr>
              <a:t>,</a:t>
            </a:r>
          </a:p>
          <a:p>
            <a:pPr>
              <a:defRPr/>
            </a:pPr>
            <a:r>
              <a:rPr b="1" dirty="0" lang="uk-UA">
                <a:latin charset="0" pitchFamily="18" typeface="Times New Roman"/>
                <a:cs charset="0" pitchFamily="18" typeface="Times New Roman"/>
              </a:rPr>
              <a:t>І потрапляєш наче в дивний світ.</a:t>
            </a:r>
            <a:endParaRPr b="1" dirty="0" lang="ru-RU">
              <a:latin charset="0" pitchFamily="18" typeface="Times New Roman"/>
              <a:cs charset="0" pitchFamily="18" typeface="Times New Roman"/>
            </a:endParaRPr>
          </a:p>
          <a:p>
            <a:pPr>
              <a:defRPr/>
            </a:pPr>
            <a:r>
              <a:rPr b="1" dirty="0" lang="uk-UA">
                <a:latin charset="0" pitchFamily="18" typeface="Times New Roman"/>
                <a:cs charset="0" pitchFamily="18" typeface="Times New Roman"/>
              </a:rPr>
              <a:t>А от тварин є небагато</a:t>
            </a:r>
            <a:r>
              <a:rPr b="1" dirty="0" lang="ru-RU">
                <a:latin charset="0" pitchFamily="18" typeface="Times New Roman"/>
                <a:cs charset="0" pitchFamily="18" typeface="Times New Roman"/>
              </a:rPr>
              <a:t>,</a:t>
            </a:r>
          </a:p>
          <a:p>
            <a:pPr>
              <a:defRPr/>
            </a:pPr>
            <a:r>
              <a:rPr b="1" dirty="0" lang="uk-UA">
                <a:latin charset="0" pitchFamily="18" typeface="Times New Roman"/>
                <a:cs charset="0" pitchFamily="18" typeface="Times New Roman"/>
              </a:rPr>
              <a:t>Їх іноді не можна упізнати</a:t>
            </a:r>
            <a:r>
              <a:rPr b="1" dirty="0" lang="ru-RU">
                <a:latin charset="0" pitchFamily="18" typeface="Times New Roman"/>
                <a:cs charset="0" pitchFamily="18" typeface="Times New Roman"/>
              </a:rPr>
              <a:t>. </a:t>
            </a:r>
          </a:p>
          <a:p>
            <a:pPr>
              <a:defRPr/>
            </a:pPr>
            <a:r>
              <a:rPr b="1" dirty="0" lang="uk-UA">
                <a:latin charset="0" pitchFamily="18" typeface="Times New Roman"/>
                <a:cs charset="0" pitchFamily="18" typeface="Times New Roman"/>
              </a:rPr>
              <a:t>У них своє забарвлення є особливе</a:t>
            </a:r>
            <a:r>
              <a:rPr b="1" dirty="0" lang="ru-RU">
                <a:latin charset="0" pitchFamily="18" typeface="Times New Roman"/>
                <a:cs charset="0" pitchFamily="18" typeface="Times New Roman"/>
              </a:rPr>
              <a:t>:</a:t>
            </a:r>
          </a:p>
          <a:p>
            <a:pPr>
              <a:defRPr/>
            </a:pPr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>Сховатися в сухій траві для них можливо</a:t>
            </a:r>
            <a:r>
              <a:rPr b="1" dirty="0" lang="ru-RU" smtClean="0">
                <a:latin charset="0" pitchFamily="18" typeface="Times New Roman"/>
                <a:cs charset="0" pitchFamily="18" typeface="Times New Roman"/>
              </a:rPr>
              <a:t>.</a:t>
            </a:r>
            <a:endParaRPr b="1" dirty="0" lang="ru-RU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42852"/>
            <a:ext cx="756084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Monotype Corsiva" pitchFamily="66" charset="0"/>
              </a:rPr>
              <a:t>Степ</a:t>
            </a:r>
          </a:p>
        </p:txBody>
      </p:sp>
      <p:pic>
        <p:nvPicPr>
          <p:cNvPr id="3" name="Picture 7" descr="007_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071813"/>
            <a:ext cx="5572125" cy="3606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1027" descr="rv1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214313" y="1000125"/>
            <a:ext cx="7286625" cy="2714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прир.зоны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000125"/>
            <a:ext cx="8721725" cy="55546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907704" y="188640"/>
            <a:ext cx="547260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Monotype Corsiva" pitchFamily="66" charset="0"/>
              </a:rPr>
              <a:t>Природні зони України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5085184"/>
            <a:ext cx="15121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Карпатські гори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5373216"/>
            <a:ext cx="15121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Змішані ліси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5661248"/>
            <a:ext cx="15121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Лісостеп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5949280"/>
            <a:ext cx="15121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Степ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6237312"/>
            <a:ext cx="15121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Кримські гори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88640"/>
            <a:ext cx="5517826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4000">
                <a:latin charset="0" pitchFamily="66" typeface="Monotype Corsiva"/>
              </a:rPr>
              <a:t>Клімат степу (4 пори року)</a:t>
            </a:r>
          </a:p>
        </p:txBody>
      </p:sp>
      <p:pic>
        <p:nvPicPr>
          <p:cNvPr descr="65581388_073.jpg" id="3" name="Рисунок 5"/>
          <p:cNvPicPr>
            <a:picLocks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357188" y="1214438"/>
            <a:ext cx="4548187" cy="285750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2550925.jpg" id="4" name="Рисунок 4"/>
          <p:cNvPicPr>
            <a:picLocks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143375" y="3571875"/>
            <a:ext cx="4572000" cy="3071813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IMG_1674.JPG" id="5" name="Рисунок 7"/>
          <p:cNvPicPr>
            <a:picLocks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71500" y="4214813"/>
            <a:ext cx="3143250" cy="2357437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729847951.jpg" id="6" name="Рисунок 6"/>
          <p:cNvPicPr>
            <a:picLocks noChangeAspect="1"/>
          </p:cNvPicPr>
          <p:nvPr/>
        </p:nvPicPr>
        <p:blipFill>
          <a:blip cstate="print" r:embed="rId5"/>
          <a:stretch>
            <a:fillRect/>
          </a:stretch>
        </p:blipFill>
        <p:spPr bwMode="auto">
          <a:xfrm>
            <a:off x="5357813" y="1357313"/>
            <a:ext cx="2976562" cy="200660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03.jpg" id="2" name="Рисунок 3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142875" y="142875"/>
            <a:ext cx="4643438" cy="314325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IMG_0903-1.jpg" id="3" name="Рисунок 6"/>
          <p:cNvPicPr>
            <a:picLocks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14313" y="3929063"/>
            <a:ext cx="3929062" cy="267970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P5060206.JPG" id="4" name="Рисунок 7"/>
          <p:cNvPicPr>
            <a:picLocks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000625" y="3946525"/>
            <a:ext cx="3937000" cy="263207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300eb1939689.jpg" id="5" name="Рисунок 4"/>
          <p:cNvPicPr>
            <a:picLocks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286375" y="142875"/>
            <a:ext cx="3670300" cy="275272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1620.jpg" id="6" name="Рисунок 5"/>
          <p:cNvPicPr>
            <a:picLocks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2643188" y="2214563"/>
            <a:ext cx="4037012" cy="268922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2831633_large.jpg" id="2" name="Рисунок 3"/>
          <p:cNvPicPr>
            <a:picLocks noChangeAspect="1"/>
          </p:cNvPicPr>
          <p:nvPr/>
        </p:nvPicPr>
        <p:blipFill>
          <a:blip cstate="print" r:embed="rId2"/>
          <a:srcRect b="42" r="28"/>
          <a:stretch>
            <a:fillRect/>
          </a:stretch>
        </p:blipFill>
        <p:spPr bwMode="auto">
          <a:xfrm>
            <a:off x="4714227" y="293497"/>
            <a:ext cx="4073238" cy="2984882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24323701.jpg" id="3" name="Рисунок 4"/>
          <p:cNvPicPr>
            <a:picLocks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214563" y="2571750"/>
            <a:ext cx="3571875" cy="2928938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images.jpg" id="4" name="Рисунок 5"/>
          <p:cNvPicPr>
            <a:picLocks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507722" y="4077072"/>
            <a:ext cx="3431491" cy="2284041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IMG_1784-2.jpg" id="5" name="Рисунок 6"/>
          <p:cNvPicPr>
            <a:picLocks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214312" y="214313"/>
            <a:ext cx="3493591" cy="2619742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map-ukraine.jpg" id="6" name="Рисунок 7"/>
          <p:cNvPicPr>
            <a:picLocks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285750" y="4286250"/>
            <a:ext cx="3065463" cy="228600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7" descr="степь F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42875"/>
            <a:ext cx="3865562" cy="25765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3" descr="8d642d75140e5f48f6816e35e94e3f2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6313" y="428625"/>
            <a:ext cx="5345112" cy="2714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6" descr="map-ukraine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8" y="3071813"/>
            <a:ext cx="4638675" cy="3479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2008-10-05_shamanka_0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3" y="2928938"/>
            <a:ext cx="2571750" cy="3429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0" descr="крокусы.gif"/>
          <p:cNvPicPr preferRelativeResize="0"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0" y="4429125"/>
            <a:ext cx="2357438" cy="19494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843808" y="188640"/>
            <a:ext cx="3081524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Monotype Corsiva" pitchFamily="66" charset="0"/>
              </a:rPr>
              <a:t>Рослини степу</a:t>
            </a:r>
          </a:p>
        </p:txBody>
      </p:sp>
      <p:pic>
        <p:nvPicPr>
          <p:cNvPr id="4" name="Рисунок 4" descr="гиацинт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4500563"/>
            <a:ext cx="2705100" cy="19399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5" descr="горицвет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1000125"/>
            <a:ext cx="2857500" cy="21431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9" descr="мак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3786188"/>
            <a:ext cx="2714625" cy="2714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857884" y="4214818"/>
            <a:ext cx="1143008" cy="33855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Monotype Corsiva" pitchFamily="66" charset="0"/>
              </a:rPr>
              <a:t>Тюльпаны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07704" y="5949280"/>
            <a:ext cx="680289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Monotype Corsiva" pitchFamily="66" charset="0"/>
              </a:rPr>
              <a:t>Мак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58" y="2643182"/>
            <a:ext cx="1190506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Monotype Corsiva" pitchFamily="66" charset="0"/>
              </a:rPr>
              <a:t>Горицвіт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44008" y="5949280"/>
            <a:ext cx="1094133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Monotype Corsiva" pitchFamily="66" charset="0"/>
              </a:rPr>
              <a:t>Гиацинт</a:t>
            </a:r>
          </a:p>
        </p:txBody>
      </p:sp>
      <p:pic>
        <p:nvPicPr>
          <p:cNvPr id="11" name="Рисунок 21" descr="пион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688" y="142875"/>
            <a:ext cx="2303462" cy="30718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22" descr="ирис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88" y="1071563"/>
            <a:ext cx="2103437" cy="2857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6732240" y="5877272"/>
            <a:ext cx="1020434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Monotype Corsiva" pitchFamily="66" charset="0"/>
              </a:rPr>
              <a:t>Крокус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40352" y="2708920"/>
            <a:ext cx="1074259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Monotype Corsiva" pitchFamily="66" charset="0"/>
              </a:rPr>
              <a:t>Півонія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28991" y="3429000"/>
            <a:ext cx="765325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Monotype Corsiva" pitchFamily="66" charset="0"/>
              </a:rPr>
              <a:t>Ірис</a:t>
            </a:r>
          </a:p>
        </p:txBody>
      </p:sp>
      <p:pic>
        <p:nvPicPr>
          <p:cNvPr id="16" name="Рисунок 13" descr="тюльпаны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3500" y="2000250"/>
            <a:ext cx="1982788" cy="26431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TextBox 16"/>
          <p:cNvSpPr txBox="1"/>
          <p:nvPr/>
        </p:nvSpPr>
        <p:spPr>
          <a:xfrm>
            <a:off x="5796136" y="4149080"/>
            <a:ext cx="1190506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Monotype Corsiva" pitchFamily="66" charset="0"/>
              </a:rPr>
              <a:t>Тюльпан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овыль.jpg" id="2" name="Рисунок 4"/>
          <p:cNvPicPr>
            <a:picLocks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85750" y="214313"/>
            <a:ext cx="6000750" cy="371475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716016" y="3356992"/>
            <a:ext cx="1211026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000">
                <a:latin charset="0" pitchFamily="66" typeface="Monotype Corsiva"/>
              </a:rPr>
              <a:t>Ковила</a:t>
            </a:r>
          </a:p>
        </p:txBody>
      </p:sp>
      <p:pic>
        <p:nvPicPr>
          <p:cNvPr descr="овсяница.jpg" id="4" name="Рисунок 11"/>
          <p:cNvPicPr>
            <a:picLocks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6429375" y="1214438"/>
            <a:ext cx="2428875" cy="3643312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полынь.jpg" id="5" name="Рисунок 12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1671854" y="4307713"/>
            <a:ext cx="4014362" cy="2258949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835696" y="6021288"/>
            <a:ext cx="1211026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000">
                <a:latin charset="0" pitchFamily="66" typeface="Monotype Corsiva"/>
              </a:rPr>
              <a:t>Полин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20272" y="4365104"/>
            <a:ext cx="1478353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000">
                <a:latin charset="0" pitchFamily="66" typeface="Monotype Corsiva"/>
              </a:rPr>
              <a:t>Костриця</a:t>
            </a: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188640"/>
            <a:ext cx="3368416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Monotype Corsiva" pitchFamily="66" charset="0"/>
              </a:rPr>
              <a:t>Тварини степу</a:t>
            </a:r>
          </a:p>
        </p:txBody>
      </p:sp>
      <p:pic>
        <p:nvPicPr>
          <p:cNvPr id="3" name="Рисунок 4" descr="барсук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3648075" cy="2500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771800" y="1124744"/>
            <a:ext cx="1226986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Monotype Corsiva" pitchFamily="66" charset="0"/>
              </a:rPr>
              <a:t>Борсук</a:t>
            </a:r>
          </a:p>
        </p:txBody>
      </p:sp>
      <p:pic>
        <p:nvPicPr>
          <p:cNvPr id="5" name="Рисунок 14" descr="хорек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3" y="3929063"/>
            <a:ext cx="3071812" cy="26876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15" descr="сурок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3000375"/>
            <a:ext cx="3268662" cy="3748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16" descr="лиса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688" y="285750"/>
            <a:ext cx="2246312" cy="3429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7550040" y="6143644"/>
            <a:ext cx="1022488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Monotype Corsiva" pitchFamily="66" charset="0"/>
              </a:rPr>
              <a:t>Тхір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7544" y="6237312"/>
            <a:ext cx="1291707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Monotype Corsiva" pitchFamily="66" charset="0"/>
              </a:rPr>
              <a:t>Байбак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76256" y="3212976"/>
            <a:ext cx="1364315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Monotype Corsiva" pitchFamily="66" charset="0"/>
              </a:rPr>
              <a:t>Лисиця</a:t>
            </a:r>
          </a:p>
        </p:txBody>
      </p:sp>
      <p:pic>
        <p:nvPicPr>
          <p:cNvPr id="11" name="Рисунок 7" descr="тушканчик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2636912"/>
            <a:ext cx="3172073" cy="2304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3563888" y="4365104"/>
            <a:ext cx="1635981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Monotype Corsiva" pitchFamily="66" charset="0"/>
              </a:rPr>
              <a:t>Тушканчик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290"/>
            <a:ext cx="535785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Monotype Corsiva" pitchFamily="66" charset="0"/>
              </a:rPr>
              <a:t>План уроку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51520" y="2996952"/>
            <a:ext cx="1136680" cy="88771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0" y="2060848"/>
            <a:ext cx="1619672" cy="936103"/>
          </a:xfrm>
          <a:prstGeom prst="triangle">
            <a:avLst>
              <a:gd name="adj" fmla="val 50000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1763688" y="3356992"/>
            <a:ext cx="798507" cy="510441"/>
          </a:xfrm>
          <a:prstGeom prst="triangle">
            <a:avLst>
              <a:gd name="adj" fmla="val 50000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1763688" y="2708920"/>
            <a:ext cx="798507" cy="665789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2555776" y="3356992"/>
            <a:ext cx="790900" cy="510441"/>
          </a:xfrm>
          <a:prstGeom prst="triangle">
            <a:avLst>
              <a:gd name="adj" fmla="val 50000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2555776" y="2708920"/>
            <a:ext cx="790900" cy="665789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 rot="5400000">
            <a:off x="3429270" y="3059562"/>
            <a:ext cx="917309" cy="792090"/>
          </a:xfrm>
          <a:prstGeom prst="flowChartDocumen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 rot="16200000">
            <a:off x="4221359" y="3059561"/>
            <a:ext cx="917307" cy="792088"/>
          </a:xfrm>
          <a:prstGeom prst="flowChartDocumen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5076056" y="3356992"/>
            <a:ext cx="798502" cy="510436"/>
          </a:xfrm>
          <a:prstGeom prst="triangle">
            <a:avLst>
              <a:gd name="adj" fmla="val 50000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5076056" y="2636912"/>
            <a:ext cx="798502" cy="665789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5940152" y="3284984"/>
            <a:ext cx="798507" cy="510436"/>
          </a:xfrm>
          <a:prstGeom prst="triangle">
            <a:avLst>
              <a:gd name="adj" fmla="val 50000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5940152" y="2636912"/>
            <a:ext cx="798507" cy="665789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AutoShape 14"/>
          <p:cNvSpPr>
            <a:spLocks noChangeArrowheads="1"/>
          </p:cNvSpPr>
          <p:nvPr/>
        </p:nvSpPr>
        <p:spPr bwMode="auto">
          <a:xfrm>
            <a:off x="5364088" y="3429000"/>
            <a:ext cx="798502" cy="510436"/>
          </a:xfrm>
          <a:prstGeom prst="triangle">
            <a:avLst>
              <a:gd name="adj" fmla="val 50000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5364088" y="2780928"/>
            <a:ext cx="798502" cy="665789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AutoShape 16"/>
          <p:cNvSpPr>
            <a:spLocks noChangeArrowheads="1"/>
          </p:cNvSpPr>
          <p:nvPr/>
        </p:nvSpPr>
        <p:spPr bwMode="auto">
          <a:xfrm>
            <a:off x="6228184" y="3429000"/>
            <a:ext cx="798507" cy="510436"/>
          </a:xfrm>
          <a:prstGeom prst="triangle">
            <a:avLst>
              <a:gd name="adj" fmla="val 50000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6228184" y="2780928"/>
            <a:ext cx="798507" cy="665789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AutoShape 18"/>
          <p:cNvSpPr>
            <a:spLocks noChangeArrowheads="1"/>
          </p:cNvSpPr>
          <p:nvPr/>
        </p:nvSpPr>
        <p:spPr bwMode="auto">
          <a:xfrm>
            <a:off x="7164288" y="2636912"/>
            <a:ext cx="1590352" cy="1334021"/>
          </a:xfrm>
          <a:prstGeom prst="cloudCallout">
            <a:avLst>
              <a:gd name="adj1" fmla="val 56481"/>
              <a:gd name="adj2" fmla="val 51574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Aft>
                <a:spcPts val="1000"/>
              </a:spcAft>
              <a:defRPr/>
            </a:pP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3708400" y="3284538"/>
            <a:ext cx="431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708400" y="3500438"/>
            <a:ext cx="431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427538" y="3500438"/>
            <a:ext cx="431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427538" y="3284538"/>
            <a:ext cx="431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708400" y="3716338"/>
            <a:ext cx="431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427538" y="3716338"/>
            <a:ext cx="431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8"/>
          <p:cNvSpPr txBox="1">
            <a:spLocks noChangeArrowheads="1"/>
          </p:cNvSpPr>
          <p:nvPr/>
        </p:nvSpPr>
        <p:spPr bwMode="auto">
          <a:xfrm>
            <a:off x="7740650" y="2924175"/>
            <a:ext cx="431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Рисунок 26" descr="64384413_popugay_bu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47847" y="404664"/>
            <a:ext cx="2796153" cy="2301202"/>
          </a:xfrm>
          <a:prstGeom prst="rect">
            <a:avLst/>
          </a:prstGeom>
        </p:spPr>
      </p:pic>
      <p:pic>
        <p:nvPicPr>
          <p:cNvPr id="28" name="Рисунок 27" descr="010-20080224-1748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4711267"/>
            <a:ext cx="3259854" cy="2146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богомол.jpg" id="2" name="Рисунок 15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3429000" y="1785938"/>
            <a:ext cx="2514600" cy="242887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саранча.jpg" id="3" name="Рисунок 4"/>
          <p:cNvPicPr>
            <a:picLocks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57188" y="357188"/>
            <a:ext cx="3290887" cy="2468562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ящерица.jpg" id="4" name="Рисунок 7"/>
          <p:cNvPicPr>
            <a:picLocks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143500" y="142875"/>
            <a:ext cx="3643313" cy="232727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00034" y="2357430"/>
            <a:ext cx="1335662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000">
                <a:latin charset="0" pitchFamily="66" typeface="Monotype Corsiva"/>
              </a:rPr>
              <a:t>Сарана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36096" y="188640"/>
            <a:ext cx="1434320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000">
                <a:latin charset="0" pitchFamily="66" typeface="Monotype Corsiva"/>
              </a:rPr>
              <a:t>Ящірка</a:t>
            </a:r>
          </a:p>
        </p:txBody>
      </p:sp>
      <p:pic>
        <p:nvPicPr>
          <p:cNvPr descr="бабочка.jpg" id="7" name="Рисунок 13"/>
          <p:cNvPicPr>
            <a:picLocks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300192" y="2708920"/>
            <a:ext cx="2478336" cy="2643187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7452320" y="4797152"/>
            <a:ext cx="1224136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000">
                <a:latin charset="0" pitchFamily="66" typeface="Monotype Corsiva"/>
              </a:rPr>
              <a:t>Метелик</a:t>
            </a:r>
          </a:p>
        </p:txBody>
      </p:sp>
      <p:pic>
        <p:nvPicPr>
          <p:cNvPr descr="гадюка степная.jpg" id="9" name="Рисунок 16"/>
          <p:cNvPicPr>
            <a:picLocks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214313" y="3929063"/>
            <a:ext cx="3843337" cy="272415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черепаха степная.jpg" id="10" name="Рисунок 17"/>
          <p:cNvPicPr>
            <a:picLocks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4214812" y="4437112"/>
            <a:ext cx="3165499" cy="2158951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4499992" y="3717032"/>
            <a:ext cx="1366014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000">
                <a:latin charset="0" pitchFamily="66" typeface="Monotype Corsiva"/>
              </a:rPr>
              <a:t>Богомол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75656" y="6165304"/>
            <a:ext cx="2390525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000">
                <a:latin charset="0" pitchFamily="66" typeface="Monotype Corsiva"/>
              </a:rPr>
              <a:t>Гадюка степова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55976" y="6165304"/>
            <a:ext cx="2618194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000">
                <a:latin charset="0" pitchFamily="66" typeface="Monotype Corsiva"/>
              </a:rPr>
              <a:t>Черепаха степова</a:t>
            </a: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188640"/>
            <a:ext cx="293921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4000">
                <a:latin charset="0" pitchFamily="66" typeface="Monotype Corsiva"/>
              </a:rPr>
              <a:t>Птахи степу</a:t>
            </a:r>
          </a:p>
        </p:txBody>
      </p:sp>
      <p:pic>
        <p:nvPicPr>
          <p:cNvPr descr="дроф.jpg" id="3" name="Рисунок 4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5072063" y="1071563"/>
            <a:ext cx="3714750" cy="2728912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лунь степной.jpg" id="4" name="Рисунок 6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214313" y="3429000"/>
            <a:ext cx="3294062" cy="300672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стрепет.jpg" id="5" name="Рисунок 9"/>
          <p:cNvPicPr>
            <a:picLocks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643688" y="4929188"/>
            <a:ext cx="2238375" cy="167957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пустельга.jpg" id="6" name="Рисунок 8"/>
          <p:cNvPicPr>
            <a:picLocks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4786313" y="3714750"/>
            <a:ext cx="2438400" cy="174625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орел степной.jpg" id="7" name="Рисунок 7"/>
          <p:cNvPicPr>
            <a:picLocks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2428875" y="2214563"/>
            <a:ext cx="2849563" cy="1966912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журавль степной.jpg" id="8" name="Рисунок 5"/>
          <p:cNvPicPr>
            <a:picLocks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119062" y="332656"/>
            <a:ext cx="2940769" cy="2351807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7596336" y="1124744"/>
            <a:ext cx="998632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000">
                <a:latin charset="0" pitchFamily="66" typeface="Monotype Corsiva"/>
              </a:rPr>
              <a:t>Дрохва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3528" y="5877272"/>
            <a:ext cx="1982594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000">
                <a:latin charset="0" pitchFamily="66" typeface="Monotype Corsiva"/>
              </a:rPr>
              <a:t>Лунь степовий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86578" y="6143644"/>
            <a:ext cx="1051274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000">
                <a:latin charset="0" pitchFamily="66" typeface="Monotype Corsiva"/>
              </a:rPr>
              <a:t>Стрепет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29189" y="5000636"/>
            <a:ext cx="1238409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000">
                <a:latin charset="0" pitchFamily="66" typeface="Monotype Corsiva"/>
              </a:rPr>
              <a:t>Боривітер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71736" y="3714752"/>
            <a:ext cx="1645942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000">
                <a:latin charset="0" pitchFamily="66" typeface="Monotype Corsiva"/>
              </a:rPr>
              <a:t>Орел степовий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1520" y="2132856"/>
            <a:ext cx="2341494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000">
                <a:latin charset="0" pitchFamily="66" typeface="Monotype Corsiva"/>
              </a:rPr>
              <a:t>Журавель степовий</a:t>
            </a: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4678" y="214290"/>
            <a:ext cx="286949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Monotype Corsiva" pitchFamily="66" charset="0"/>
              </a:rPr>
              <a:t>Праця людей</a:t>
            </a:r>
          </a:p>
        </p:txBody>
      </p:sp>
      <p:pic>
        <p:nvPicPr>
          <p:cNvPr id="3" name="Рисунок 7" descr="grap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1000125"/>
            <a:ext cx="4406900" cy="2714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8" descr="odin_trakto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000500"/>
            <a:ext cx="3429000" cy="2466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9" descr="xICT001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1000125"/>
            <a:ext cx="3571875" cy="2679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11" descr="поле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5" y="3857625"/>
            <a:ext cx="3670300" cy="2752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tep1_big.jpg" id="2" name="Рисунок 3"/>
          <p:cNvPicPr>
            <a:picLocks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4357688" y="428625"/>
            <a:ext cx="4214812" cy="3160713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0_3df68_ac3f0453_XL.jpg" id="3" name="Рисунок 7"/>
          <p:cNvPicPr>
            <a:picLocks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28625" y="3929063"/>
            <a:ext cx="3981450" cy="2643187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20773767.jpg" id="4" name="Рисунок 8"/>
          <p:cNvPicPr>
            <a:picLocks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357813" y="3929063"/>
            <a:ext cx="3467100" cy="260032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1252488296_i1.jpg" id="5" name="Рисунок 9"/>
          <p:cNvPicPr>
            <a:picLocks noChangeAspect="1"/>
          </p:cNvPicPr>
          <p:nvPr/>
        </p:nvPicPr>
        <p:blipFill>
          <a:blip cstate="print" r:embed="rId5"/>
          <a:stretch>
            <a:fillRect/>
          </a:stretch>
        </p:blipFill>
        <p:spPr bwMode="auto">
          <a:xfrm>
            <a:off x="357188" y="928688"/>
            <a:ext cx="3632200" cy="2500312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188640"/>
            <a:ext cx="429996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4000">
                <a:latin charset="0" pitchFamily="66" typeface="Monotype Corsiva"/>
              </a:rPr>
              <a:t>Екологічні проблеми</a:t>
            </a:r>
          </a:p>
        </p:txBody>
      </p:sp>
      <p:pic>
        <p:nvPicPr>
          <p:cNvPr descr="0_3df68_ac3f0453_XL.jpg" id="3" name="Рисунок 7"/>
          <p:cNvPicPr>
            <a:picLocks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14313" y="1000125"/>
            <a:ext cx="4071937" cy="2703513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1858059.jpg" id="4" name="Рисунок 9"/>
          <p:cNvPicPr>
            <a:picLocks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5072063" y="3857625"/>
            <a:ext cx="3695700" cy="277177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70580304.jpg" id="5" name="Рисунок 10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5357813" y="1000125"/>
            <a:ext cx="3595687" cy="2446338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DSC00258.jpg" id="6" name="Рисунок 11"/>
          <p:cNvPicPr>
            <a:picLocks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428625" y="4000500"/>
            <a:ext cx="3571875" cy="267970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3135.jpg" id="7" name="Рисунок 8"/>
          <p:cNvPicPr>
            <a:picLocks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2786063" y="2286000"/>
            <a:ext cx="3714750" cy="214312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4786313"/>
            <a:ext cx="1714500" cy="17303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pic>
        <p:nvPicPr>
          <p:cNvPr id="3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3000375"/>
            <a:ext cx="1714500" cy="15716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sp>
        <p:nvSpPr>
          <p:cNvPr id="4" name="TextBox 3"/>
          <p:cNvSpPr txBox="1"/>
          <p:nvPr/>
        </p:nvSpPr>
        <p:spPr>
          <a:xfrm>
            <a:off x="2915816" y="5013176"/>
            <a:ext cx="5500726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  <a:latin typeface="Monotype Corsiva" pitchFamily="66" charset="0"/>
              </a:rPr>
              <a:t>Боротьба з браконьєрством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28926" y="3429000"/>
            <a:ext cx="5500726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  <a:latin typeface="Monotype Corsiva" pitchFamily="66" charset="0"/>
              </a:rPr>
              <a:t>Стримати випас худоби</a:t>
            </a:r>
          </a:p>
        </p:txBody>
      </p:sp>
      <p:pic>
        <p:nvPicPr>
          <p:cNvPr id="6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857250" y="1143000"/>
            <a:ext cx="1698526" cy="166211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sp>
        <p:nvSpPr>
          <p:cNvPr id="7" name="TextBox 6"/>
          <p:cNvSpPr txBox="1"/>
          <p:nvPr/>
        </p:nvSpPr>
        <p:spPr>
          <a:xfrm>
            <a:off x="2987824" y="1340768"/>
            <a:ext cx="5500726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  <a:latin typeface="Monotype Corsiva" pitchFamily="66" charset="0"/>
              </a:rPr>
              <a:t>Стримати розорювання земель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00232" y="214290"/>
            <a:ext cx="507209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  <a:latin typeface="Monotype Corsiva" pitchFamily="66" charset="0"/>
              </a:rPr>
              <a:t>Рішення проблем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3240" y="214290"/>
            <a:ext cx="2786082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  <a:latin typeface="Monotype Corsiva" pitchFamily="66" charset="0"/>
              </a:rPr>
              <a:t>Заповідники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58" y="1214422"/>
            <a:ext cx="8429684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Monotype Corsiva" pitchFamily="66" charset="0"/>
              </a:rPr>
              <a:t>Для збереження природи в степовій зоні створено заповідники </a:t>
            </a:r>
          </a:p>
        </p:txBody>
      </p:sp>
      <p:pic>
        <p:nvPicPr>
          <p:cNvPr id="6" name="Рисунок 7" descr="0001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" y="4071938"/>
            <a:ext cx="3567881" cy="2571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642910" y="6143644"/>
            <a:ext cx="2714644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Monotype Corsiva" pitchFamily="66" charset="0"/>
              </a:rPr>
              <a:t>Заповідник Асканія-Нова</a:t>
            </a:r>
          </a:p>
        </p:txBody>
      </p:sp>
      <p:pic>
        <p:nvPicPr>
          <p:cNvPr id="8" name="Рисунок 9" descr="121818036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4149080"/>
            <a:ext cx="3746500" cy="2495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4498850" y="6149348"/>
            <a:ext cx="3419500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Monotype Corsiva" pitchFamily="66" charset="0"/>
              </a:rPr>
              <a:t>Український степовий заповідник</a:t>
            </a:r>
          </a:p>
        </p:txBody>
      </p:sp>
      <p:pic>
        <p:nvPicPr>
          <p:cNvPr id="10" name="Рисунок 11" descr="dunajskij-biosfernyij-zapovednik-dunajskie-plavni-478941_jpg_360x270_q8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2" y="1857375"/>
            <a:ext cx="3602111" cy="2571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4929190" y="3929066"/>
            <a:ext cx="3205186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Monotype Corsiva" pitchFamily="66" charset="0"/>
              </a:rPr>
              <a:t>Заповідник Дунайські плавні</a:t>
            </a:r>
          </a:p>
        </p:txBody>
      </p:sp>
      <p:pic>
        <p:nvPicPr>
          <p:cNvPr id="4" name="Рисунок 5" descr="826185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" y="1857375"/>
            <a:ext cx="3642171" cy="23637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99592" y="3717032"/>
            <a:ext cx="2707234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Monotype Corsiva" pitchFamily="66" charset="0"/>
              </a:rPr>
              <a:t>Луганський заповідник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755650" y="549275"/>
            <a:ext cx="1512888" cy="1522413"/>
          </a:xfrm>
          <a:prstGeom prst="smileyFace">
            <a:avLst>
              <a:gd name="adj" fmla="val 4653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2428875" y="923925"/>
            <a:ext cx="1071563" cy="647700"/>
          </a:xfrm>
          <a:prstGeom prst="rightArrow">
            <a:avLst>
              <a:gd name="adj1" fmla="val 50000"/>
              <a:gd name="adj2" fmla="val 27819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857625" y="785813"/>
            <a:ext cx="4674815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Дізнався(сь) нове, можу поділитись знаннями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3857625" y="2852738"/>
            <a:ext cx="4602808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Дізнався(сь) нове, хочу дізнатись ще</a:t>
            </a: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755650" y="4724400"/>
            <a:ext cx="1512888" cy="1490663"/>
          </a:xfrm>
          <a:prstGeom prst="smileyFace">
            <a:avLst>
              <a:gd name="adj" fmla="val -4319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3851920" y="5157192"/>
            <a:ext cx="4530799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Дізнався(сь) нове, але розповісти поки не можу</a:t>
            </a: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2428875" y="3067050"/>
            <a:ext cx="1071563" cy="647700"/>
          </a:xfrm>
          <a:prstGeom prst="rightArrow">
            <a:avLst>
              <a:gd name="adj1" fmla="val 50000"/>
              <a:gd name="adj2" fmla="val 27819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2428875" y="5281613"/>
            <a:ext cx="1071563" cy="647700"/>
          </a:xfrm>
          <a:prstGeom prst="rightArrow">
            <a:avLst>
              <a:gd name="adj1" fmla="val 50000"/>
              <a:gd name="adj2" fmla="val 27819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755576" y="2708920"/>
            <a:ext cx="1511300" cy="1579563"/>
          </a:xfrm>
          <a:prstGeom prst="smileyFace">
            <a:avLst>
              <a:gd name="adj" fmla="val -49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26" y="214290"/>
            <a:ext cx="321471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  <a:latin typeface="Monotype Corsiva" pitchFamily="66" charset="0"/>
              </a:rPr>
              <a:t>Підсумок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5786" y="1214422"/>
            <a:ext cx="750099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У чому відмінність зони лісів та зони степу?</a:t>
            </a:r>
          </a:p>
        </p:txBody>
      </p:sp>
      <p:pic>
        <p:nvPicPr>
          <p:cNvPr id="4" name="Рисунок 5" descr="1-webbig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071688"/>
            <a:ext cx="4214812" cy="3857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6" descr="16011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071688"/>
            <a:ext cx="4286250" cy="3857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285728"/>
            <a:ext cx="392909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  <a:latin typeface="Monotype Corsiva" pitchFamily="66" charset="0"/>
              </a:rPr>
              <a:t>Домашнє завдання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3707904" y="2060848"/>
            <a:ext cx="4911189" cy="1906342"/>
            <a:chOff x="2514558" y="547686"/>
            <a:chExt cx="4911189" cy="190634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2514558" y="547686"/>
              <a:ext cx="4911189" cy="190634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2607618" y="640746"/>
              <a:ext cx="4725069" cy="172022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100" b="1" kern="1200" dirty="0" smtClean="0">
                  <a:solidFill>
                    <a:schemeClr val="tx1"/>
                  </a:solidFill>
                  <a:latin typeface="Monotype Corsiva" pitchFamily="66" charset="0"/>
                </a:rPr>
                <a:t>С. 124-127</a:t>
              </a:r>
              <a:endParaRPr lang="ru-RU" sz="3100" b="1" kern="1200" dirty="0">
                <a:solidFill>
                  <a:schemeClr val="tx1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323528" y="4437112"/>
            <a:ext cx="5028860" cy="2099305"/>
            <a:chOff x="2455722" y="2634018"/>
            <a:chExt cx="5028860" cy="209930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455722" y="2634018"/>
              <a:ext cx="5028860" cy="2099305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7" name="Скругленный прямоугольник 6"/>
            <p:cNvSpPr/>
            <p:nvPr/>
          </p:nvSpPr>
          <p:spPr>
            <a:xfrm>
              <a:off x="2558202" y="2736498"/>
              <a:ext cx="4823900" cy="189434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100" b="1" kern="1200" dirty="0" smtClean="0">
                  <a:solidFill>
                    <a:schemeClr val="tx1"/>
                  </a:solidFill>
                  <a:latin typeface="Monotype Corsiva" pitchFamily="66" charset="0"/>
                </a:rPr>
                <a:t>Підготовити додатковий матеріал про один із заповідників степової зони</a:t>
              </a:r>
              <a:endParaRPr lang="ru-RU" sz="3100" b="1" kern="1200" dirty="0">
                <a:solidFill>
                  <a:schemeClr val="tx1"/>
                </a:solidFill>
                <a:latin typeface="Monotype Corsiva" pitchFamily="66" charset="0"/>
              </a:endParaRPr>
            </a:p>
          </p:txBody>
        </p:sp>
      </p:grpSp>
      <p:pic>
        <p:nvPicPr>
          <p:cNvPr id="10" name="Рисунок 9" descr="GouldianFinch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925034">
            <a:off x="7024822" y="357507"/>
            <a:ext cx="1935497" cy="2073746"/>
          </a:xfrm>
          <a:prstGeom prst="rect">
            <a:avLst/>
          </a:prstGeom>
        </p:spPr>
      </p:pic>
      <p:pic>
        <p:nvPicPr>
          <p:cNvPr id="11" name="Рисунок 10" descr="0_61a2e_1f94a3da_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484784"/>
            <a:ext cx="3900935" cy="294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755650" y="1209675"/>
            <a:ext cx="2089150" cy="1870075"/>
          </a:xfrm>
          <a:prstGeom prst="smileyFace">
            <a:avLst>
              <a:gd name="adj" fmla="val 4653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3563938" y="1125538"/>
            <a:ext cx="2087562" cy="1938337"/>
          </a:xfrm>
          <a:prstGeom prst="smileyFace">
            <a:avLst>
              <a:gd name="adj" fmla="val -49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6372225" y="1217613"/>
            <a:ext cx="2089150" cy="1830387"/>
          </a:xfrm>
          <a:prstGeom prst="smileyFace">
            <a:avLst>
              <a:gd name="adj" fmla="val -4319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pic>
        <p:nvPicPr>
          <p:cNvPr id="5" name="Рисунок 6" descr="soc-deti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3850" y="3489325"/>
            <a:ext cx="9756775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290"/>
            <a:ext cx="535785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atin typeface="Monotype Corsiva" pitchFamily="66" charset="0"/>
              </a:rPr>
              <a:t>Подорож</a:t>
            </a:r>
            <a:endParaRPr lang="ru-RU" sz="4000" b="1" dirty="0">
              <a:latin typeface="Monotype Corsiva" pitchFamily="66" charset="0"/>
            </a:endParaRPr>
          </a:p>
        </p:txBody>
      </p:sp>
      <p:pic>
        <p:nvPicPr>
          <p:cNvPr id="6" name="Рисунок 5" descr="fdfd1d0f255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276872"/>
            <a:ext cx="7308304" cy="3980220"/>
          </a:xfrm>
          <a:prstGeom prst="rect">
            <a:avLst/>
          </a:prstGeom>
        </p:spPr>
      </p:pic>
      <p:pic>
        <p:nvPicPr>
          <p:cNvPr id="5" name="Рисунок 4" descr="1347542084_1-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08295">
            <a:off x="5890233" y="3546694"/>
            <a:ext cx="2718562" cy="2805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378725783_0311a390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260648"/>
            <a:ext cx="4032448" cy="3048488"/>
          </a:xfrm>
          <a:prstGeom prst="roundRect">
            <a:avLst>
              <a:gd name="adj" fmla="val 16667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3" name="Рисунок 2" descr="RonaldWittek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356992"/>
            <a:ext cx="4024005" cy="3048489"/>
          </a:xfrm>
          <a:prstGeom prst="roundRect">
            <a:avLst>
              <a:gd name="adj" fmla="val 16667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4" name="Рисунок 3" descr="zubr_fot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429000"/>
            <a:ext cx="4032448" cy="3024336"/>
          </a:xfrm>
          <a:prstGeom prst="roundRect">
            <a:avLst>
              <a:gd name="adj" fmla="val 16667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683568" y="5949280"/>
            <a:ext cx="1406530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atin typeface="Monotype Corsiva" pitchFamily="66" charset="0"/>
              </a:rPr>
              <a:t>Кіт лісовий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2852936"/>
            <a:ext cx="1000132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atin typeface="Monotype Corsiva" pitchFamily="66" charset="0"/>
              </a:rPr>
              <a:t>Рись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80312" y="6021288"/>
            <a:ext cx="1000132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smtClean="0">
                <a:latin typeface="Monotype Corsiva" pitchFamily="66" charset="0"/>
              </a:rPr>
              <a:t>Зубр</a:t>
            </a:r>
            <a:endParaRPr lang="ru-RU" sz="2000" b="1" dirty="0">
              <a:latin typeface="Monotype Corsiva" pitchFamily="66" charset="0"/>
            </a:endParaRPr>
          </a:p>
        </p:txBody>
      </p:sp>
      <p:pic>
        <p:nvPicPr>
          <p:cNvPr id="8" name="Рисунок 7" descr="12653937014b6c60256eee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188640"/>
            <a:ext cx="2232248" cy="3038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67544" y="188640"/>
            <a:ext cx="8280920" cy="26776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Зона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змішаних лісів займає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північну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частину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України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eaLnBrk="0" hangingPunct="0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Земна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поверхня лісів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рівнинна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Це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край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річок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озер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болот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hangingPunct="0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Рослини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ростуть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ярусами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hangingPunct="0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Тваринний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світ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багатий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різноманітний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Рисунок 2" descr="692076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996952"/>
            <a:ext cx="8424936" cy="3712595"/>
          </a:xfrm>
          <a:prstGeom prst="roundRect">
            <a:avLst>
              <a:gd name="adj" fmla="val 16667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4752528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Лапки в боки, вушка вгору,</a:t>
            </a:r>
          </a:p>
          <a:p>
            <a:pPr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Скачуть білочки по бору.</a:t>
            </a:r>
          </a:p>
          <a:p>
            <a:pPr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Кожний ранок на галяві</a:t>
            </a:r>
          </a:p>
          <a:p>
            <a:pPr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Спритно роблять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вільні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вправи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0_78bd3_71e837aa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1484784"/>
            <a:ext cx="6156176" cy="5373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290"/>
            <a:ext cx="535785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Monotype Corsiva" pitchFamily="66" charset="0"/>
              </a:rPr>
              <a:t>Асоціативний кущ</a:t>
            </a:r>
          </a:p>
        </p:txBody>
      </p:sp>
      <p:pic>
        <p:nvPicPr>
          <p:cNvPr id="3" name="Рисунок 5" descr="0_78632_b2a2a2b6_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790941">
            <a:off x="1448594" y="904081"/>
            <a:ext cx="6337300" cy="646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148064" y="5373216"/>
            <a:ext cx="1944216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Екологічні проблеми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5936" y="4005064"/>
            <a:ext cx="1944216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Тваринний світ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4005064"/>
            <a:ext cx="1944216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Рослинний світ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12160" y="2276872"/>
            <a:ext cx="2088232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Заняття населення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3928" y="2420888"/>
            <a:ext cx="194421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Клімат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2276872"/>
            <a:ext cx="2376264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Розташування зони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07904" y="1340768"/>
            <a:ext cx="194421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Степ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>
            <a:stCxn id="10" idx="1"/>
            <a:endCxn id="9" idx="0"/>
          </p:cNvCxnSpPr>
          <p:nvPr/>
        </p:nvCxnSpPr>
        <p:spPr>
          <a:xfrm flipH="1">
            <a:off x="2519772" y="1571601"/>
            <a:ext cx="1188132" cy="70527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10" idx="2"/>
            <a:endCxn id="8" idx="0"/>
          </p:cNvCxnSpPr>
          <p:nvPr/>
        </p:nvCxnSpPr>
        <p:spPr>
          <a:xfrm>
            <a:off x="4680012" y="1802433"/>
            <a:ext cx="216024" cy="6184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10" idx="3"/>
            <a:endCxn id="7" idx="0"/>
          </p:cNvCxnSpPr>
          <p:nvPr/>
        </p:nvCxnSpPr>
        <p:spPr>
          <a:xfrm>
            <a:off x="5652120" y="1571601"/>
            <a:ext cx="1404156" cy="70527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8" idx="2"/>
            <a:endCxn id="6" idx="0"/>
          </p:cNvCxnSpPr>
          <p:nvPr/>
        </p:nvCxnSpPr>
        <p:spPr>
          <a:xfrm flipH="1">
            <a:off x="2519772" y="2882553"/>
            <a:ext cx="2376264" cy="112251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8" idx="2"/>
            <a:endCxn id="5" idx="0"/>
          </p:cNvCxnSpPr>
          <p:nvPr/>
        </p:nvCxnSpPr>
        <p:spPr>
          <a:xfrm>
            <a:off x="4896036" y="2882553"/>
            <a:ext cx="72008" cy="112251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7" idx="2"/>
            <a:endCxn id="4" idx="0"/>
          </p:cNvCxnSpPr>
          <p:nvPr/>
        </p:nvCxnSpPr>
        <p:spPr>
          <a:xfrm flipH="1">
            <a:off x="6120172" y="3107869"/>
            <a:ext cx="936104" cy="226534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5" idx="2"/>
            <a:endCxn id="4" idx="0"/>
          </p:cNvCxnSpPr>
          <p:nvPr/>
        </p:nvCxnSpPr>
        <p:spPr>
          <a:xfrm>
            <a:off x="4968044" y="4836061"/>
            <a:ext cx="1152128" cy="5371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6" idx="2"/>
            <a:endCxn id="4" idx="0"/>
          </p:cNvCxnSpPr>
          <p:nvPr/>
        </p:nvCxnSpPr>
        <p:spPr>
          <a:xfrm>
            <a:off x="2519772" y="4836061"/>
            <a:ext cx="3600400" cy="5371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290"/>
            <a:ext cx="535785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atin typeface="Monotype Corsiva" pitchFamily="66" charset="0"/>
              </a:rPr>
              <a:t>Природна </a:t>
            </a:r>
            <a:r>
              <a:rPr lang="ru-RU" sz="4000" b="1" dirty="0">
                <a:latin typeface="Monotype Corsiva" pitchFamily="66" charset="0"/>
              </a:rPr>
              <a:t>зона</a:t>
            </a:r>
          </a:p>
        </p:txBody>
      </p:sp>
      <p:pic>
        <p:nvPicPr>
          <p:cNvPr id="3" name="Picture 4" descr="001_2 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143000"/>
            <a:ext cx="8215313" cy="5348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289</Words>
  <Application>Microsoft Office PowerPoint</Application>
  <PresentationFormat>Экран (4:3)</PresentationFormat>
  <Paragraphs>93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Карина</dc:creator>
  <cp:lastModifiedBy>Карина</cp:lastModifiedBy>
  <cp:revision>39</cp:revision>
  <dcterms:created xsi:type="dcterms:W3CDTF">2014-03-02T08:59:32Z</dcterms:created>
  <dcterms:modified xsi:type="dcterms:W3CDTF">2014-10-14T13:37:19Z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3023663</vt:lpwstr>
  </property>
  <property fmtid="{D5CDD505-2E9C-101B-9397-08002B2CF9AE}" name="NXPowerLiteVersion" pid="3">
    <vt:lpwstr>D4.1.4</vt:lpwstr>
  </property>
</Properties>
</file>