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87" r:id="rId3"/>
    <p:sldId id="288" r:id="rId4"/>
    <p:sldId id="257" r:id="rId5"/>
    <p:sldId id="259" r:id="rId6"/>
    <p:sldId id="302" r:id="rId7"/>
    <p:sldId id="261" r:id="rId8"/>
    <p:sldId id="303" r:id="rId9"/>
    <p:sldId id="304" r:id="rId10"/>
    <p:sldId id="305" r:id="rId11"/>
    <p:sldId id="306" r:id="rId12"/>
    <p:sldId id="307" r:id="rId13"/>
    <p:sldId id="308" r:id="rId14"/>
    <p:sldId id="296" r:id="rId15"/>
    <p:sldId id="263" r:id="rId16"/>
    <p:sldId id="309" r:id="rId17"/>
    <p:sldId id="262" r:id="rId18"/>
    <p:sldId id="310" r:id="rId19"/>
    <p:sldId id="311" r:id="rId20"/>
    <p:sldId id="285" r:id="rId21"/>
    <p:sldId id="298" r:id="rId22"/>
    <p:sldId id="282" r:id="rId23"/>
    <p:sldId id="300" r:id="rId24"/>
    <p:sldId id="272" r:id="rId25"/>
    <p:sldId id="271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22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0000">
              <a:schemeClr val="bg1">
                <a:tint val="90000"/>
                <a:shade val="90000"/>
                <a:satMod val="120000"/>
              </a:schemeClr>
            </a:gs>
            <a:gs pos="100000">
              <a:schemeClr val="bg1">
                <a:tint val="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3E15F70-525D-4B3F-8597-FB0F6E303386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0"/>
            <a:ext cx="3357554" cy="24948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714356"/>
            <a:ext cx="41244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/>
                <a:solidFill>
                  <a:schemeClr val="accent3"/>
                </a:solidFill>
                <a:effectLst/>
              </a:rPr>
              <a:t>Інформатика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500042"/>
            <a:ext cx="170973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Урок </a:t>
            </a:r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643182"/>
            <a:ext cx="4429156" cy="3816045"/>
          </a:xfrm>
          <a:prstGeom prst="rect">
            <a:avLst/>
          </a:prstGeom>
          <a:noFill/>
        </p:spPr>
      </p:pic>
      <p:pic>
        <p:nvPicPr>
          <p:cNvPr id="15361" name="Picture 1" descr="D:\урок 3 клас\305663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786058"/>
            <a:ext cx="1571636" cy="360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571612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«Місто Музичне»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5143512"/>
            <a:ext cx="7786742" cy="965649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dirty="0" smtClean="0"/>
              <a:t>Сім </a:t>
            </a:r>
            <a:r>
              <a:rPr lang="uk-UA" sz="2800" b="1" dirty="0" smtClean="0"/>
              <a:t>нот </a:t>
            </a:r>
            <a:r>
              <a:rPr lang="uk-UA" sz="2800" b="1" dirty="0" smtClean="0"/>
              <a:t>– код, </a:t>
            </a:r>
            <a:r>
              <a:rPr lang="uk-UA" sz="2800" b="1" dirty="0" smtClean="0"/>
              <a:t>за допомогою </a:t>
            </a:r>
            <a:r>
              <a:rPr lang="uk-UA" sz="2800" b="1" dirty="0" smtClean="0"/>
              <a:t>якого </a:t>
            </a:r>
            <a:r>
              <a:rPr lang="uk-UA" sz="2800" b="1" dirty="0" smtClean="0"/>
              <a:t>можна створити (закодувати) будь-яку мелодію</a:t>
            </a:r>
            <a:endParaRPr lang="uk-UA" sz="2800" b="1" i="1" dirty="0">
              <a:ln/>
            </a:endParaRPr>
          </a:p>
        </p:txBody>
      </p:sp>
      <p:pic>
        <p:nvPicPr>
          <p:cNvPr id="29698" name="Picture 2" descr="D:\урок 3 клас\Gam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3943338" cy="1971669"/>
          </a:xfrm>
          <a:prstGeom prst="rect">
            <a:avLst/>
          </a:prstGeom>
          <a:noFill/>
        </p:spPr>
      </p:pic>
      <p:pic>
        <p:nvPicPr>
          <p:cNvPr id="29699" name="Picture 3" descr="D:\урок 3 клас\malenyki_dudari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1" y="2357430"/>
            <a:ext cx="439707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571612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Детективна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id="30722" name="Picture 2" descr="D:\IMG_20141007_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1024" y="2357430"/>
            <a:ext cx="5170592" cy="2786082"/>
          </a:xfrm>
          <a:prstGeom prst="rect">
            <a:avLst/>
          </a:prstGeom>
          <a:noFill/>
        </p:spPr>
      </p:pic>
      <p:pic>
        <p:nvPicPr>
          <p:cNvPr id="30723" name="Picture 3" descr="D:\урок 3 клас\Danc-0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000240"/>
            <a:ext cx="3143240" cy="368522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2910" y="5572140"/>
            <a:ext cx="7786742" cy="965649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закодувати повідомлення можна </a:t>
            </a:r>
            <a:endParaRPr lang="uk-UA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допомогою малюнків</a:t>
            </a:r>
            <a:endParaRPr lang="uk-UA" sz="2800" i="1" dirty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1571612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Телеграфна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5000636"/>
            <a:ext cx="7786742" cy="965649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dirty="0" smtClean="0"/>
              <a:t>«</a:t>
            </a:r>
            <a:r>
              <a:rPr lang="uk-UA" sz="2800" b="1" dirty="0" smtClean="0"/>
              <a:t>Азбука </a:t>
            </a:r>
            <a:r>
              <a:rPr lang="uk-UA" sz="2800" b="1" dirty="0" smtClean="0"/>
              <a:t>Морзе</a:t>
            </a:r>
            <a:r>
              <a:rPr lang="uk-UA" sz="2800" b="1" dirty="0" smtClean="0"/>
              <a:t>»  </a:t>
            </a:r>
            <a:r>
              <a:rPr lang="uk-UA" sz="2800" dirty="0" smtClean="0"/>
              <a:t>- код, яким передають повідомлення за </a:t>
            </a:r>
            <a:r>
              <a:rPr lang="uk-UA" sz="2800" dirty="0" smtClean="0"/>
              <a:t>допомогою </a:t>
            </a:r>
            <a:r>
              <a:rPr lang="uk-UA" sz="2800" dirty="0" smtClean="0"/>
              <a:t>телеграфу</a:t>
            </a:r>
            <a:endParaRPr lang="uk-UA" sz="2800" i="1" dirty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 descr="D:\IMG_20141007_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928934"/>
            <a:ext cx="5793743" cy="1312890"/>
          </a:xfrm>
          <a:prstGeom prst="rect">
            <a:avLst/>
          </a:prstGeom>
          <a:noFill/>
        </p:spPr>
      </p:pic>
      <p:pic>
        <p:nvPicPr>
          <p:cNvPr id="31747" name="Picture 3" descr="D:\урок 3 клас\1365403835_4mors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857364"/>
            <a:ext cx="2214578" cy="2686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1643050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Біт та 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Байт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id="31746" name="Picture 2" descr="D:\IMG_20141007_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71678"/>
            <a:ext cx="4429156" cy="1003668"/>
          </a:xfrm>
          <a:prstGeom prst="rect">
            <a:avLst/>
          </a:prstGeom>
          <a:noFill/>
        </p:spPr>
      </p:pic>
      <p:pic>
        <p:nvPicPr>
          <p:cNvPr id="8" name="Picture 3" descr="D:\до відкритого уроку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000240"/>
            <a:ext cx="2752744" cy="242889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3143248"/>
            <a:ext cx="4143404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1 0 1  1 0  1 0 1 1  1 1 0  0 1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4286256"/>
            <a:ext cx="449456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0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Запам</a:t>
            </a:r>
            <a:r>
              <a:rPr 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40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ятовуємо</a:t>
            </a:r>
            <a:r>
              <a:rPr lang="uk-UA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/>
            <a:endParaRPr lang="uk-UA" sz="4000" b="1" u="sng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133346"/>
            <a:ext cx="635436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000" b="1" dirty="0" smtClean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біт - це символ 0 або 1</a:t>
            </a:r>
          </a:p>
          <a:p>
            <a:pPr marL="742950" indent="-742950"/>
            <a:r>
              <a:rPr lang="uk-UA" sz="4000" b="1" dirty="0" smtClean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байт = 8 біт</a:t>
            </a:r>
            <a:endParaRPr lang="ru-RU" sz="4000" b="1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/>
            <a:endParaRPr lang="uk-UA" sz="4000" b="1" spc="50" dirty="0" smtClean="0">
              <a:ln w="11430"/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7488" y="500042"/>
            <a:ext cx="3981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5400" b="1" u="sng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Словничок</a:t>
            </a:r>
            <a:endParaRPr lang="uk-UA" sz="5400" b="1" u="sng" spc="50" dirty="0" smtClean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357298"/>
            <a:ext cx="8858312" cy="27249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>
              <a:lnSpc>
                <a:spcPct val="150000"/>
              </a:lnSpc>
            </a:pPr>
            <a:r>
              <a:rPr lang="uk-UA" sz="4000" b="1" i="1" dirty="0" smtClean="0">
                <a:ln/>
                <a:solidFill>
                  <a:schemeClr val="accent3"/>
                </a:solidFill>
              </a:rPr>
              <a:t>Декодування</a:t>
            </a:r>
            <a:r>
              <a:rPr lang="uk-UA" sz="4000" b="1" dirty="0" smtClean="0">
                <a:ln/>
                <a:solidFill>
                  <a:schemeClr val="accent3"/>
                </a:solidFill>
              </a:rPr>
              <a:t> –</a:t>
            </a:r>
            <a:r>
              <a:rPr lang="uk-UA" sz="5400" b="1" dirty="0" smtClean="0"/>
              <a:t> </a:t>
            </a:r>
          </a:p>
          <a:p>
            <a:pPr marL="742950" indent="-742950" algn="ctr">
              <a:lnSpc>
                <a:spcPct val="150000"/>
              </a:lnSpc>
            </a:pPr>
            <a:r>
              <a:rPr lang="uk-UA" sz="3200" b="1" i="1" dirty="0" smtClean="0"/>
              <a:t>це </a:t>
            </a:r>
            <a:r>
              <a:rPr lang="uk-UA" sz="3200" b="1" i="1" dirty="0" err="1" smtClean="0"/>
              <a:t>розкодування</a:t>
            </a:r>
            <a:r>
              <a:rPr lang="uk-UA" sz="3200" b="1" i="1" dirty="0" smtClean="0"/>
              <a:t>, </a:t>
            </a:r>
          </a:p>
          <a:p>
            <a:pPr marL="742950" indent="-742950" algn="ctr">
              <a:lnSpc>
                <a:spcPct val="150000"/>
              </a:lnSpc>
            </a:pPr>
            <a:r>
              <a:rPr lang="uk-UA" sz="3200" b="1" i="1" dirty="0" smtClean="0"/>
              <a:t>розшифровування кодів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" name="Picture 3" descr="C:\Documents and Settings\Admin\Рабочий стол\138804_html_m37d4940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1472" y="0"/>
            <a:ext cx="1857388" cy="276397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28596" y="4929198"/>
            <a:ext cx="7786742" cy="1396536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dirty="0" err="1" smtClean="0"/>
              <a:t>Розкодуванням</a:t>
            </a:r>
            <a:r>
              <a:rPr lang="uk-UA" sz="2800" dirty="0" smtClean="0"/>
              <a:t> є також відгадування ребусів, шарад, виконання музичного твору за нотами</a:t>
            </a:r>
            <a:endParaRPr lang="uk-UA" sz="2800" i="1" dirty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урок 3 клас\Ruxank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0178551">
            <a:off x="746042" y="1214769"/>
            <a:ext cx="6437472" cy="1863532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err="1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66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857760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err="1" smtClean="0">
                <a:ln/>
                <a:solidFill>
                  <a:srgbClr val="C00000"/>
                </a:solidFill>
              </a:rPr>
              <a:t>Зупинка«Лісова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D:\урок 3 клас\1280px-Знайки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5929354" cy="437585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42910" y="1428736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0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0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000" b="1" dirty="0" smtClean="0">
                <a:ln/>
                <a:solidFill>
                  <a:srgbClr val="C00000"/>
                </a:solidFill>
              </a:rPr>
              <a:t>«</a:t>
            </a:r>
            <a:r>
              <a:rPr lang="uk-UA" sz="6000" b="1" dirty="0" smtClean="0">
                <a:ln/>
                <a:solidFill>
                  <a:srgbClr val="C00000"/>
                </a:solidFill>
              </a:rPr>
              <a:t>Поляна Знайків</a:t>
            </a:r>
            <a:r>
              <a:rPr lang="uk-UA" sz="6000" b="1" dirty="0" smtClean="0">
                <a:ln/>
                <a:solidFill>
                  <a:srgbClr val="C00000"/>
                </a:solidFill>
              </a:rPr>
              <a:t>»</a:t>
            </a:r>
            <a:endParaRPr lang="ru-RU" sz="60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000" b="1" cap="none" spc="0" dirty="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id="33795" name="Picture 3" descr="D:\урок 3 клас\78468312_w640_h640_img8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500438"/>
            <a:ext cx="2106797" cy="3085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86380" y="0"/>
            <a:ext cx="3177472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</a:t>
            </a:r>
            <a:endParaRPr lang="ru-RU" sz="3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1643050"/>
            <a:ext cx="16562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ДА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963081"/>
            <a:ext cx="276389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нами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3643314"/>
            <a:ext cx="446468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100</a:t>
            </a:r>
            <a:endParaRPr lang="ru-RU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78590">
            <a:off x="530333" y="588266"/>
            <a:ext cx="5172239" cy="23952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8000" b="1" dirty="0" smtClean="0">
                <a:ln/>
                <a:solidFill>
                  <a:srgbClr val="0000FF"/>
                </a:solidFill>
              </a:rPr>
              <a:t>Розкодуй!</a:t>
            </a:r>
            <a:endParaRPr lang="ru-RU" sz="8000" b="1" dirty="0" smtClean="0">
              <a:ln/>
              <a:solidFill>
                <a:srgbClr val="0000FF"/>
              </a:solidFill>
            </a:endParaRPr>
          </a:p>
          <a:p>
            <a:pPr algn="ctr"/>
            <a:endParaRPr lang="ru-RU" sz="8000" b="1" cap="none" spc="0" dirty="0">
              <a:ln/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2143116"/>
            <a:ext cx="875419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Спочатку</a:t>
            </a:r>
            <a:r>
              <a:rPr lang="ru-RU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прийменник</a:t>
            </a:r>
            <a:r>
              <a:rPr lang="ru-RU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з</a:t>
            </a:r>
            <a:r>
              <a:rPr lang="ru-RU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трьох</a:t>
            </a:r>
            <a:r>
              <a:rPr lang="ru-RU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букв </a:t>
            </a:r>
            <a:r>
              <a:rPr lang="ru-RU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відгадай</a:t>
            </a:r>
            <a:r>
              <a:rPr lang="ru-RU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,</a:t>
            </a:r>
          </a:p>
          <a:p>
            <a:r>
              <a:rPr lang="uk-UA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Від </a:t>
            </a:r>
            <a:r>
              <a:rPr lang="uk-UA" sz="3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“коней”</a:t>
            </a:r>
            <a:r>
              <a:rPr lang="uk-UA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дві літери перші додай,</a:t>
            </a:r>
          </a:p>
          <a:p>
            <a:r>
              <a:rPr lang="uk-UA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Візьми дві останні від слова </a:t>
            </a:r>
            <a:r>
              <a:rPr lang="uk-UA" sz="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“корова”</a:t>
            </a:r>
            <a:r>
              <a:rPr lang="uk-UA" sz="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 – </a:t>
            </a:r>
          </a:p>
          <a:p>
            <a:r>
              <a:rPr lang="uk-UA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+mj-lt"/>
                <a:cs typeface="Times New Roman" pitchFamily="18" charset="0"/>
              </a:rPr>
              <a:t>І ось ми отримали слово …</a:t>
            </a:r>
            <a:endParaRPr lang="ru-RU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+mj-lt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78590">
            <a:off x="530333" y="588266"/>
            <a:ext cx="5172239" cy="23952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8000" b="1" dirty="0" smtClean="0">
                <a:ln/>
                <a:solidFill>
                  <a:srgbClr val="0000FF"/>
                </a:solidFill>
              </a:rPr>
              <a:t>Розкодуй!</a:t>
            </a:r>
            <a:endParaRPr lang="ru-RU" sz="8000" b="1" dirty="0" smtClean="0">
              <a:ln/>
              <a:solidFill>
                <a:srgbClr val="0000FF"/>
              </a:solidFill>
            </a:endParaRPr>
          </a:p>
          <a:p>
            <a:pPr algn="ctr"/>
            <a:endParaRPr lang="ru-RU" sz="8000" b="1" cap="none" spc="0" dirty="0">
              <a:ln/>
              <a:solidFill>
                <a:srgbClr val="0000FF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4786322"/>
            <a:ext cx="405450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підкова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4818" name="Picture 2" descr="D:\урок 3 клас\goldenhorsesho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26074"/>
            <a:ext cx="2500330" cy="2631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2000240"/>
            <a:ext cx="22300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2 байти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78590">
            <a:off x="530333" y="231077"/>
            <a:ext cx="5172239" cy="23952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8000" b="1" dirty="0" smtClean="0">
                <a:ln/>
                <a:solidFill>
                  <a:srgbClr val="0000FF"/>
                </a:solidFill>
              </a:rPr>
              <a:t>Міркуємо!</a:t>
            </a:r>
            <a:endParaRPr lang="ru-RU" sz="8000" b="1" dirty="0" smtClean="0">
              <a:ln/>
              <a:solidFill>
                <a:srgbClr val="0000FF"/>
              </a:solidFill>
            </a:endParaRPr>
          </a:p>
          <a:p>
            <a:pPr algn="ctr"/>
            <a:endParaRPr lang="ru-RU" sz="8000" b="1" cap="none" spc="0" dirty="0">
              <a:ln/>
              <a:solidFill>
                <a:srgbClr val="0000FF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076" y="3364056"/>
            <a:ext cx="22300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4 байти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649940"/>
            <a:ext cx="25811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10 байтів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2000240"/>
            <a:ext cx="2090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24 біти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4876" y="3364056"/>
            <a:ext cx="2090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64 біти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4876" y="4649940"/>
            <a:ext cx="22076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80 бітів =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28926" y="2000240"/>
            <a:ext cx="12602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бітів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488" y="3357562"/>
            <a:ext cx="11432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біти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3240" y="4643446"/>
            <a:ext cx="12602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бітів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29454" y="2000240"/>
            <a:ext cx="15167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байти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3357562"/>
            <a:ext cx="16337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байтів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286644" y="4649940"/>
            <a:ext cx="16337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Arial Narrow" pitchFamily="34" charset="0"/>
                <a:cs typeface="Times New Roman" pitchFamily="18" charset="0"/>
              </a:rPr>
              <a:t>байтів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57422" y="2006734"/>
            <a:ext cx="6527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16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57422" y="3357562"/>
            <a:ext cx="6527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32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43174" y="4643446"/>
            <a:ext cx="6527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80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2000240"/>
            <a:ext cx="4187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3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43702" y="3357562"/>
            <a:ext cx="4187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8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15140" y="4643446"/>
            <a:ext cx="6527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10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42852"/>
            <a:ext cx="70273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742950" indent="-742950"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Перевірка </a:t>
            </a:r>
          </a:p>
          <a:p>
            <a:pPr marL="742950" indent="-742950"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домашнього завдання</a:t>
            </a:r>
            <a:endParaRPr lang="ru-RU" sz="4800" b="1" dirty="0" smtClean="0">
              <a:ln/>
              <a:solidFill>
                <a:schemeClr val="accent3"/>
              </a:solidFill>
            </a:endParaRPr>
          </a:p>
        </p:txBody>
      </p:sp>
      <p:pic>
        <p:nvPicPr>
          <p:cNvPr id="14337" name="Picture 1" descr="D:\IMG_20141007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857364"/>
            <a:ext cx="5217424" cy="457532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21136462">
            <a:off x="-131615" y="2029626"/>
            <a:ext cx="2730178" cy="24780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15000" b="1" dirty="0" smtClean="0">
                <a:ln/>
                <a:solidFill>
                  <a:schemeClr val="accent3"/>
                </a:solidFill>
              </a:rPr>
              <a:t>?</a:t>
            </a:r>
            <a:endParaRPr lang="ru-RU" sz="150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136462">
            <a:off x="6797870" y="3172634"/>
            <a:ext cx="2730178" cy="24780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15000" b="1" dirty="0" smtClean="0">
                <a:ln/>
                <a:solidFill>
                  <a:schemeClr val="accent3"/>
                </a:solidFill>
              </a:rPr>
              <a:t>?</a:t>
            </a:r>
            <a:endParaRPr lang="ru-RU" sz="15000" b="1" dirty="0" smtClean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15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1633" y="3929066"/>
            <a:ext cx="4442368" cy="292893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42910" y="785794"/>
            <a:ext cx="81439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err="1" smtClean="0">
                <a:ln/>
                <a:solidFill>
                  <a:schemeClr val="accent3"/>
                </a:solidFill>
              </a:rPr>
              <a:t>Правила</a:t>
            </a:r>
            <a:r>
              <a:rPr lang="uk-UA" sz="6000" b="1" dirty="0" smtClean="0">
                <a:ln/>
                <a:solidFill>
                  <a:schemeClr val="accent3"/>
                </a:solidFill>
              </a:rPr>
              <a:t> безпечної </a:t>
            </a:r>
            <a:endParaRPr lang="en-US" sz="6000" b="1" dirty="0" smtClean="0">
              <a:ln/>
              <a:solidFill>
                <a:schemeClr val="accent3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smtClean="0">
                <a:ln/>
                <a:solidFill>
                  <a:schemeClr val="accent3"/>
                </a:solidFill>
              </a:rPr>
              <a:t>роботи з </a:t>
            </a:r>
            <a:r>
              <a:rPr lang="uk-UA" sz="6000" b="1" dirty="0" err="1" smtClean="0">
                <a:ln/>
                <a:solidFill>
                  <a:schemeClr val="accent3"/>
                </a:solidFill>
              </a:rPr>
              <a:t>комп</a:t>
            </a:r>
            <a:r>
              <a:rPr lang="en-US" sz="6000" b="1" dirty="0" err="1" smtClean="0">
                <a:ln/>
                <a:solidFill>
                  <a:schemeClr val="accent3"/>
                </a:solidFill>
              </a:rPr>
              <a:t>’</a:t>
            </a:r>
            <a:r>
              <a:rPr lang="uk-UA" sz="6000" b="1" dirty="0" err="1" smtClean="0">
                <a:ln/>
                <a:solidFill>
                  <a:schemeClr val="accent3"/>
                </a:solidFill>
              </a:rPr>
              <a:t>ютером</a:t>
            </a:r>
            <a:endParaRPr lang="ru-RU" sz="6000" b="1" dirty="0" err="1" smtClean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7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14348" y="857232"/>
            <a:ext cx="77153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fontAlgn="base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charset="2" pitchFamily="2" typeface="Wingdings"/>
              <a:buChar char="Ø"/>
            </a:pPr>
            <a:r>
              <a:rPr b="1" dirty="0" lang="uk-UA" smtClean="0" sz="2400">
                <a:ea charset="0" pitchFamily="34" typeface="Calibri"/>
                <a:cs charset="0" pitchFamily="18" typeface="Times New Roman"/>
              </a:rPr>
              <a:t>удосконалювати навички роботи з мишею</a:t>
            </a:r>
            <a:r>
              <a:rPr b="1" dirty="0" lang="en-US" smtClean="0" sz="2400">
                <a:ea charset="0" pitchFamily="34" typeface="Calibri"/>
                <a:cs charset="0" pitchFamily="18" typeface="Times New Roman"/>
              </a:rPr>
              <a:t> </a:t>
            </a:r>
            <a:r>
              <a:rPr b="1" dirty="0" lang="uk-UA" smtClean="0" sz="2400">
                <a:ea charset="0" pitchFamily="34" typeface="Calibri"/>
                <a:cs charset="0" pitchFamily="18" typeface="Times New Roman"/>
              </a:rPr>
              <a:t> та </a:t>
            </a:r>
            <a:r>
              <a:rPr b="1" dirty="0" lang="uk-UA" smtClean="0" sz="2400">
                <a:ea charset="0" pitchFamily="34" typeface="Calibri"/>
                <a:cs charset="0" pitchFamily="18" typeface="Times New Roman"/>
              </a:rPr>
              <a:t>клавіатурою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; </a:t>
            </a:r>
            <a:endParaRPr b="1" dirty="0" lang="ru-RU" smtClean="0" sz="2400">
              <a:ea charset="0" pitchFamily="34" typeface="Calibri"/>
              <a:cs charset="0" pitchFamily="18" typeface="Times New Roman"/>
            </a:endParaRPr>
          </a:p>
          <a:p>
            <a:pPr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Ø"/>
              <a:tabLst/>
            </a:pPr>
            <a:r>
              <a:rPr b="1" dirty="0" err="1" lang="ru-RU" smtClean="0" sz="2400">
                <a:ea charset="0" pitchFamily="34" typeface="Calibri"/>
                <a:cs charset="0" pitchFamily="18" typeface="Times New Roman"/>
              </a:rPr>
              <a:t>вправлятися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 в одинарному та </a:t>
            </a:r>
            <a:r>
              <a:rPr b="1" dirty="0" err="1" lang="ru-RU" smtClean="0" sz="2400">
                <a:ea charset="0" pitchFamily="34" typeface="Calibri"/>
                <a:cs charset="0" pitchFamily="18" typeface="Times New Roman"/>
              </a:rPr>
              <a:t>подвійному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 </a:t>
            </a:r>
            <a:r>
              <a:rPr b="1" dirty="0" err="1" lang="ru-RU" smtClean="0" sz="2400">
                <a:ea charset="0" pitchFamily="34" typeface="Calibri"/>
                <a:cs charset="0" pitchFamily="18" typeface="Times New Roman"/>
              </a:rPr>
              <a:t>клацанні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 </a:t>
            </a:r>
            <a:r>
              <a:rPr b="1" dirty="0" err="1" lang="ru-RU" smtClean="0" sz="2400">
                <a:ea charset="0" pitchFamily="34" typeface="Calibri"/>
                <a:cs charset="0" pitchFamily="18" typeface="Times New Roman"/>
              </a:rPr>
              <a:t>лівою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 кнопкою </a:t>
            </a:r>
            <a:r>
              <a:rPr b="1" dirty="0" err="1" lang="ru-RU" smtClean="0" sz="2400">
                <a:ea charset="0" pitchFamily="34" typeface="Calibri"/>
                <a:cs charset="0" pitchFamily="18" typeface="Times New Roman"/>
              </a:rPr>
              <a:t>миші</a:t>
            </a:r>
            <a:r>
              <a:rPr b="1" dirty="0" lang="ru-RU" smtClean="0" sz="2400">
                <a:ea charset="0" pitchFamily="34" typeface="Calibri"/>
                <a:cs charset="0" pitchFamily="18" typeface="Times New Roman"/>
              </a:rPr>
              <a:t>;</a:t>
            </a:r>
          </a:p>
          <a:p>
            <a:pPr eaLnBrk="0" fontAlgn="base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charset="2" pitchFamily="2" typeface="Wingdings"/>
              <a:buChar char="Ø"/>
            </a:pPr>
            <a:r>
              <a:rPr b="1" dirty="0" lang="uk-UA" smtClean="0" sz="2400">
                <a:cs charset="0" pitchFamily="18" typeface="Times New Roman"/>
              </a:rPr>
              <a:t>навчитися кодувати та декодувати інформацію</a:t>
            </a:r>
            <a:endParaRPr b="1" baseline="0" cap="none" dirty="0" i="0" kumimoji="0" lang="ru-RU" normalizeH="0" smtClean="0" strike="noStrike" sz="2400" u="none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14348" y="-71462"/>
            <a:ext cx="74295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6600" u="none">
                <a:ln>
                  <a:noFill/>
                </a:ln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18" typeface="Times New Roman"/>
                <a:ea typeface="+mj-ea"/>
                <a:cs charset="0" pitchFamily="18" typeface="Times New Roman"/>
              </a:rPr>
              <a:t>Практична робота</a:t>
            </a:r>
            <a:endParaRPr b="1" baseline="0" cap="none" dirty="0" i="0" kern="1200" kumimoji="0" lang="ru-RU" noProof="0" normalizeH="0" spc="0" strike="noStrike" sz="6600" u="none">
              <a:ln>
                <a:noFill/>
              </a:ln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D:\урок 3 клас\Безымянный.JPG" id="35842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034" y="3857628"/>
            <a:ext cx="4000528" cy="2725360"/>
          </a:xfrm>
          <a:prstGeom prst="rect">
            <a:avLst/>
          </a:prstGeom>
          <a:ln cap="sq" cmpd="thickThin" w="88900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descr="D:\урок 3 клас\1.JPG" id="35843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857652"/>
            <a:ext cx="3857652" cy="2786058"/>
          </a:xfrm>
          <a:prstGeom prst="rect">
            <a:avLst/>
          </a:prstGeom>
          <a:ln cap="sq" cmpd="thickThin" w="88900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1433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7158" y="1928802"/>
            <a:ext cx="62151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6600" u="sng">
                <a:ln>
                  <a:noFill/>
                </a:ln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18" typeface="Times New Roman"/>
                <a:ea typeface="+mj-ea"/>
                <a:cs charset="0" pitchFamily="18" typeface="Times New Roman"/>
              </a:rPr>
              <a:t>Релаксація</a:t>
            </a:r>
          </a:p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i="1" lang="uk-UA" smtClean="0" sz="660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вправа для очей</a:t>
            </a:r>
            <a:endParaRPr b="1" baseline="0" cap="none" dirty="0" i="1" kern="1200" kumimoji="0" lang="ru-RU" noProof="0" normalizeH="0" spc="0" strike="noStrike" sz="66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150002" id="5" name="Picture 2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"/>
          <a:stretch>
            <a:fillRect/>
          </a:stretch>
        </p:blipFill>
        <p:spPr bwMode="auto">
          <a:xfrm>
            <a:off x="5929322" y="1142984"/>
            <a:ext cx="278608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7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85786" y="0"/>
            <a:ext cx="80010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DeflateTop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uk-UA" smtClean="0" sz="6600">
                <a:solidFill>
                  <a:srgbClr val="C00000"/>
                </a:solidFill>
                <a:effectLst>
                  <a:outerShdw algn="bl" blurRad="60007" dir="15000000" dist="200025" kx="-1800000" rotWithShape="0" sy="30000">
                    <a:prstClr val="black">
                      <a:alpha val="32000"/>
                    </a:prst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Декодуй!</a:t>
            </a:r>
            <a:endParaRPr b="1" baseline="0" cap="none" dirty="0" i="0" kern="1200" kumimoji="0" lang="ru-RU" noProof="0" normalizeH="0" spc="0" strike="noStrike" sz="6600" u="none">
              <a:ln>
                <a:noFill/>
              </a:ln>
              <a:solidFill>
                <a:srgbClr val="C00000"/>
              </a:solidFill>
              <a:effectLst>
                <a:outerShdw algn="bl" blurRad="60007" dir="15000000" dist="200025" kx="-1800000" rotWithShape="0" sy="30000">
                  <a:prstClr val="black">
                    <a:alpha val="32000"/>
                  </a:prst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C:\Documents and Settings\Учень 3\Рабочий стол\Новая папка\2454266_html_19fe122b.jpg" id="5" name="Picture 2"/>
          <p:cNvPicPr>
            <a:picLocks noChangeArrowheads="1" noChangeAspect="1"/>
          </p:cNvPicPr>
          <p:nvPr/>
        </p:nvPicPr>
        <p:blipFill>
          <a:blip cstate="print" r:embed="rId3">
            <a:lum contrast="10000"/>
          </a:blip>
          <a:srcRect r="52"/>
          <a:stretch>
            <a:fillRect/>
          </a:stretch>
        </p:blipFill>
        <p:spPr bwMode="auto">
          <a:xfrm flipH="1">
            <a:off x="214282" y="2285992"/>
            <a:ext cx="292355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857488" y="2857496"/>
            <a:ext cx="6000792" cy="178595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en-US" smtClean="0" sz="3200"/>
              <a:t>16  18  15  18  5  26  11</a:t>
            </a:r>
            <a:r>
              <a:rPr b="1" dirty="0" lang="uk-UA" smtClean="0" sz="3200"/>
              <a:t>  </a:t>
            </a:r>
            <a:endParaRPr b="1" dirty="0" lang="ru-RU" sz="320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786050" y="4572008"/>
            <a:ext cx="6000792" cy="178595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b="1" dirty="0" lang="en-US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І  </a:t>
            </a:r>
            <a:endParaRPr b="1" dirty="0" lang="ru-RU" sz="4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9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428604"/>
            <a:ext cx="75633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i="1" dirty="0" smtClean="0">
                <a:ln/>
                <a:solidFill>
                  <a:schemeClr val="accent3"/>
                </a:solidFill>
              </a:rPr>
              <a:t>Домашнє</a:t>
            </a:r>
            <a:r>
              <a:rPr lang="uk-UA" sz="6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6000" b="1" i="1" dirty="0" smtClean="0">
                <a:ln/>
                <a:solidFill>
                  <a:schemeClr val="accent3"/>
                </a:solidFill>
              </a:rPr>
              <a:t>завдання</a:t>
            </a:r>
            <a:endParaRPr lang="ru-RU" sz="6000" b="1" i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14480" y="1285860"/>
            <a:ext cx="70009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Зошит – 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з.5 ст.11</a:t>
            </a:r>
            <a:endParaRPr kumimoji="0" lang="uk-UA" sz="5400" b="1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 descr="C:\Documents and Settings\Admin\Рабочий стол\imagesпп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4743450"/>
            <a:ext cx="2162175" cy="211455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785786" y="2571744"/>
            <a:ext cx="79296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3600" i="1" dirty="0" smtClean="0"/>
              <a:t>Закодувати у вигляді ребуса </a:t>
            </a:r>
            <a:endParaRPr lang="uk-UA" sz="3600" i="1" dirty="0" smtClean="0"/>
          </a:p>
          <a:p>
            <a:pPr lvl="0" algn="ctr">
              <a:spcBef>
                <a:spcPct val="0"/>
              </a:spcBef>
              <a:defRPr/>
            </a:pPr>
            <a:r>
              <a:rPr lang="uk-UA" sz="3600" i="1" dirty="0" smtClean="0"/>
              <a:t>одне </a:t>
            </a:r>
            <a:r>
              <a:rPr lang="uk-UA" sz="3600" i="1" dirty="0" smtClean="0"/>
              <a:t>із слів: </a:t>
            </a:r>
            <a:endParaRPr lang="uk-UA" sz="3600" i="1" dirty="0" smtClean="0"/>
          </a:p>
          <a:p>
            <a:pPr lvl="0" algn="ctr">
              <a:spcBef>
                <a:spcPct val="0"/>
              </a:spcBef>
              <a:defRPr/>
            </a:pPr>
            <a:r>
              <a:rPr lang="uk-UA" sz="3600" b="1" i="1" dirty="0" smtClean="0"/>
              <a:t>учитель</a:t>
            </a:r>
            <a:r>
              <a:rPr lang="uk-UA" sz="3600" b="1" i="1" dirty="0" smtClean="0"/>
              <a:t>, школа, комп’ютер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544039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Оцініть свою </a:t>
            </a:r>
          </a:p>
          <a:p>
            <a:pPr algn="ctr"/>
            <a:r>
              <a:rPr lang="uk-UA" sz="6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роботу</a:t>
            </a:r>
            <a:endParaRPr lang="ru-RU" sz="60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496"/>
            <a:ext cx="766689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недостатньо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старанно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вгору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добре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до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плечей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чудово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аплодуємо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F:\малюнки для презентацій\Новая папка\m_ef805ea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57166"/>
            <a:ext cx="2309820" cy="2149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3" y="2460073"/>
            <a:ext cx="1036637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7229" y="1840947"/>
            <a:ext cx="12001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673" y="2473793"/>
            <a:ext cx="13684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2382848"/>
            <a:ext cx="1036637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Д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7" y="2304752"/>
            <a:ext cx="1124249" cy="11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Ц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3209" y="2515289"/>
            <a:ext cx="8572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52712"/>
            <a:ext cx="455612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868" y="5929330"/>
            <a:ext cx="3877518" cy="64632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uk-UA" sz="36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Дякую за </a:t>
            </a:r>
            <a:r>
              <a:rPr lang="uk-UA" sz="36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увагу!</a:t>
            </a:r>
            <a:endParaRPr lang="uk-UA" sz="36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9" y="6525344"/>
            <a:ext cx="184712" cy="369322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-71414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39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D:\урок 3 клас\poezd_1.jpg" id="12289" name="Picture 1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78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205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2253" y="142852"/>
            <a:ext cx="8721747" cy="384214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indent="-742950" lvl="0" marL="742950">
              <a:lnSpc>
                <a:spcPct val="110000"/>
              </a:lnSpc>
              <a:buFont typeface="+mj-lt"/>
              <a:buAutoNum type="arabicPeriod"/>
            </a:pPr>
            <a:r>
              <a:rPr b="1" dirty="0" lang="uk-UA" smtClean="0" sz="3200"/>
              <a:t>Що таке інформація?</a:t>
            </a:r>
            <a:endParaRPr b="1" dirty="0" lang="ru-RU" smtClean="0" sz="3200"/>
          </a:p>
          <a:p>
            <a:pPr indent="-742950" lvl="0" marL="742950">
              <a:lnSpc>
                <a:spcPct val="110000"/>
              </a:lnSpc>
              <a:buFont typeface="+mj-lt"/>
              <a:buAutoNum type="arabicPeriod"/>
            </a:pPr>
            <a:r>
              <a:rPr b="1" dirty="0" lang="uk-UA" smtClean="0" sz="3200"/>
              <a:t>Якими способами ми передаємо </a:t>
            </a:r>
            <a:endParaRPr b="1" dirty="0" lang="en-US" smtClean="0" sz="3200"/>
          </a:p>
          <a:p>
            <a:pPr indent="-742950" lvl="0" marL="742950">
              <a:lnSpc>
                <a:spcPct val="110000"/>
              </a:lnSpc>
            </a:pPr>
            <a:r>
              <a:rPr b="1" dirty="0" lang="en-US" smtClean="0" sz="3200"/>
              <a:t> </a:t>
            </a:r>
            <a:r>
              <a:rPr b="1" dirty="0" lang="en-US" smtClean="0" sz="3200"/>
              <a:t>                                              </a:t>
            </a:r>
            <a:r>
              <a:rPr b="1" dirty="0" lang="uk-UA" smtClean="0" sz="3200"/>
              <a:t>інформацію</a:t>
            </a:r>
            <a:r>
              <a:rPr b="1" dirty="0" lang="uk-UA" smtClean="0" sz="3200"/>
              <a:t>?</a:t>
            </a:r>
            <a:endParaRPr b="1" dirty="0" lang="ru-RU" smtClean="0" sz="3200"/>
          </a:p>
          <a:p>
            <a:pPr indent="-742950" lvl="0" marL="742950">
              <a:lnSpc>
                <a:spcPct val="110000"/>
              </a:lnSpc>
              <a:buFont typeface="+mj-lt"/>
              <a:buAutoNum startAt="3" type="arabicPeriod"/>
            </a:pPr>
            <a:r>
              <a:rPr b="1" dirty="0" lang="uk-UA" smtClean="0" sz="3200"/>
              <a:t>Які ти знаєш інформаційні процеси?</a:t>
            </a:r>
            <a:endParaRPr b="1" dirty="0" lang="ru-RU" smtClean="0" sz="3200"/>
          </a:p>
          <a:p>
            <a:pPr indent="-742950" lvl="0" marL="742950">
              <a:lnSpc>
                <a:spcPct val="110000"/>
              </a:lnSpc>
              <a:buFont typeface="+mj-lt"/>
              <a:buAutoNum startAt="3" type="arabicPeriod"/>
            </a:pPr>
            <a:r>
              <a:rPr b="1" dirty="0" lang="uk-UA" smtClean="0" sz="3200"/>
              <a:t>Наведи приклади носіїв повідомлень.</a:t>
            </a:r>
            <a:endParaRPr b="1" dirty="0" lang="ru-RU" smtClean="0" sz="3200"/>
          </a:p>
          <a:p>
            <a:pPr indent="-742950" lvl="0" marL="742950">
              <a:lnSpc>
                <a:spcPct val="110000"/>
              </a:lnSpc>
              <a:buFont typeface="+mj-lt"/>
              <a:buAutoNum startAt="3" type="arabicPeriod"/>
            </a:pPr>
            <a:r>
              <a:rPr b="1" dirty="0" lang="uk-UA" smtClean="0" sz="3200"/>
              <a:t>Які два типи пам’яті комп’ютера </a:t>
            </a:r>
            <a:endParaRPr b="1" dirty="0" lang="en-US" smtClean="0" sz="3200"/>
          </a:p>
          <a:p>
            <a:pPr indent="-742950" lvl="0" marL="742950">
              <a:lnSpc>
                <a:spcPct val="110000"/>
              </a:lnSpc>
            </a:pPr>
            <a:r>
              <a:rPr b="1" dirty="0" lang="en-US" smtClean="0" sz="3200"/>
              <a:t> </a:t>
            </a:r>
            <a:r>
              <a:rPr b="1" dirty="0" lang="en-US" smtClean="0" sz="3200"/>
              <a:t>                                                    </a:t>
            </a:r>
            <a:r>
              <a:rPr b="1" dirty="0" lang="uk-UA" smtClean="0" sz="3200"/>
              <a:t>ти </a:t>
            </a:r>
            <a:r>
              <a:rPr b="1" dirty="0" lang="uk-UA" smtClean="0" sz="3200"/>
              <a:t>знаєш?</a:t>
            </a:r>
            <a:endParaRPr b="1" dirty="0" lang="ru-RU" sz="3200"/>
          </a:p>
        </p:txBody>
      </p:sp>
      <p:pic>
        <p:nvPicPr>
          <p:cNvPr descr="C:\Documents and Settings\Учень 3\Рабочий стол\Новая папка\2454266_html_19fe122b.jpg" id="7" name="Picture 2"/>
          <p:cNvPicPr>
            <a:picLocks noChangeArrowheads="1" noChangeAspect="1"/>
          </p:cNvPicPr>
          <p:nvPr/>
        </p:nvPicPr>
        <p:blipFill>
          <a:blip cstate="print" r:embed="rId3">
            <a:lum contrast="10000"/>
          </a:blip>
          <a:srcRect r="52"/>
          <a:stretch>
            <a:fillRect/>
          </a:stretch>
        </p:blipFill>
        <p:spPr bwMode="auto">
          <a:xfrm flipH="1">
            <a:off x="500034" y="4500546"/>
            <a:ext cx="214395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Горизонтальный свиток 8"/>
          <p:cNvSpPr/>
          <p:nvPr/>
        </p:nvSpPr>
        <p:spPr>
          <a:xfrm>
            <a:off x="2571736" y="5429264"/>
            <a:ext cx="5072098" cy="1214422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en-US" smtClean="0" sz="3200"/>
              <a:t>16  18  15  18  5  26  11</a:t>
            </a:r>
            <a:r>
              <a:rPr b="1" dirty="0" lang="uk-UA" smtClean="0" sz="3200"/>
              <a:t>  </a:t>
            </a:r>
            <a:endParaRPr b="1" dirty="0" lang="ru-RU" sz="3200"/>
          </a:p>
        </p:txBody>
      </p:sp>
      <p:grpSp>
        <p:nvGrpSpPr>
          <p:cNvPr id="12" name="Группа 11"/>
          <p:cNvGrpSpPr/>
          <p:nvPr/>
        </p:nvGrpSpPr>
        <p:grpSpPr>
          <a:xfrm>
            <a:off x="2500298" y="3643314"/>
            <a:ext cx="3714776" cy="1785950"/>
            <a:chOff x="3000364" y="3857628"/>
            <a:chExt cx="3714776" cy="1785950"/>
          </a:xfrm>
        </p:grpSpPr>
        <p:sp>
          <p:nvSpPr>
            <p:cNvPr id="10" name="Прямоугольник с двумя скругленными противолежащими углами 9"/>
            <p:cNvSpPr/>
            <p:nvPr/>
          </p:nvSpPr>
          <p:spPr>
            <a:xfrm>
              <a:off x="3000364" y="3857628"/>
              <a:ext cx="3714776" cy="1785950"/>
            </a:xfrm>
            <a:prstGeom prst="round2DiagRect">
              <a:avLst/>
            </a:prstGeom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r="100000" t="100000"/>
              </a:path>
              <a:tileRect b="-100000" l="-100000"/>
            </a:gradFill>
            <a:ln>
              <a:noFill/>
            </a:ln>
            <a:effectLst>
              <a:outerShdw algn="ctr" blurRad="149987" dir="8460000" dist="250190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dir="t" rig="contrasting">
                <a:rot lat="0" lon="0" rev="1500000"/>
              </a:lightRig>
            </a:scene3d>
            <a:sp3d prstMaterial="metal">
              <a:bevelT h="88900" w="88900"/>
            </a:sp3d>
          </p:spPr>
          <p:style>
            <a:lnRef idx="2">
              <a:schemeClr val="accent1">
                <a:shade val="50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000364" y="4071942"/>
              <a:ext cx="3500462" cy="1569660"/>
            </a:xfrm>
            <a:prstGeom prst="rect">
              <a:avLst/>
            </a:prstGeom>
            <a:noFill/>
          </p:spPr>
          <p:txBody>
            <a:bodyPr bIns="45720" lIns="91440" rIns="91440" tIns="45720" wrap="square">
              <a:spAutoFit/>
            </a:bodyPr>
            <a:lstStyle/>
            <a:p>
              <a:pPr algn="ctr"/>
              <a:r>
                <a:rPr b="1" dirty="0" lang="uk-UA" smtClean="0" sz="4800">
                  <a:ln cmpd="sng" w="18415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algn="tl" blurRad="63500" dir="3600000" rotWithShape="0">
                      <a:srgbClr val="000000">
                        <a:alpha val="70000"/>
                      </a:srgbClr>
                    </a:outerShdw>
                  </a:effectLst>
                  <a:latin charset="0" pitchFamily="34" typeface="Figurny"/>
                </a:rPr>
                <a:t>КАЗКОВИЙ </a:t>
              </a:r>
            </a:p>
            <a:p>
              <a:pPr algn="ctr"/>
              <a:r>
                <a:rPr b="1" dirty="0" lang="uk-UA" smtClean="0" sz="4800">
                  <a:ln cmpd="sng" w="18415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algn="tl" blurRad="63500" dir="3600000" rotWithShape="0">
                      <a:srgbClr val="000000">
                        <a:alpha val="70000"/>
                      </a:srgbClr>
                    </a:outerShdw>
                  </a:effectLst>
                  <a:latin charset="0" pitchFamily="34" typeface="Figurny"/>
                </a:rPr>
                <a:t>КВИТОК</a:t>
              </a:r>
              <a:endParaRPr b="1" dirty="0" lang="ru-RU" sz="4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Figurny"/>
              </a:endParaRP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9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031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16941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15819" y="1500174"/>
            <a:ext cx="46136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 на уроці ми:</a:t>
            </a:r>
          </a:p>
        </p:txBody>
      </p:sp>
      <p:pic>
        <p:nvPicPr>
          <p:cNvPr id="8" name="Picture 6" descr="hp-2710p-tablet-pc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29454" y="4714884"/>
            <a:ext cx="2078977" cy="192880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928794" y="371283"/>
            <a:ext cx="62704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Кодування і </a:t>
            </a:r>
            <a:endParaRPr lang="en-US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/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декодування повідомлень</a:t>
            </a:r>
            <a:endParaRPr lang="uk-UA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138314"/>
            <a:ext cx="785043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дізнаємося, що таке 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кодування;</a:t>
            </a:r>
            <a:endParaRPr lang="en-US" sz="2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познайомимося із способами  кодування і декодування символів та 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повідомлень;</a:t>
            </a:r>
            <a:endParaRPr lang="en-US" sz="2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довідаємося яку мову розуміє комп’ютер, навчимося самі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закодовувати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декодовувати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повідомлення на письмі та за допомогою 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комп’ютера;</a:t>
            </a:r>
            <a:endParaRPr lang="en-US" sz="2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365125" indent="-365125">
              <a:buSzPct val="100000"/>
              <a:buFont typeface="Century Schoolbook" pitchFamily="18" charset="0"/>
              <a:buChar char="●"/>
            </a:pP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будемо удосконалювати навички роботи з мишею</a:t>
            </a:r>
            <a:r>
              <a:rPr lang="en-US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клавіатурою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</a:t>
            </a: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розвиватимемо логічне мислення і швидкість думки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5122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928802"/>
            <a:ext cx="8501122" cy="1500198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Up">
              <a:avLst/>
            </a:prstTxWarp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lvl="0"/>
            <a:r>
              <a:rPr b="1" dirty="0" lang="uk-UA" smtClean="0" sz="6600">
                <a:ln/>
                <a:solidFill>
                  <a:srgbClr val="C00000"/>
                </a:solidFill>
              </a:rPr>
              <a:t>Зупинка </a:t>
            </a:r>
            <a:endParaRPr b="1" dirty="0" lang="uk-UA" smtClean="0" sz="6600">
              <a:ln/>
              <a:solidFill>
                <a:srgbClr val="C00000"/>
              </a:solidFill>
            </a:endParaRPr>
          </a:p>
          <a:p>
            <a:pPr algn="ctr" lvl="0"/>
            <a:r>
              <a:rPr b="1" dirty="0" lang="uk-UA" smtClean="0" sz="6600">
                <a:ln/>
                <a:solidFill>
                  <a:srgbClr val="C00000"/>
                </a:solidFill>
              </a:rPr>
              <a:t>«</a:t>
            </a:r>
            <a:r>
              <a:rPr b="1" dirty="0" lang="uk-UA" smtClean="0" sz="6600">
                <a:ln/>
                <a:solidFill>
                  <a:srgbClr val="C00000"/>
                </a:solidFill>
              </a:rPr>
              <a:t>Таємничі букви»</a:t>
            </a:r>
            <a:endParaRPr b="1" dirty="0" lang="ru-RU" smtClean="0" sz="6600">
              <a:ln/>
              <a:solidFill>
                <a:srgbClr val="C00000"/>
              </a:solidFill>
            </a:endParaRPr>
          </a:p>
          <a:p>
            <a:pPr algn="ctr"/>
            <a:endParaRPr b="1" cap="none" dirty="0" lang="ru-RU" spc="0" sz="660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descr="C:\Documents and Settings\Admin\Рабочий стол\Новая папка (2)\a.png" id="8" name="Рисунок 7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28596" y="0"/>
            <a:ext cx="135732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Новая папка (2)\phoca_thumb_l_3.jpg" id="12" name="Рисунок 11"/>
          <p:cNvPicPr/>
          <p:nvPr/>
        </p:nvPicPr>
        <p:blipFill>
          <a:blip cstate="print"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101"/>
          <a:stretch>
            <a:fillRect/>
          </a:stretch>
        </p:blipFill>
        <p:spPr bwMode="auto">
          <a:xfrm>
            <a:off x="7786710" y="285728"/>
            <a:ext cx="92872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Новая папка (2)\phoca_thumb_l_18.jpg" id="13" name="Рисунок 12"/>
          <p:cNvPicPr/>
          <p:nvPr/>
        </p:nvPicPr>
        <p:blipFill>
          <a:blip cstate="print"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110" r="154"/>
          <a:stretch>
            <a:fillRect/>
          </a:stretch>
        </p:blipFill>
        <p:spPr bwMode="auto">
          <a:xfrm rot="1078491">
            <a:off x="2856493" y="2718784"/>
            <a:ext cx="1132405" cy="113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Новая папка (2)\phoca_thumb_l_6.jpg" id="14" name="Рисунок 13"/>
          <p:cNvPicPr/>
          <p:nvPr/>
        </p:nvPicPr>
        <p:blipFill>
          <a:blip cstate="print"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39" r="14"/>
          <a:stretch>
            <a:fillRect/>
          </a:stretch>
        </p:blipFill>
        <p:spPr bwMode="auto">
          <a:xfrm>
            <a:off x="5500694" y="2571744"/>
            <a:ext cx="1350890" cy="137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-214346" y="4357694"/>
            <a:ext cx="9144064" cy="2319866"/>
          </a:xfrm>
          <a:prstGeom prst="rect">
            <a:avLst/>
          </a:prstGeom>
        </p:spPr>
        <p:txBody>
          <a:bodyPr bIns="51435" lIns="102870" rIns="102870" tIns="51435" wrap="square">
            <a:spAutoFit/>
          </a:bodyPr>
          <a:lstStyle/>
          <a:p>
            <a:pPr algn="ctr"/>
            <a:r>
              <a:rPr b="1" dirty="0" lang="uk-UA" smtClean="0" sz="3600" u="sng"/>
              <a:t>К</a:t>
            </a:r>
            <a:r>
              <a:rPr b="1" dirty="0" lang="uk-UA" smtClean="0" sz="3600" u="sng"/>
              <a:t>одування</a:t>
            </a:r>
            <a:r>
              <a:rPr b="1" dirty="0" lang="uk-UA" smtClean="0" sz="3600"/>
              <a:t> </a:t>
            </a:r>
            <a:r>
              <a:rPr b="1" dirty="0" lang="uk-UA" smtClean="0" sz="3600"/>
              <a:t>– </a:t>
            </a:r>
            <a:r>
              <a:rPr dirty="0" lang="uk-UA" smtClean="0" sz="3600"/>
              <a:t>це перетворення повідомлень у зручну для </a:t>
            </a:r>
            <a:endParaRPr dirty="0" lang="uk-UA" smtClean="0" sz="3600"/>
          </a:p>
          <a:p>
            <a:pPr algn="ctr"/>
            <a:r>
              <a:rPr dirty="0" lang="uk-UA" smtClean="0" sz="3600"/>
              <a:t>передавання</a:t>
            </a:r>
            <a:r>
              <a:rPr dirty="0" lang="uk-UA" smtClean="0" sz="3600"/>
              <a:t>, </a:t>
            </a:r>
            <a:r>
              <a:rPr dirty="0" lang="uk-UA" smtClean="0" sz="3600"/>
              <a:t>зберігання </a:t>
            </a:r>
          </a:p>
          <a:p>
            <a:pPr algn="ctr"/>
            <a:r>
              <a:rPr dirty="0" lang="uk-UA" smtClean="0" sz="3600"/>
              <a:t>та </a:t>
            </a:r>
            <a:r>
              <a:rPr dirty="0" lang="uk-UA" smtClean="0" sz="3600"/>
              <a:t>опрацювання </a:t>
            </a:r>
            <a:r>
              <a:rPr dirty="0" lang="uk-UA" smtClean="0" sz="3600"/>
              <a:t>форму</a:t>
            </a:r>
            <a:endParaRPr dirty="0" i="1" lang="uk-UA" sz="3600">
              <a:ln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0"/>
            <a:ext cx="5429288" cy="1458091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4400" b="1" dirty="0">
                <a:ln/>
                <a:solidFill>
                  <a:schemeClr val="accent3"/>
                </a:solidFill>
              </a:rPr>
              <a:t>Робота </a:t>
            </a:r>
            <a:endParaRPr lang="uk-UA" sz="4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uk-UA" sz="4400" b="1" dirty="0" smtClean="0">
                <a:ln/>
                <a:solidFill>
                  <a:schemeClr val="accent3"/>
                </a:solidFill>
              </a:rPr>
              <a:t>з підручником </a:t>
            </a:r>
            <a:r>
              <a:rPr lang="uk-UA" sz="4400" b="1" dirty="0" smtClean="0">
                <a:ln/>
                <a:solidFill>
                  <a:schemeClr val="accent3"/>
                </a:solidFill>
              </a:rPr>
              <a:t>с.28</a:t>
            </a:r>
            <a:endParaRPr lang="uk-UA" sz="4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0" name="Picture 2" descr="F:\малюнки для презентацій\BookAni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57166"/>
            <a:ext cx="3362530" cy="2000240"/>
          </a:xfrm>
          <a:prstGeom prst="rect">
            <a:avLst/>
          </a:prstGeom>
          <a:noFill/>
        </p:spPr>
      </p:pic>
      <p:pic>
        <p:nvPicPr>
          <p:cNvPr id="7169" name="Picture 1" descr="D:\урок 3 клас\f_4c6bc32cd9dd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357430"/>
            <a:ext cx="4521758" cy="3429000"/>
          </a:xfrm>
          <a:prstGeom prst="rect">
            <a:avLst/>
          </a:prstGeom>
          <a:noFill/>
        </p:spPr>
      </p:pic>
      <p:pic>
        <p:nvPicPr>
          <p:cNvPr id="7170" name="Picture 2" descr="D:\IMG_20141007_0002.jpg"/>
          <p:cNvPicPr>
            <a:picLocks noChangeAspect="1" noChangeArrowheads="1"/>
          </p:cNvPicPr>
          <p:nvPr/>
        </p:nvPicPr>
        <p:blipFill>
          <a:blip r:embed="rId5"/>
          <a:srcRect r="57418"/>
          <a:stretch>
            <a:fillRect/>
          </a:stretch>
        </p:blipFill>
        <p:spPr bwMode="auto">
          <a:xfrm>
            <a:off x="642910" y="1714488"/>
            <a:ext cx="3429024" cy="1667257"/>
          </a:xfrm>
          <a:prstGeom prst="rect">
            <a:avLst/>
          </a:prstGeom>
          <a:noFill/>
        </p:spPr>
      </p:pic>
      <p:pic>
        <p:nvPicPr>
          <p:cNvPr id="12" name="Picture 2" descr="D:\IMG_20141007_0002.jpg"/>
          <p:cNvPicPr>
            <a:picLocks noChangeAspect="1" noChangeArrowheads="1"/>
          </p:cNvPicPr>
          <p:nvPr/>
        </p:nvPicPr>
        <p:blipFill>
          <a:blip r:embed="rId5"/>
          <a:srcRect l="51901"/>
          <a:stretch>
            <a:fillRect/>
          </a:stretch>
        </p:blipFill>
        <p:spPr bwMode="auto">
          <a:xfrm>
            <a:off x="500034" y="3571876"/>
            <a:ext cx="3651145" cy="157163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-64" y="5572140"/>
            <a:ext cx="9144064" cy="1211870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3600" b="1" dirty="0" smtClean="0"/>
              <a:t>Б</a:t>
            </a:r>
            <a:r>
              <a:rPr lang="uk-UA" sz="3600" b="1" dirty="0" smtClean="0"/>
              <a:t>укви</a:t>
            </a:r>
            <a:r>
              <a:rPr lang="uk-UA" sz="3600" b="1" dirty="0" smtClean="0"/>
              <a:t>, символи можна розуміти як коди звуків </a:t>
            </a:r>
            <a:endParaRPr lang="uk-UA" sz="3600" b="1" i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571612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</a:t>
            </a:r>
            <a:r>
              <a:rPr lang="uk-UA" sz="6600" b="1" dirty="0" err="1" smtClean="0">
                <a:ln/>
                <a:solidFill>
                  <a:srgbClr val="C00000"/>
                </a:solidFill>
              </a:rPr>
              <a:t>Ребусляндія</a:t>
            </a:r>
            <a:r>
              <a:rPr lang="uk-UA" sz="6600" b="1" dirty="0" smtClean="0">
                <a:ln/>
                <a:solidFill>
                  <a:srgbClr val="C00000"/>
                </a:solidFill>
              </a:rPr>
              <a:t>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2071678"/>
            <a:ext cx="8572560" cy="1827423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just"/>
            <a:r>
              <a:rPr lang="ru-RU" sz="2800" b="1" dirty="0" smtClean="0"/>
              <a:t>Ребус</a:t>
            </a:r>
            <a:r>
              <a:rPr lang="ru-RU" sz="2800" dirty="0" smtClean="0"/>
              <a:t> – </a:t>
            </a:r>
            <a:r>
              <a:rPr lang="ru-RU" sz="2800" dirty="0" err="1" smtClean="0"/>
              <a:t>це</a:t>
            </a:r>
            <a:r>
              <a:rPr lang="ru-RU" sz="2800" dirty="0" smtClean="0"/>
              <a:t> слово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речення</a:t>
            </a:r>
            <a:r>
              <a:rPr lang="ru-RU" sz="2800" dirty="0" smtClean="0"/>
              <a:t>, </a:t>
            </a:r>
            <a:r>
              <a:rPr lang="ru-RU" sz="2800" dirty="0" err="1" smtClean="0"/>
              <a:t>зображене</a:t>
            </a:r>
            <a:r>
              <a:rPr lang="ru-RU" sz="2800" dirty="0" smtClean="0"/>
              <a:t> за </a:t>
            </a:r>
            <a:r>
              <a:rPr lang="ru-RU" sz="2800" dirty="0" err="1" smtClean="0"/>
              <a:t>допомогою</a:t>
            </a:r>
            <a:r>
              <a:rPr lang="ru-RU" sz="2800" dirty="0" smtClean="0"/>
              <a:t> </a:t>
            </a:r>
            <a:r>
              <a:rPr lang="ru-RU" sz="2800" dirty="0" err="1" smtClean="0"/>
              <a:t>малюнків</a:t>
            </a:r>
            <a:r>
              <a:rPr lang="ru-RU" sz="2800" dirty="0" smtClean="0"/>
              <a:t>, цифр, букв та </a:t>
            </a:r>
            <a:r>
              <a:rPr lang="ru-RU" sz="2800" dirty="0" err="1" smtClean="0"/>
              <a:t>різних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знаків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algn="just"/>
            <a:r>
              <a:rPr lang="uk-UA" sz="2800" dirty="0" smtClean="0"/>
              <a:t>                   Ребус </a:t>
            </a:r>
            <a:r>
              <a:rPr lang="uk-UA" sz="2800" dirty="0" smtClean="0"/>
              <a:t>– це також </a:t>
            </a:r>
            <a:r>
              <a:rPr lang="uk-UA" sz="2800" dirty="0" smtClean="0"/>
              <a:t>код</a:t>
            </a:r>
            <a:endParaRPr lang="ru-RU" sz="2800" dirty="0" smtClean="0"/>
          </a:p>
          <a:p>
            <a:pPr algn="just"/>
            <a:endParaRPr lang="uk-UA" sz="2800" i="1" dirty="0">
              <a:ln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2357422" y="3429000"/>
            <a:ext cx="4572983" cy="2609323"/>
            <a:chOff x="2357422" y="3429000"/>
            <a:chExt cx="4572983" cy="2609323"/>
          </a:xfrm>
        </p:grpSpPr>
        <p:pic>
          <p:nvPicPr>
            <p:cNvPr id="28674" name="Picture 2" descr="D:\урок 3 клас\grusha-poleznye-svojstva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3643314"/>
              <a:ext cx="2333628" cy="2333628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5715008" y="3429000"/>
              <a:ext cx="12153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Ш</a:t>
              </a:r>
              <a:endPara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03699" y="4714884"/>
              <a:ext cx="8114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</a:t>
              </a:r>
              <a:endPara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357422" y="3786190"/>
              <a:ext cx="642942" cy="8572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b="1" kern="1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/>
                </a:rPr>
                <a:t>’</a:t>
              </a:r>
              <a:endParaRPr lang="ru-RU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16200000" flipH="1">
              <a:off x="5607851" y="3679033"/>
              <a:ext cx="1285884" cy="9286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5643570" y="3643314"/>
              <a:ext cx="1357322" cy="9286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3357554" y="5857892"/>
            <a:ext cx="16748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РУКА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2000240"/>
            <a:ext cx="850112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Зупинка </a:t>
            </a:r>
            <a:endParaRPr lang="uk-UA" sz="6600" b="1" dirty="0" smtClean="0">
              <a:ln/>
              <a:solidFill>
                <a:srgbClr val="C00000"/>
              </a:solidFill>
            </a:endParaRPr>
          </a:p>
          <a:p>
            <a:pPr lvl="0" algn="ctr"/>
            <a:r>
              <a:rPr lang="uk-UA" sz="6600" b="1" dirty="0" smtClean="0">
                <a:ln/>
                <a:solidFill>
                  <a:srgbClr val="C00000"/>
                </a:solidFill>
              </a:rPr>
              <a:t>«Місто Шарада»</a:t>
            </a:r>
            <a:endParaRPr lang="ru-RU" sz="6600" b="1" dirty="0" smtClean="0">
              <a:ln/>
              <a:solidFill>
                <a:srgbClr val="C00000"/>
              </a:solidFill>
            </a:endParaRPr>
          </a:p>
          <a:p>
            <a:pPr algn="ctr"/>
            <a:endParaRPr lang="ru-RU" sz="66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2889720"/>
            <a:ext cx="8572560" cy="1396536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dirty="0" smtClean="0"/>
              <a:t>Шарада </a:t>
            </a:r>
            <a:r>
              <a:rPr lang="uk-UA" sz="2800" dirty="0" smtClean="0"/>
              <a:t>– це загадка, в якій закодовано слово, що складається з кількох </a:t>
            </a:r>
            <a:r>
              <a:rPr lang="uk-UA" sz="2800" dirty="0" smtClean="0"/>
              <a:t>частин</a:t>
            </a:r>
            <a:endParaRPr lang="ru-RU" sz="2800" dirty="0" smtClean="0"/>
          </a:p>
          <a:p>
            <a:pPr algn="just"/>
            <a:endParaRPr lang="uk-UA" sz="2800" i="1" dirty="0">
              <a:ln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4248701"/>
            <a:ext cx="44614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5461464"/>
            <a:ext cx="8572560" cy="1396536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2800" b="1" i="1" u="sng" dirty="0" smtClean="0"/>
              <a:t>за </a:t>
            </a:r>
            <a:r>
              <a:rPr lang="uk-UA" sz="2800" b="1" i="1" u="sng" dirty="0" smtClean="0"/>
              <a:t>допомогою </a:t>
            </a:r>
            <a:r>
              <a:rPr lang="uk-UA" sz="2800" b="1" i="1" u="sng" dirty="0" smtClean="0"/>
              <a:t>шаради </a:t>
            </a:r>
          </a:p>
          <a:p>
            <a:pPr algn="ctr"/>
            <a:r>
              <a:rPr lang="uk-UA" sz="2800" b="1" i="1" u="sng" dirty="0" smtClean="0"/>
              <a:t>можна </a:t>
            </a:r>
            <a:r>
              <a:rPr lang="uk-UA" sz="2800" b="1" i="1" u="sng" dirty="0" smtClean="0"/>
              <a:t>закодувати повідомлення</a:t>
            </a:r>
          </a:p>
          <a:p>
            <a:pPr algn="ctr"/>
            <a:endParaRPr lang="uk-UA" sz="2800" i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1063</TotalTime>
  <Words>490</Words>
  <Application>Microsoft Office PowerPoint</Application>
  <PresentationFormat>Экран (4:3)</PresentationFormat>
  <Paragraphs>127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</cp:lastModifiedBy>
  <cp:revision>282</cp:revision>
  <dcterms:created xsi:type="dcterms:W3CDTF">2014-02-02T21:27:49Z</dcterms:created>
  <dcterms:modified xsi:type="dcterms:W3CDTF">2014-10-07T18:31:14Z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1895294</vt:lpwstr>
  </property>
  <property fmtid="{D5CDD505-2E9C-101B-9397-08002B2CF9AE}" name="NXPowerLiteVersion" pid="3">
    <vt:lpwstr>D4.1.4</vt:lpwstr>
  </property>
</Properties>
</file>