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74" r:id="rId14"/>
    <p:sldId id="273" r:id="rId15"/>
    <p:sldId id="267" r:id="rId16"/>
    <p:sldId id="268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2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057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029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506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51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09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267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07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77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852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92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782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6035A-83D1-42CA-9ACA-EAC8F600BABD}" type="datetimeFigureOut">
              <a:rPr lang="ru-RU" smtClean="0"/>
              <a:t>10.11.2014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6DA30-9C41-4451-A561-20CC15D5CAA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58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microsoft.com/office/2007/relationships/hdphoto" Target="../media/hdphoto1.wdp"/></Relationships>
</file>

<file path=ppt/slides/_rels/slide16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2.gif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elitefon.ru/pic/201211/1280x960/elitefon.ru-18665.jpg" TargetMode="External"/><Relationship Id="rId3" Type="http://schemas.openxmlformats.org/officeDocument/2006/relationships/hyperlink" Target="http://img3.goodfon.ru/wallpaper/big/c/49/holmy-derevya-plyana-solnce.jpg" TargetMode="External"/><Relationship Id="rId7" Type="http://schemas.openxmlformats.org/officeDocument/2006/relationships/hyperlink" Target="http://www.whjrsyyy.com/uploads/130718/1-130GQ55325620.jpg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ltipac-geothermie.fr/wp-content/uploads/2012/02/imagearticle06.jpg" TargetMode="External"/><Relationship Id="rId5" Type="http://schemas.openxmlformats.org/officeDocument/2006/relationships/hyperlink" Target="http://static.freepik.com/free-photo/vector-green-landscape-with-butterfly-and-rainbow_18-14159.jpg" TargetMode="External"/><Relationship Id="rId4" Type="http://schemas.openxmlformats.org/officeDocument/2006/relationships/hyperlink" Target="http://ua-znatok.com/pars_docs/refs/5/4205/4205_html_5daa2340.jpg" TargetMode="External"/><Relationship Id="rId9" Type="http://schemas.openxmlformats.org/officeDocument/2006/relationships/hyperlink" Target="http://static.freepik.com/foto-gratis/paisaje-de-verano-bandera-vector_18-1418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421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81985">
            <a:off x="1326213" y="4976129"/>
            <a:ext cx="7772400" cy="1470025"/>
          </a:xfrm>
        </p:spPr>
        <p:txBody>
          <a:bodyPr>
            <a:prstTxWarp prst="textWave2">
              <a:avLst>
                <a:gd name="adj1" fmla="val 14099"/>
                <a:gd name="adj2" fmla="val 0"/>
              </a:avLst>
            </a:prstTxWarp>
          </a:bodyPr>
          <a:lstStyle/>
          <a:p>
            <a:pPr algn="r"/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орієнтуватися на            місцевості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988840"/>
            <a:ext cx="1919921" cy="19328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5" y="1851862"/>
            <a:ext cx="15525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71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506522"/>
            <a:ext cx="9324528" cy="73645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3531" y="283693"/>
            <a:ext cx="3048681" cy="24953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724" y="260648"/>
            <a:ext cx="8964488" cy="40011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ієнтуватися на місцевості – означає вміти визначати сторони горизонту.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8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/>
          <a:stretch/>
        </p:blipFill>
        <p:spPr>
          <a:xfrm>
            <a:off x="0" y="0"/>
            <a:ext cx="917834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10146" y="188640"/>
            <a:ext cx="5434693" cy="369332"/>
          </a:xfrm>
          <a:prstGeom prst="rect">
            <a:avLst/>
          </a:prstGeom>
          <a:noFill/>
        </p:spPr>
        <p:txBody>
          <a:bodyPr rtlCol="0" wrap="none">
            <a:prstTxWarp prst="textPlain">
              <a:avLst/>
            </a:prstTxWarp>
            <a:spAutoFit/>
          </a:bodyPr>
          <a:lstStyle/>
          <a:p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Найдавніший спосіб – це орієнтування за Сонцем</a:t>
            </a:r>
            <a:r>
              <a:rPr b="1" dirty="0" lang="uk-UA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b="1" dirty="0" lang="ru-RU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764704"/>
            <a:ext cx="5017271" cy="923330"/>
          </a:xfrm>
          <a:prstGeom prst="rect">
            <a:avLst/>
          </a:prstGeom>
          <a:noFill/>
        </p:spPr>
        <p:txBody>
          <a:bodyPr rtlCol="0" wrap="none">
            <a:prstTxWarp prst="textPlain">
              <a:avLst/>
            </a:prstTxWarp>
            <a:spAutoFit/>
          </a:bodyPr>
          <a:lstStyle/>
          <a:p>
            <a:r>
              <a:rPr b="1" dirty="0" lang="uk-UA" smtClean="0">
                <a:ln w="1905"/>
                <a:solidFill>
                  <a:srgbClr val="00206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Потрібно опівдні стати обличчям до своєї тіні.</a:t>
            </a:r>
          </a:p>
          <a:p>
            <a:r>
              <a:rPr b="1" dirty="0" lang="uk-UA" smtClean="0">
                <a:ln w="1905"/>
                <a:solidFill>
                  <a:srgbClr val="00206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Перед тобою буде північ, за спиною – південь.</a:t>
            </a:r>
          </a:p>
          <a:p>
            <a:r>
              <a:rPr b="1" dirty="0" lang="uk-UA" smtClean="0">
                <a:ln w="1905"/>
                <a:solidFill>
                  <a:srgbClr val="002060"/>
                </a:soli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Права рука покаже на схід, а ліва – на захід.</a:t>
            </a:r>
            <a:endParaRPr b="1" dirty="0" lang="ru-RU">
              <a:ln w="1905"/>
              <a:solidFill>
                <a:srgbClr val="002060"/>
              </a:soli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96770916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1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1"/>
            <a:ext cx="9144000" cy="68592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837" y="1628800"/>
            <a:ext cx="8496944" cy="216024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 завжди можна орієнтуватися за Сонцем?</a:t>
            </a:r>
          </a:p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Поміркуй, чому.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09" y="4905362"/>
            <a:ext cx="2593381" cy="2088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908720"/>
            <a:ext cx="1247775" cy="1152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85" y="3486137"/>
            <a:ext cx="15525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0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6"/>
          <a:stretch/>
        </p:blipFill>
        <p:spPr>
          <a:xfrm>
            <a:off x="0" y="-9144"/>
            <a:ext cx="9144000" cy="6867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816" y="1476412"/>
            <a:ext cx="2771183" cy="4950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339752" y="1446487"/>
            <a:ext cx="439248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Окреме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дерево на відкритому просторі має пишнішу крону з південної сторони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Мурашники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здебільшого бувають із південної сторони дерев або пеньків, бо там тепліше. </a:t>
            </a:r>
          </a:p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Мурашник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має більш пологий схил з південної сторони.</a:t>
            </a:r>
          </a:p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Шляхи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комах на стовбурах дерев йдуть з південної сторони.</a:t>
            </a:r>
          </a:p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Кора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дерев товстіша і грубіша з північного боку.</a:t>
            </a:r>
          </a:p>
          <a:p>
            <a:pPr marL="342900" indent="-342900">
              <a:buFont typeface="+mj-lt"/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північної сторони на деревах і каменях більш рясний і густий мох.</a:t>
            </a:r>
          </a:p>
          <a:p>
            <a:pPr marL="342900" indent="-342900">
              <a:buAutoNum type="arabicPeriod"/>
            </a:pPr>
            <a:endParaRPr lang="uk-UA" i="1" dirty="0"/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1241884" y="188640"/>
            <a:ext cx="6786499" cy="1584176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ієнтування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за місцевими ознаками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1625"/>
            <a:ext cx="2483768" cy="2819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803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256"/>
            <a:ext cx="9144000" cy="6876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404664"/>
            <a:ext cx="8928992" cy="12961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prstTxWarp prst="textPlain">
              <a:avLst/>
            </a:prstTxWarp>
            <a:spAutoFit/>
          </a:bodyPr>
          <a:lstStyle/>
          <a:p>
            <a:pPr lvl="0" algn="ctr"/>
            <a:r>
              <a:rPr lang="uk-UA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Надійним помічником для орієнтування на місцевості </a:t>
            </a:r>
          </a:p>
          <a:p>
            <a:pPr lvl="0" algn="ctr"/>
            <a:r>
              <a:rPr lang="uk-UA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компас</a:t>
            </a:r>
            <a:r>
              <a:rPr lang="uk-UA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 прилад для визначення сторін горизонту.</a:t>
            </a:r>
            <a:endParaRPr lang="ru-RU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11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Рисунок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" r="108"/>
          <a:stretch/>
        </p:blipFill>
        <p:spPr>
          <a:xfrm>
            <a:off x="3419872" y="2203122"/>
            <a:ext cx="1960449" cy="26880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369530"/>
            <a:ext cx="5328592" cy="827221"/>
          </a:xfrm>
          <a:prstGeom prst="rect">
            <a:avLst/>
          </a:prstGeom>
          <a:noFill/>
        </p:spPr>
        <p:txBody>
          <a:bodyPr rtlCol="0" wrap="square">
            <a:prstTxWarp prst="textPlain">
              <a:avLst/>
            </a:prstTxWarp>
            <a:spAutoFit/>
          </a:bodyPr>
          <a:lstStyle/>
          <a:p>
            <a:pPr algn="ctr"/>
            <a:r>
              <a:rPr b="1" dirty="0" lang="ru-RU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Будова компаса</a:t>
            </a:r>
            <a:endParaRPr b="1" dirty="0" lang="ru-RU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8" name="Прямая со стрелкой 7"/>
          <p:cNvCxnSpPr>
            <a:endCxn id="2" idx="3"/>
          </p:cNvCxnSpPr>
          <p:nvPr/>
        </p:nvCxnSpPr>
        <p:spPr>
          <a:xfrm flipH="1">
            <a:off x="5380321" y="3019314"/>
            <a:ext cx="1063887" cy="5278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626843" y="4040197"/>
            <a:ext cx="338437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ln w="1905"/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Головною частиною компаса є рухлива намагнічена стрілка.</a:t>
            </a:r>
            <a:endParaRPr b="1" dirty="0" lang="ru-RU">
              <a:ln w="1905"/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11" name="Прямая со стрелкой 10"/>
          <p:cNvCxnSpPr>
            <a:stCxn id="9" idx="1"/>
          </p:cNvCxnSpPr>
          <p:nvPr/>
        </p:nvCxnSpPr>
        <p:spPr>
          <a:xfrm flipH="1" flipV="1">
            <a:off x="4572000" y="3645024"/>
            <a:ext cx="1054843" cy="7183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26355" y="1571111"/>
            <a:ext cx="374748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ln w="1905"/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Синій кінець вказує на північ.</a:t>
            </a:r>
            <a:endParaRPr b="1" dirty="0" lang="ru-RU">
              <a:ln w="1905"/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14" name="Прямая со стрелкой 13"/>
          <p:cNvCxnSpPr>
            <a:stCxn id="12" idx="2"/>
          </p:cNvCxnSpPr>
          <p:nvPr/>
        </p:nvCxnSpPr>
        <p:spPr>
          <a:xfrm>
            <a:off x="4400096" y="1940443"/>
            <a:ext cx="0" cy="7684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928721" y="5445224"/>
            <a:ext cx="2942750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>
                <a:ln w="1905"/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Червоний – на південь.</a:t>
            </a:r>
            <a:endParaRPr b="1" dirty="0" lang="ru-RU">
              <a:ln w="1905"/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3133570"/>
            <a:ext cx="2880320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Компас має пружину, яка зупиняє рух стрілки, коли компас не працює.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2843808" y="3547143"/>
            <a:ext cx="720080" cy="6518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694062" y="2372983"/>
            <a:ext cx="3249938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>
                <a:ln w="1905"/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На циферблаті позначено основні сторони горизонту.</a:t>
            </a:r>
            <a:endParaRPr b="1" dirty="0" lang="ru-RU">
              <a:ln w="1905"/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4407985" y="4485312"/>
            <a:ext cx="0" cy="8771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3" y="5381997"/>
            <a:ext cx="12477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9573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6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1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3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8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2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3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7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8">
                      <p:stCondLst>
                        <p:cond delay="indefinite"/>
                      </p:stCondLst>
                      <p:childTnLst>
                        <p:par>
                          <p:cTn fill="hold" id="5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0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2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5" nodeType="with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67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8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69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grpId="0" spid="9"/>
      <p:bldP grpId="0" spid="12"/>
      <p:bldP grpId="0" spid="19"/>
      <p:bldP grpId="0" spid="20"/>
      <p:bldP grpId="0" spid="2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752" y="476672"/>
            <a:ext cx="4680520" cy="461665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 користуватись компасом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704759"/>
            <a:ext cx="41300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Поклади компас на рівну поверхню (долоню, пеньок).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Відтягни пружину, щоб стрілка рухалась.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Повертай компас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ак щоб синій кінець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півпав з літерами Пн., а червоний – з літерами Пд.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Тепер синій кінець компаса вказує на північ, червоний на південь, літери Зх. визначають захід, а Сх. – схід.</a:t>
            </a:r>
          </a:p>
          <a:p>
            <a:endParaRPr lang="uk-UA" sz="2000" b="1" dirty="0" smtClean="0"/>
          </a:p>
          <a:p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16" y="1556792"/>
            <a:ext cx="2448272" cy="335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77072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6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4603576" cy="4603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6"/>
            <a:ext cx="8665717" cy="49660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11760" y="476672"/>
            <a:ext cx="4680520" cy="864096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Особливості роботи компаса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2866003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Компас не вказує сторони горизонту правильно  під час грози, біля ліній електропередач і залізної дороги.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1" y="1340201"/>
            <a:ext cx="1152128" cy="84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3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" y="-85426"/>
            <a:ext cx="9144000" cy="69434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5856" y="1052736"/>
            <a:ext cx="5335948" cy="216024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Поміркуй!</a:t>
            </a:r>
          </a:p>
          <a:p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Чому горизонт має форму круга, а не іншої фігури?</a:t>
            </a:r>
          </a:p>
          <a:p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 можна дійти до лінії горизонту?</a:t>
            </a:r>
          </a:p>
          <a:p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Чому важливо вміти орієнтуватися на місцевості?</a:t>
            </a:r>
          </a:p>
          <a:p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318" y="3524394"/>
            <a:ext cx="2319363" cy="31215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2656"/>
            <a:ext cx="2952328" cy="3117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896" y="4293096"/>
            <a:ext cx="576064" cy="11521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5718">
            <a:off x="1220116" y="4717399"/>
            <a:ext cx="1578684" cy="175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98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4"/>
            <a:ext cx="9143999" cy="68622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1916832"/>
            <a:ext cx="846429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img3.goodfon.ru/wallpaper/big/c/49/holmy-derevya-plyana-solnce.jpg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ua-znatok.com/pars_docs/refs/5/4205/4205_html_5daa2340.jpg</a:t>
            </a:r>
            <a:endParaRPr lang="ru-RU" dirty="0" smtClean="0"/>
          </a:p>
          <a:p>
            <a:pPr lvl="0"/>
            <a:r>
              <a:rPr lang="en-US" dirty="0">
                <a:solidFill>
                  <a:prstClr val="black"/>
                </a:solidFill>
                <a:hlinkClick r:id="rId5"/>
              </a:rPr>
              <a:t>http://</a:t>
            </a:r>
            <a:r>
              <a:rPr lang="en-US" dirty="0" smtClean="0">
                <a:solidFill>
                  <a:prstClr val="black"/>
                </a:solidFill>
                <a:hlinkClick r:id="rId5"/>
              </a:rPr>
              <a:t>static.freepik.com/free-photo/vector-green-landscape-with-butterfly-and-rainbow_18-14159.jpg</a:t>
            </a:r>
            <a:endParaRPr lang="uk-UA" dirty="0" smtClean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  <a:hlinkClick r:id="rId6"/>
              </a:rPr>
              <a:t>http://www.altipac-geothermie.fr/wp-content/uploads/2012/02/imagearticle06.jpg</a:t>
            </a:r>
            <a:endParaRPr lang="uk-UA" dirty="0">
              <a:solidFill>
                <a:prstClr val="black"/>
              </a:solidFill>
            </a:endParaRPr>
          </a:p>
          <a:p>
            <a:pPr lvl="0"/>
            <a:r>
              <a:rPr lang="en-US" dirty="0">
                <a:solidFill>
                  <a:prstClr val="black"/>
                </a:solidFill>
                <a:hlinkClick r:id="rId7"/>
              </a:rPr>
              <a:t>http://www.whjrsyyy.com/uploads/130718/1-130GQ55325620.jpg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en-US" dirty="0">
                <a:solidFill>
                  <a:prstClr val="black"/>
                </a:solidFill>
                <a:hlinkClick r:id="rId8"/>
              </a:rPr>
              <a:t>http://elitefon.ru/pic/201211/1280x960/elitefon.ru-18665.jpg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en-US" dirty="0">
                <a:solidFill>
                  <a:prstClr val="black"/>
                </a:solidFill>
                <a:hlinkClick r:id="rId9"/>
              </a:rPr>
              <a:t>http://static.freepik.com/foto-gratis/paisaje-de-verano-bandera-vector_18-14186.jpg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en-US" dirty="0">
                <a:solidFill>
                  <a:prstClr val="black"/>
                </a:solidFill>
                <a:hlinkClick r:id="rId9"/>
              </a:rPr>
              <a:t>http://static.freepik.com/foto-gratis/paisaje-de-verano-bandera-vector_18-14186.jpg</a:t>
            </a:r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uk-UA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uk-UA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121" y="674192"/>
            <a:ext cx="8136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Використана література та інтернет-ресурси:</a:t>
            </a:r>
          </a:p>
          <a:p>
            <a:pPr algn="ctr"/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Байбара Т.М. Я і Україна: Підруч.для 4 кл. – К: Форум, 2004. – с.85-88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44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5345"/>
            <a:ext cx="1889232" cy="22726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9232" y="620688"/>
            <a:ext cx="6067144" cy="646331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0066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Що таке горизонт</a:t>
            </a:r>
            <a:endParaRPr lang="ru-RU" sz="3600" b="1" dirty="0">
              <a:ln w="1905"/>
              <a:solidFill>
                <a:srgbClr val="0066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77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"/>
            <a:ext cx="9144000" cy="68531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84976" cy="1656184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>
                <a:gd name="adj" fmla="val 62827"/>
              </a:avLst>
            </a:prstTxWarp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Коли потрапляєш на луки чи на поле,</a:t>
            </a:r>
          </a:p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 бачиш навколо себе поверхню Землі у вигляді круга. </a:t>
            </a:r>
          </a:p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 – </a:t>
            </a:r>
            <a:r>
              <a:rPr lang="uk-UA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горизонт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787412"/>
            <a:ext cx="1656184" cy="230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9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32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31" y="1858902"/>
            <a:ext cx="5827713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3068960"/>
            <a:ext cx="3594654" cy="39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2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99" y="0"/>
            <a:ext cx="9164807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32059" y="3068960"/>
            <a:ext cx="8239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Лінія горизонту – це уявна лінія, </a:t>
            </a:r>
          </a:p>
          <a:p>
            <a:pPr algn="ctr"/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 небо ніби з'єднується з поверхнею Землі.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21977" y="4332757"/>
            <a:ext cx="9197274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71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309" y="3068960"/>
            <a:ext cx="8928992" cy="124213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uk-UA" sz="2800" b="1" dirty="0" smtClean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Чим вище підніматися над поверхнею Землі,</a:t>
            </a:r>
          </a:p>
          <a:p>
            <a:pPr algn="ctr"/>
            <a:r>
              <a:rPr lang="uk-UA" sz="2800" b="1" dirty="0" smtClean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тим горизонт ширшає, </a:t>
            </a:r>
          </a:p>
          <a:p>
            <a:pPr algn="ctr"/>
            <a:r>
              <a:rPr lang="uk-UA" sz="2800" b="1" dirty="0" smtClean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 лінія горизонту віддаляється.</a:t>
            </a:r>
            <a:endParaRPr lang="ru-RU" sz="2800" b="1" dirty="0">
              <a:ln w="1905">
                <a:noFill/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9054">
            <a:off x="171311" y="3280570"/>
            <a:ext cx="10572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1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27379 -0.22338 " pathEditMode="relative" rAng="0" ptsTypes="AA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81" y="-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03"/>
            <a:ext cx="9144000" cy="68653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0" y="5589240"/>
            <a:ext cx="4154827" cy="78255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uk-UA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Сторони горизонту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89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-конечная звезда 4"/>
          <p:cNvSpPr/>
          <p:nvPr/>
        </p:nvSpPr>
        <p:spPr>
          <a:xfrm rot="2509128">
            <a:off x="3143032" y="1946648"/>
            <a:ext cx="2797258" cy="2926621"/>
          </a:xfrm>
          <a:prstGeom prst="star4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4-конечная звезда 3"/>
          <p:cNvSpPr/>
          <p:nvPr/>
        </p:nvSpPr>
        <p:spPr>
          <a:xfrm>
            <a:off x="3059831" y="1592797"/>
            <a:ext cx="3024336" cy="3672408"/>
          </a:xfrm>
          <a:prstGeom prst="star4">
            <a:avLst>
              <a:gd name="adj" fmla="val 1101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188640"/>
            <a:ext cx="6624736" cy="64633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Розрізняють 4 основних сторони горизонту: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північ(Пн.), південь(Пд.), захід(Зх.), схід(Сх.)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113113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Пн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253628" y="5280447"/>
            <a:ext cx="750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Пд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11760" y="3244335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Зх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56176" y="32252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Сх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92080" y="191205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Пн.Сх.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9830" y="1912057"/>
            <a:ext cx="864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Пн.Зх.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1" y="443711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Пд.Зх.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4437112"/>
            <a:ext cx="90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Пд.Сх.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5805264"/>
            <a:ext cx="8928992" cy="9233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 основними сторонами знаходяться проміжні сторони горизонту: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північний захід (Пн.Зх.), південний захід(Пд.Зх.), </a:t>
            </a:r>
          </a:p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південний схід(Пд.Сх.), північний схід(Пн.Сх.).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93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" b="-43"/>
          <a:stretch/>
        </p:blipFill>
        <p:spPr>
          <a:xfrm>
            <a:off x="1115616" y="592235"/>
            <a:ext cx="6840760" cy="6237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5636" y="26064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аркуші північ позначають угорі,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південь – 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унизу,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8498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захід – ліворуч,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3284984"/>
            <a:ext cx="1907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схід – праворуч.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5" y="1268760"/>
            <a:ext cx="1651723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3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479</Words>
  <Application>Microsoft Office PowerPoint</Application>
  <PresentationFormat>Экран (4:3)</PresentationFormat>
  <Paragraphs>75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Як орієнтуватися на            місцевості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DNA7 X86</cp:lastModifiedBy>
  <cp:revision>50</cp:revision>
  <dcterms:created xsi:type="dcterms:W3CDTF">2014-10-26T12:23:36Z</dcterms:created>
  <dcterms:modified xsi:type="dcterms:W3CDTF">2014-11-10T10:54:50Z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4438145</vt:lpwstr>
  </property>
  <property fmtid="{D5CDD505-2E9C-101B-9397-08002B2CF9AE}" name="NXPowerLiteVersion" pid="3">
    <vt:lpwstr>D4.1.4</vt:lpwstr>
  </property>
</Properties>
</file>