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9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A5494-1597-4EA7-BDD7-63F50774700D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A66BB-6AEC-4EC3-A975-5E7B807549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F12C7-B75B-427E-92A8-0D18705103F7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A304C-4E9F-405C-9719-5E57F96DA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7EE53-B36E-439B-88EE-C9EDE617E143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51C4F-AE14-4889-A6ED-19D2EF4AD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D82F4-BD8F-41D4-91C7-26A5D64D0B74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8D0A9-4D14-4D5F-9829-A7D417637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98D17-6B26-40A3-9BA4-CD7C92C82C08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6A525-3C7D-4714-B20C-340BA1C6A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7386D-3255-43CE-9508-383CEB0C5374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5EE43-0034-4A0E-A945-1C9FAEA1C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1F5F0-2E31-48B5-86EF-7C5F43EC0B13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2BDA2-0BF2-4714-9E46-6B4C1B9AF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3200D-079D-480B-84E1-C074535210BC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0BF4E-8515-4977-A2B6-A4FF8059E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72944-B779-4935-A46F-170B7E43A66F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DC5A2-179B-4446-BD16-70486ACBC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F5ED6-5ECE-4AF3-985D-1F88BFCBFDBE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D0031-A5F2-4590-BBA8-FE8BFD8C3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7E256-7457-426B-B1B6-D36E79F30F25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57D74-8849-40C4-AEF7-CC08D3F269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B0F091-1C86-4B09-A06A-9BB9DC4AF835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7DE12F-AFA6-483A-AF44-C0DFC2A01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slow">
    <p:split orient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 cap="all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34003F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34003F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34003F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34003F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34003F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windows77\Desktop\&#1044;&#1083;&#1103;%20&#1095;&#1086;&#1075;&#1086;%20&#1089;&#1077;&#1088;&#1094;&#1077;\&#1044;&#1083;&#1103;%20&#1095;&#1086;&#1075;&#1086;%20&#1089;&#1077;&#1088;&#1094;&#1077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8191.html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20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28.jpe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3428.html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windows77\Desktop\&#1053;&#1086;&#1074;&#1072;&#1103;%20&#1087;&#1072;&#1087;&#1082;&#1072;\lastproject_1280x720.mp4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hyperlink" Target="http://smiles.33b.ru/smile.99954.html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windows77\Desktop\&#1053;&#1086;&#1074;&#1072;&#1103;%20&#1087;&#1072;&#1087;&#1082;&#1072;\&#1092;&#1080;&#1079;&#1087;&#1072;&#1091;&#1079;&#1072;.mp4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8771.html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smiles.33b.ru/smile.108352.html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8193.htm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 ?><Relationships xmlns="http://schemas.openxmlformats.org/package/2006/relationships"><Relationship Id="rId3" Target="../media/image44.gif" Type="http://schemas.openxmlformats.org/officeDocument/2006/relationships/image"/><Relationship Id="rId2" Target="../media/image43.jpeg" Type="http://schemas.openxmlformats.org/officeDocument/2006/relationships/image"/><Relationship Id="rId1" Target="../slideLayouts/slideLayout6.xml" Type="http://schemas.openxmlformats.org/officeDocument/2006/relationships/slideLayout"/><Relationship Id="rId5" Target="../media/image46.jpeg" Type="http://schemas.openxmlformats.org/officeDocument/2006/relationships/image"/><Relationship Id="rId4" Target="../media/image45.jpeg" Type="http://schemas.openxmlformats.org/officeDocument/2006/relationships/image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3" Type="http://schemas.openxmlformats.org/officeDocument/2006/relationships/image" Target="../media/image4.gif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windows77\Desktop\&#1053;&#1086;&#1074;&#1072;&#1103;%20&#1087;&#1072;&#1087;&#1082;&#1072;\Priklyucheniya_Funtika_Minus_Pesni_Dobrota_Minusovka_-_Minusovki._Pesenka_Funtika_(iPlayer.fm).mp3" TargetMode="External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4" Type="http://schemas.openxmlformats.org/officeDocument/2006/relationships/image" Target="../media/image47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windows77\Desktop\&#1053;&#1086;&#1074;&#1072;&#1103;%20&#1087;&#1072;&#1087;&#1082;&#1072;\&#1044;&#1086;&#1073;&#1088;&#1086;&#1090;&#1072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857364"/>
            <a:ext cx="7772400" cy="1470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i="1" dirty="0" smtClean="0">
                <a:solidFill>
                  <a:srgbClr val="FF0000"/>
                </a:solidFill>
              </a:rPr>
              <a:t>Раз добром нагріте серце - вік не прохолоне.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27683" y="3929066"/>
            <a:ext cx="691631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LeftFacing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/>
                <a:solidFill>
                  <a:schemeClr val="accent3"/>
                </a:solidFill>
              </a:rPr>
              <a:t>ЛІТЕРАТУРНЕ ЧИТАННЯ</a:t>
            </a:r>
          </a:p>
          <a:p>
            <a:pPr algn="ctr"/>
            <a:r>
              <a:rPr lang="uk-UA" sz="4400" b="1" cap="none" spc="0" dirty="0" smtClean="0">
                <a:ln/>
                <a:solidFill>
                  <a:schemeClr val="accent3"/>
                </a:solidFill>
                <a:effectLst/>
              </a:rPr>
              <a:t>3 клас</a:t>
            </a:r>
            <a:endParaRPr lang="ru-RU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8" name="Picture 15" descr="C:\Users\Windows\Desktop\Детки\0_62117_aa4f9b31_M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3248"/>
            <a:ext cx="2800065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5008" y="5357826"/>
            <a:ext cx="34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Підготувала Дерев</a:t>
            </a:r>
            <a:r>
              <a:rPr lang="en-US" b="1" dirty="0" smtClean="0"/>
              <a:t>`</a:t>
            </a:r>
            <a:r>
              <a:rPr lang="uk-UA" b="1" dirty="0" err="1" smtClean="0"/>
              <a:t>яна</a:t>
            </a:r>
            <a:r>
              <a:rPr lang="uk-UA" b="1" dirty="0" smtClean="0"/>
              <a:t> Наталя Юріївна</a:t>
            </a:r>
          </a:p>
          <a:p>
            <a:r>
              <a:rPr lang="uk-UA" b="1" dirty="0" smtClean="0"/>
              <a:t>КНВК №35 </a:t>
            </a:r>
            <a:r>
              <a:rPr lang="uk-UA" b="1" dirty="0" err="1" smtClean="0"/>
              <a:t>“Імпульс”</a:t>
            </a:r>
            <a:r>
              <a:rPr lang="uk-UA" b="1" dirty="0" smtClean="0"/>
              <a:t> </a:t>
            </a:r>
          </a:p>
          <a:p>
            <a:r>
              <a:rPr lang="uk-UA" b="1" dirty="0" smtClean="0"/>
              <a:t>М. Кривий Ріг</a:t>
            </a:r>
            <a:endParaRPr lang="ru-RU" b="1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929190" y="274638"/>
            <a:ext cx="392909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Відгадай</a:t>
            </a:r>
            <a:endParaRPr kumimoji="0" lang="ru-RU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071678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Підробив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голосок, 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Став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малим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співати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Здогадалися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вони: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Вовк — не наша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dok.znaimo.com.ua/pars_docs/refs/16/15058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14810" y="274638"/>
            <a:ext cx="447199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Відгадай</a:t>
            </a:r>
            <a:endParaRPr kumimoji="0" lang="ru-RU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00174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Вигнав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козу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хати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— 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пішла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блукати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зайця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хатку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відібрала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козу ту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виганяли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Рак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козуню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ущипнув, 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Зайцю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хатку повернув.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os1.i.ua/3/1/8616311_ed0cc9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857752" y="274638"/>
            <a:ext cx="392909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Відгадай</a:t>
            </a:r>
            <a:endParaRPr kumimoji="0" lang="ru-RU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071678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Вовка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зовсім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боявся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ведмедю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дістався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Але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лисиці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на зубок 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Все ж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потрапив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... 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857752" y="274638"/>
            <a:ext cx="392909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Відгадай</a:t>
            </a:r>
            <a:endParaRPr kumimoji="0" lang="ru-RU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00174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селі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діда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баби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Гарна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курочка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Щось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маленьке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кругленьке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Вона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дідові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знесла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Мишка,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хоч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хотіла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Зачепила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розбила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llustrators.ru/illustrations/353421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553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00240"/>
            <a:ext cx="8229600" cy="1143000"/>
          </a:xfrm>
        </p:spPr>
        <p:txBody>
          <a:bodyPr>
            <a:noAutofit/>
          </a:bodyPr>
          <a:lstStyle/>
          <a:p>
            <a:r>
              <a:rPr lang="uk-UA" sz="11500" dirty="0" smtClean="0"/>
              <a:t>Молодці</a:t>
            </a:r>
            <a:endParaRPr lang="ru-RU" sz="11500" dirty="0"/>
          </a:p>
        </p:txBody>
      </p:sp>
      <p:pic>
        <p:nvPicPr>
          <p:cNvPr id="3" name="Picture 11" descr="C:\Users\Windows\Desktop\Детки\0_62111_85e3dcf3_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786058"/>
            <a:ext cx="4071942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салют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4" y="0"/>
            <a:ext cx="3929066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7929586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6000" i="1" cap="none" dirty="0" smtClean="0">
                <a:ln/>
                <a:solidFill>
                  <a:schemeClr val="accent3"/>
                </a:solidFill>
                <a:effectLst/>
              </a:rPr>
              <a:t>Повідомлення теми і мети уроку</a:t>
            </a:r>
            <a:endParaRPr lang="ru-RU" sz="6000" cap="none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2703017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"Літературні казки". </a:t>
            </a:r>
          </a:p>
          <a:p>
            <a:r>
              <a:rPr lang="uk-UA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 добром нагріте серце - вік не прохолоне. В. Бичко "Казка-вигадка", А. </a:t>
            </a:r>
            <a:r>
              <a:rPr lang="ru-RU" sz="48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48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імаров</a:t>
            </a:r>
            <a:r>
              <a:rPr lang="uk-UA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“Для</a:t>
            </a:r>
            <a:r>
              <a:rPr lang="uk-UA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чого людині серце".</a:t>
            </a:r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5" descr="E:\ДОКУМЕНТАЦИЯ\ПРЕЗЕНТАЦІЇ\шаблоны\анимация\Школа\ЧИТАННЯ\2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428604"/>
            <a:ext cx="2423284" cy="33572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boo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357298"/>
            <a:ext cx="3214710" cy="173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Девіз уроку</a:t>
            </a:r>
            <a:endParaRPr lang="ru-RU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92880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Нехай  не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погасне</a:t>
            </a: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бажання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творити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добро на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планеті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Земля.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4" descr="C:\Users\Windows\Desktop\Детки\0_62116_279a110a_M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071786"/>
            <a:ext cx="378621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6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82726"/>
          </a:xfrm>
        </p:spPr>
        <p:txBody>
          <a:bodyPr>
            <a:no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Опрацювання вірша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В. Бичка "Казка -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вигадка...“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с. 62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1785926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оли його можна казати: на початку чи після казки?</a:t>
            </a:r>
            <a:endParaRPr kumimoji="0" lang="uk-UA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1" descr="E:\ДОКУМЕНТАЦИЯ\ПРЕЗЕНТАЦІЇ\шаблоны\анимация\Школа\ДЕТИ ДУМАЮТ\14b0cfa9203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39" y="3214686"/>
            <a:ext cx="2723299" cy="38516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6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463" y="0"/>
            <a:ext cx="50875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285992"/>
            <a:ext cx="407193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5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травня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1922р. 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хуторі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Гараськи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Полтавщині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сім'ї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учителя.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дитинстві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пережив Голодомор 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1932—1933 .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повоєнні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роки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газеті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Радянська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Волинь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dirty="0" smtClean="0"/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Анатолій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Дімаров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написав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кілька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захопливих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книжок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Блакитна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дитина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», «На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конем», «Про хлопчика,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хотів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їсти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», «Для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серце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», «Друга планета»,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Тирлик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». Помер 29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червня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2014р. 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Києві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785926"/>
            <a:ext cx="42743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Анатолій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Дімаров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Для чого серц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Психогімнастика</a:t>
            </a:r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214414" y="1428736"/>
            <a:ext cx="692948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Усі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сідайте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тихо,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діти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Домовляймось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не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шуміти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Руку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гарно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підіймати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уроці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дрімати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знання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мерщій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хапати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Щоб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було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нам мороки.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Всі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готові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до уроку?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Тож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гаразд.Часу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гаймо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 урок наш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починаймо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6" name="Picture 11" descr="AN08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57695"/>
            <a:ext cx="2232868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4c5b8f986382f15f91973cdd776a138c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6089" y="5286388"/>
            <a:ext cx="2067911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3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/>
              <a:t>Перевірка первинного сприймання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857364"/>
            <a:ext cx="57150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Times New Roman" pitchFamily="18" charset="0"/>
              <a:buChar char="•"/>
            </a:pPr>
            <a:r>
              <a:rPr lang="uk-UA" sz="3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Чи сподобалась вам казка? </a:t>
            </a:r>
          </a:p>
          <a:p>
            <a:pPr>
              <a:buFont typeface="Times New Roman" pitchFamily="18" charset="0"/>
              <a:buChar char="•"/>
            </a:pPr>
            <a:endParaRPr lang="uk-UA" sz="3200" b="1" dirty="0" smtClean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Times New Roman" pitchFamily="18" charset="0"/>
              <a:buChar char="•"/>
            </a:pPr>
            <a:r>
              <a:rPr lang="uk-UA" sz="3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Назвіть дійові особи.</a:t>
            </a:r>
          </a:p>
          <a:p>
            <a:pPr>
              <a:buFont typeface="Times New Roman" pitchFamily="18" charset="0"/>
              <a:buChar char="•"/>
            </a:pPr>
            <a:endParaRPr lang="uk-UA" sz="3200" b="1" dirty="0" smtClean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Times New Roman" pitchFamily="18" charset="0"/>
              <a:buChar char="•"/>
            </a:pPr>
            <a:r>
              <a:rPr lang="uk-UA" sz="3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Як закінчується казка</a:t>
            </a:r>
            <a:r>
              <a:rPr lang="uk-UA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uk-UA" sz="3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34426" y="1285860"/>
            <a:ext cx="3909574" cy="2928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7685"/>
            <a:ext cx="4500562" cy="2520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4286256"/>
            <a:ext cx="3004490" cy="2571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8229600" cy="1143008"/>
          </a:xfrm>
        </p:spPr>
        <p:txBody>
          <a:bodyPr>
            <a:normAutofit fontScale="90000"/>
          </a:bodyPr>
          <a:lstStyle/>
          <a:p>
            <a:r>
              <a:rPr dirty="0" i="1" lang="uk-UA" smtClean="0"/>
              <a:t>Перевірка розуміння побаченого.</a:t>
            </a:r>
            <a:r>
              <a:rPr dirty="0" i="1" lang="uk-UA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dirty="0" i="1" lang="uk-UA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dirty="0" lang="ru-RU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dirty="0" lang="ru-RU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</a:br>
            <a:endParaRPr dirty="0"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785926"/>
            <a:ext cx="77152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b="1" dirty="0" lang="uk-UA" smtClean="0" sz="2400">
                <a:latin charset="0" pitchFamily="18" typeface="Times New Roman"/>
                <a:cs charset="0" pitchFamily="18" typeface="Times New Roman"/>
              </a:rPr>
              <a:t>- </a:t>
            </a:r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Де відбулися події?</a:t>
            </a:r>
            <a:endParaRPr b="1" dirty="0" lang="ru-RU" smtClean="0" sz="3200">
              <a:latin charset="0" pitchFamily="18" typeface="Times New Roman"/>
              <a:cs charset="0" pitchFamily="18" typeface="Times New Roman"/>
            </a:endParaRPr>
          </a:p>
          <a:p>
            <a:pPr lvl="0"/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- Кого дівчинка зустріла в лісі?</a:t>
            </a:r>
            <a:endParaRPr b="1" dirty="0" lang="ru-RU" smtClean="0" sz="3200">
              <a:latin charset="0" pitchFamily="18" typeface="Times New Roman"/>
              <a:cs charset="0" pitchFamily="18" typeface="Times New Roman"/>
            </a:endParaRPr>
          </a:p>
          <a:p>
            <a:pPr lvl="0"/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- Чому дерев’яні чоловічки не мали  жодних почуттів?</a:t>
            </a:r>
            <a:endParaRPr b="1" dirty="0" lang="ru-RU" smtClean="0" sz="3200">
              <a:latin charset="0" pitchFamily="18" typeface="Times New Roman"/>
              <a:cs charset="0" pitchFamily="18" typeface="Times New Roman"/>
            </a:endParaRPr>
          </a:p>
          <a:p>
            <a:pPr lvl="0"/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- Як ви зрозуміли слова лікаря про те, що люди мають різні серця?</a:t>
            </a:r>
          </a:p>
          <a:p>
            <a:pPr lvl="0">
              <a:buFontTx/>
              <a:buChar char="-"/>
            </a:pPr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Як змінилося життя дерев’яного </a:t>
            </a:r>
            <a:endParaRPr b="1" dirty="0" lang="en-US" smtClean="0" sz="3200">
              <a:latin charset="0" pitchFamily="18" typeface="Times New Roman"/>
              <a:cs charset="0" pitchFamily="18" typeface="Times New Roman"/>
            </a:endParaRPr>
          </a:p>
          <a:p>
            <a:pPr lvl="0"/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чоловічка, коли лікар вставив йому</a:t>
            </a:r>
            <a:endParaRPr b="1" dirty="0" lang="en-US" smtClean="0" sz="3200">
              <a:latin charset="0" pitchFamily="18" typeface="Times New Roman"/>
              <a:cs charset="0" pitchFamily="18" typeface="Times New Roman"/>
            </a:endParaRPr>
          </a:p>
          <a:p>
            <a:pPr lvl="0"/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 серце доброї людини?</a:t>
            </a:r>
            <a:endParaRPr b="1" dirty="0" lang="ru-RU" sz="32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D:\Лида\ольга бор\Alphabet Autumn\Cookie\girl 4.png" id="4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357950" y="785794"/>
            <a:ext cx="2786050" cy="607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1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Словникова робота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564243"/>
            <a:ext cx="91440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схвально                             </a:t>
            </a:r>
            <a:r>
              <a:rPr lang="uk-UA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здивовано </a:t>
            </a:r>
            <a:endParaRPr lang="ru-RU" sz="3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вражено                              </a:t>
            </a:r>
            <a:r>
              <a:rPr lang="uk-UA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роздумуючи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безпорадно                          </a:t>
            </a:r>
            <a:r>
              <a:rPr lang="uk-UA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кинуться </a:t>
            </a:r>
            <a:endPara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не вагаючись                       </a:t>
            </a:r>
            <a:r>
              <a:rPr lang="uk-UA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безпомічно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ринуться                              </a:t>
            </a:r>
            <a:r>
              <a:rPr lang="uk-UA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визначаючи чиїсь дії</a:t>
            </a:r>
          </a:p>
          <a:p>
            <a:r>
              <a:rPr lang="uk-UA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правильними </a:t>
            </a:r>
            <a:endParaRPr lang="ru-RU" sz="32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плем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я                                  </a:t>
            </a:r>
            <a:r>
              <a:rPr lang="uk-UA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тліти, слабо горіти </a:t>
            </a:r>
            <a:endParaRPr lang="ru-RU" sz="32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одноплемінників                 </a:t>
            </a:r>
            <a:r>
              <a:rPr lang="uk-UA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рідня,народ</a:t>
            </a:r>
            <a:r>
              <a:rPr lang="uk-UA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дошкулити                           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завдати шкоди 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жевріти                               </a:t>
            </a:r>
            <a:r>
              <a:rPr lang="uk-UA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з одного племені</a:t>
            </a:r>
            <a:endParaRPr lang="ru-RU" sz="3200" b="1" dirty="0" smtClean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uk-UA" dirty="0">
              <a:solidFill>
                <a:srgbClr val="FF0066"/>
              </a:solidFill>
            </a:endParaRPr>
          </a:p>
        </p:txBody>
      </p:sp>
      <p:sp>
        <p:nvSpPr>
          <p:cNvPr id="4" name="Line 37"/>
          <p:cNvSpPr>
            <a:spLocks noChangeShapeType="1"/>
          </p:cNvSpPr>
          <p:nvPr/>
        </p:nvSpPr>
        <p:spPr bwMode="auto">
          <a:xfrm>
            <a:off x="1835150" y="1989138"/>
            <a:ext cx="2951164" cy="2082804"/>
          </a:xfrm>
          <a:prstGeom prst="line">
            <a:avLst/>
          </a:prstGeom>
          <a:noFill/>
          <a:ln w="57150">
            <a:solidFill>
              <a:srgbClr val="33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" name="Line 37"/>
          <p:cNvSpPr>
            <a:spLocks noChangeShapeType="1"/>
          </p:cNvSpPr>
          <p:nvPr/>
        </p:nvSpPr>
        <p:spPr bwMode="auto">
          <a:xfrm flipV="1">
            <a:off x="1857356" y="1928802"/>
            <a:ext cx="2786082" cy="500066"/>
          </a:xfrm>
          <a:prstGeom prst="line">
            <a:avLst/>
          </a:prstGeom>
          <a:noFill/>
          <a:ln w="57150">
            <a:solidFill>
              <a:srgbClr val="33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" name="Line 37"/>
          <p:cNvSpPr>
            <a:spLocks noChangeShapeType="1"/>
          </p:cNvSpPr>
          <p:nvPr/>
        </p:nvSpPr>
        <p:spPr bwMode="auto">
          <a:xfrm>
            <a:off x="2214546" y="2928934"/>
            <a:ext cx="2714644" cy="428628"/>
          </a:xfrm>
          <a:prstGeom prst="line">
            <a:avLst/>
          </a:prstGeom>
          <a:noFill/>
          <a:ln w="57150">
            <a:solidFill>
              <a:srgbClr val="33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37"/>
          <p:cNvSpPr>
            <a:spLocks noChangeShapeType="1"/>
          </p:cNvSpPr>
          <p:nvPr/>
        </p:nvSpPr>
        <p:spPr bwMode="auto">
          <a:xfrm flipV="1">
            <a:off x="2643174" y="2428868"/>
            <a:ext cx="2143140" cy="1000132"/>
          </a:xfrm>
          <a:prstGeom prst="line">
            <a:avLst/>
          </a:prstGeom>
          <a:noFill/>
          <a:ln w="57150">
            <a:solidFill>
              <a:srgbClr val="33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37"/>
          <p:cNvSpPr>
            <a:spLocks noChangeShapeType="1"/>
          </p:cNvSpPr>
          <p:nvPr/>
        </p:nvSpPr>
        <p:spPr bwMode="auto">
          <a:xfrm flipV="1">
            <a:off x="1857356" y="2928934"/>
            <a:ext cx="2928958" cy="1000132"/>
          </a:xfrm>
          <a:prstGeom prst="line">
            <a:avLst/>
          </a:prstGeom>
          <a:noFill/>
          <a:ln w="57150">
            <a:solidFill>
              <a:srgbClr val="33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>
            <a:off x="1500166" y="4857760"/>
            <a:ext cx="3384550" cy="431800"/>
          </a:xfrm>
          <a:prstGeom prst="line">
            <a:avLst/>
          </a:prstGeom>
          <a:noFill/>
          <a:ln w="57150">
            <a:solidFill>
              <a:srgbClr val="33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37"/>
          <p:cNvSpPr>
            <a:spLocks noChangeShapeType="1"/>
          </p:cNvSpPr>
          <p:nvPr/>
        </p:nvSpPr>
        <p:spPr bwMode="auto">
          <a:xfrm>
            <a:off x="3286116" y="5286388"/>
            <a:ext cx="1428760" cy="1000132"/>
          </a:xfrm>
          <a:prstGeom prst="line">
            <a:avLst/>
          </a:prstGeom>
          <a:noFill/>
          <a:ln w="57150">
            <a:solidFill>
              <a:srgbClr val="33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37"/>
          <p:cNvSpPr>
            <a:spLocks noChangeShapeType="1"/>
          </p:cNvSpPr>
          <p:nvPr/>
        </p:nvSpPr>
        <p:spPr bwMode="auto">
          <a:xfrm>
            <a:off x="2214546" y="5786454"/>
            <a:ext cx="2643206" cy="45719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37"/>
          <p:cNvSpPr>
            <a:spLocks noChangeShapeType="1"/>
          </p:cNvSpPr>
          <p:nvPr/>
        </p:nvSpPr>
        <p:spPr bwMode="auto">
          <a:xfrm flipV="1">
            <a:off x="1643042" y="4857760"/>
            <a:ext cx="3143272" cy="1568440"/>
          </a:xfrm>
          <a:prstGeom prst="line">
            <a:avLst/>
          </a:prstGeom>
          <a:noFill/>
          <a:ln w="57150">
            <a:solidFill>
              <a:srgbClr val="33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Читання оповідання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с.62-66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71448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1 частина-прослуховування аудіо запису.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2 частина (діалог)- читають 3 підготовлені учні.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3 частина - читання вчителем.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4" descr="bbede0006c530d485ca772fc67e59d7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3049083"/>
            <a:ext cx="2286016" cy="3808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lastproject_1280x720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001024" y="357166"/>
            <a:ext cx="476252" cy="35719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Тест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857364"/>
            <a:ext cx="9144000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Плем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 дерев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яних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чоловічків жило: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а ) в лісі;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б ) в печері;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в )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місті.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2) Що здивувало чоловічків в дівчинці?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а) одяг дівчинки;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б) сльози дівчинки;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в) колір волосся дівчинки.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3) Чому плакала дівчинка?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а) бо її образили дерев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яні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чоловічки;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б) бо вона загубила свою іграшку.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в) бо вона заблукала в лісі;</a:t>
            </a:r>
          </a:p>
          <a:p>
            <a:pPr>
              <a:lnSpc>
                <a:spcPct val="90000"/>
              </a:lnSpc>
              <a:buFontTx/>
              <a:buNone/>
            </a:pPr>
            <a:endParaRPr lang="uk-UA" b="1" dirty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derevyannye_chelovechki_0-04-34_5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286256"/>
            <a:ext cx="3428992" cy="2571744"/>
          </a:xfrm>
          <a:prstGeom prst="rect">
            <a:avLst/>
          </a:prstGeom>
          <a:noFill/>
        </p:spPr>
      </p:pic>
      <p:pic>
        <p:nvPicPr>
          <p:cNvPr id="5" name="Picture 19" descr="9e4dee151c63d3992cbd5559b048b57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3" y="-1"/>
            <a:ext cx="2857488" cy="462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тест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857364"/>
            <a:ext cx="9144000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4) Чому дівчинка і дерев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яний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чоловічок пішли до лікаря?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а) щоб попросити ліки;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б) щоб попросити серце;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в) щоб перевірити стан здоров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5) Яке серце обрав собі чоловічок?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а) серце байдужої людини;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б) серце злої людини;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в) серце доброї людини.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6) Чому чоловічок згорів?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а) бо потрапив у пожежу;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б) бо теплом свого палаючого серця він зігрів хлопчика;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в) бо у нього піднялась температура.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5" descr="ad9acf9ba5f797611444f8063f8127a1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00768"/>
            <a:ext cx="914400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Хвилинка відпочинку</a:t>
            </a:r>
            <a:endParaRPr lang="ru-RU" dirty="0"/>
          </a:p>
        </p:txBody>
      </p:sp>
      <p:pic>
        <p:nvPicPr>
          <p:cNvPr id="5" name="Picture 3" descr="C:\Users\Windows\Desktop\Детки\0_6211f_117d3f27_M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790100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изпауз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lang="uk-UA" smtClean="0"/>
              <a:t>Інсценізація</a:t>
            </a:r>
            <a:br>
              <a:rPr dirty="0" lang="uk-UA" smtClean="0"/>
            </a:br>
            <a:r>
              <a:rPr dirty="0" lang="uk-UA" smtClean="0"/>
              <a:t>казки</a:t>
            </a:r>
            <a:endParaRPr dirty="0" lang="ru-RU"/>
          </a:p>
        </p:txBody>
      </p:sp>
      <p:pic>
        <p:nvPicPr>
          <p:cNvPr descr="http://dsku428.mskobr.ru/images/cms/data/6ak.jpg" id="30722" name="Picture 2"/>
          <p:cNvPicPr>
            <a:picLocks noChangeArrowheads="1" noChangeAspect="1"/>
          </p:cNvPicPr>
          <p:nvPr/>
        </p:nvPicPr>
        <p:blipFill>
          <a:blip r:embed="rId2"/>
          <a:srcRect b="5" r="45"/>
          <a:stretch>
            <a:fillRect/>
          </a:stretch>
        </p:blipFill>
        <p:spPr bwMode="auto">
          <a:xfrm>
            <a:off x="1571604" y="1857364"/>
            <a:ext cx="5829664" cy="4357693"/>
          </a:xfrm>
          <a:prstGeom prst="rect">
            <a:avLst/>
          </a:prstGeom>
          <a:noFill/>
        </p:spPr>
      </p:pic>
      <p:pic>
        <p:nvPicPr>
          <p:cNvPr descr="02f7fdf3af4041d9e100e47032db9cf0" id="4" name="Picture 7">
            <a:hlinkClick r:id="rId3"/>
          </p:cNvPr>
          <p:cNvPicPr>
            <a:picLocks noChangeArrowheads="1" noChangeAspect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3395" y="0"/>
            <a:ext cx="3660606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1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plus(in)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id="9" nodeType="afterEffect" presetClass="entr" presetID="1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plus(in)" transition="in">
                                      <p:cBhvr>
                                        <p:cTn dur="2000" id="11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4000"/>
                            </p:stCondLst>
                            <p:childTnLst>
                              <p:par>
                                <p:cTn fill="hold" id="13" nodeType="afterEffect" presetClass="entr" presetID="1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plus(in)" transition="in">
                                      <p:cBhvr>
                                        <p:cTn dur="2000" id="1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Визначення головної думки тексту</a:t>
            </a:r>
            <a:endParaRPr lang="ru-RU" dirty="0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1564243"/>
            <a:ext cx="9144000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57200" algn="l"/>
              </a:tabLst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Яке з цих </a:t>
            </a:r>
            <a:r>
              <a:rPr kumimoji="0" lang="uk-UA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прислів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`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їв, на вашу думку, виражає головну думку казки?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57200" algn="l"/>
              </a:tabLs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 робиться в серці, знає тільки серце.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 добром на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гріте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серце - вік не прохолоне.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Голова має слухати серце, а серце-голову.</a:t>
            </a: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2f20454364d927680449377cb4a8955d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5107793" y="2821793"/>
            <a:ext cx="6858000" cy="121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61" grpId="0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2500330"/>
          </a:xfrm>
        </p:spPr>
        <p:txBody>
          <a:bodyPr>
            <a:noAutofit/>
          </a:bodyPr>
          <a:lstStyle/>
          <a:p>
            <a:r>
              <a:rPr dirty="0" lang="uk-UA" smtClean="0" sz="6000"/>
              <a:t>Інтерактивна гра </a:t>
            </a:r>
            <a:r>
              <a:rPr dirty="0" err="1" lang="uk-UA" smtClean="0" sz="6000"/>
              <a:t>“якщо</a:t>
            </a:r>
            <a:r>
              <a:rPr dirty="0" lang="uk-UA" smtClean="0" sz="6000"/>
              <a:t>…”</a:t>
            </a:r>
            <a:endParaRPr dirty="0" lang="ru-RU" sz="6000"/>
          </a:p>
        </p:txBody>
      </p:sp>
      <p:pic>
        <p:nvPicPr>
          <p:cNvPr descr="\\Solnce\D\ДОКУМЕНТАЦИЯ\ПРЕЗЕНТАЦІЇ\шаблоны\анимация\Школа\2666c5ae0eef.png" id="3" name="Picture 4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"/>
          <a:stretch>
            <a:fillRect/>
          </a:stretch>
        </p:blipFill>
        <p:spPr bwMode="auto">
          <a:xfrm>
            <a:off x="2143107" y="2571744"/>
            <a:ext cx="4789096" cy="428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0971cbf7960e9cdce9d2b16b4ad9266e" id="4" name="Picture 4">
            <a:hlinkClick r:id="rId3"/>
          </p:cNvPr>
          <p:cNvPicPr>
            <a:picLocks noChangeArrowheads="1" noChangeAspect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-1357328" y="3214690"/>
            <a:ext cx="5000637" cy="2285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0971cbf7960e9cdce9d2b16b4ad9266e" id="5" name="Picture 4">
            <a:hlinkClick r:id="rId3"/>
          </p:cNvPr>
          <p:cNvPicPr>
            <a:picLocks noChangeArrowheads="1" noChangeAspect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500689" y="3214689"/>
            <a:ext cx="5000637" cy="2285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uk-UA" i="1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Технологія  «Вирішення проблем»</a:t>
            </a:r>
            <a:r>
              <a:rPr lang="ru-RU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uk-UA" i="1" dirty="0" smtClean="0">
                <a:solidFill>
                  <a:srgbClr val="FF0066"/>
                </a:solidFill>
              </a:rPr>
              <a:t/>
            </a:r>
            <a:br>
              <a:rPr lang="uk-UA" i="1" dirty="0" smtClean="0">
                <a:solidFill>
                  <a:srgbClr val="FF0066"/>
                </a:solidFill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928671"/>
            <a:ext cx="9144000" cy="568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Як ви вважаєте, чи правильно вчинив дерев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яний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чоловічок? </a:t>
            </a:r>
            <a:endParaRPr lang="en-US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А як би вчинили ви?</a:t>
            </a:r>
          </a:p>
          <a:p>
            <a:pPr>
              <a:lnSpc>
                <a:spcPct val="90000"/>
              </a:lnSpc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Яка людина могла б вчинити по-іншому ? </a:t>
            </a:r>
          </a:p>
          <a:p>
            <a:pPr>
              <a:lnSpc>
                <a:spcPct val="90000"/>
              </a:lnSpc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Яка тема цієї казки</a:t>
            </a: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90000"/>
              </a:lnSpc>
            </a:pP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Яка її головна думка?</a:t>
            </a:r>
          </a:p>
          <a:p>
            <a:pPr>
              <a:lnSpc>
                <a:spcPct val="90000"/>
              </a:lnSpc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Які скарби містить у собі серце доброї людини?</a:t>
            </a:r>
          </a:p>
          <a:p>
            <a:pPr>
              <a:lnSpc>
                <a:spcPct val="90000"/>
              </a:lnSpc>
            </a:pPr>
            <a:endParaRPr lang="uk-UA" sz="44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4" descr="e3c60b13f5654c0042867b4a3021661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191" y="2857496"/>
            <a:ext cx="3714809" cy="247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5" y="1500174"/>
            <a:ext cx="142206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Групова робота</a:t>
            </a:r>
            <a:endParaRPr lang="ru-RU" dirty="0"/>
          </a:p>
        </p:txBody>
      </p:sp>
      <p:pic>
        <p:nvPicPr>
          <p:cNvPr id="3" name="Picture 3" descr="\\Solnce\D\ДОКУМЕНТАЦИЯ\ПРЕЗЕНТАЦІЇ\шаблоны\анимация\Школа\09f87b90ba5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421"/>
            <a:ext cx="3046991" cy="38095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857356" y="1928802"/>
            <a:ext cx="728664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вас на парті є маленьке серденько. Напишіть, який скарб ви йому даруєте.</a:t>
            </a: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1" descr="87ea9a874ebc5b25f3c980fb59feff1c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14620"/>
            <a:ext cx="4424384" cy="442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985" grpId="0"/>
    </p:bld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57298"/>
            <a:ext cx="9144000" cy="4214842"/>
          </a:xfrm>
        </p:spPr>
        <p:txBody>
          <a:bodyPr>
            <a:normAutofit fontScale="90000"/>
          </a:bodyPr>
          <a:lstStyle/>
          <a:p>
            <a:pPr algn="l"/>
            <a:r>
              <a:rPr dirty="0" lang="uk-UA" smtClean="0" sz="4000">
                <a:solidFill>
                  <a:srgbClr val="3333CC"/>
                </a:solidFill>
              </a:rPr>
              <a:t>А наш урок добіг кінця. Я думаю, що він залишив свій слід у вашому серці і бажаю, щоб ваші маленькі дитячі серденька були тільки добрими. </a:t>
            </a:r>
            <a:r>
              <a:rPr dirty="0" lang="ru-RU" smtClean="0">
                <a:solidFill>
                  <a:srgbClr val="3333CC"/>
                </a:solidFill>
              </a:rPr>
              <a:t/>
            </a:r>
            <a:br>
              <a:rPr dirty="0" lang="ru-RU" smtClean="0">
                <a:solidFill>
                  <a:srgbClr val="3333CC"/>
                </a:solidFill>
              </a:rPr>
            </a:br>
            <a:endParaRPr dirty="0" lang="ru-RU"/>
          </a:p>
        </p:txBody>
      </p:sp>
      <p:pic>
        <p:nvPicPr>
          <p:cNvPr id="3" name="Picture 3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80" y="3968509"/>
            <a:ext cx="3857620" cy="28894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2aae438b93ee8f8a918721842b487e59" id="4" name="Picture 44"/>
          <p:cNvPicPr>
            <a:picLocks noChangeArrowheads="1" noChangeAspect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5318" y="0"/>
            <a:ext cx="4148682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374268661_c63d40d3b5" id="6" name="Picture 7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33631"/>
            <a:ext cx="2357422" cy="2324369"/>
          </a:xfrm>
          <a:prstGeom prst="rect">
            <a:avLst/>
          </a:prstGeom>
          <a:noFill/>
        </p:spPr>
      </p:pic>
      <p:pic>
        <p:nvPicPr>
          <p:cNvPr descr="69382793" id="7" name="Picture 4"/>
          <p:cNvPicPr>
            <a:picLocks noChangeArrowheads="1" noChangeAspect="1"/>
          </p:cNvPicPr>
          <p:nvPr/>
        </p:nvPicPr>
        <p:blipFill>
          <a:blip r:embed="rId5"/>
          <a:srcRect b="101"/>
          <a:stretch>
            <a:fillRect/>
          </a:stretch>
        </p:blipFill>
        <p:spPr bwMode="auto">
          <a:xfrm>
            <a:off x="2357422" y="4500570"/>
            <a:ext cx="3000396" cy="23574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2000"/>
                            </p:stCondLst>
                            <p:childTnLst>
                              <p:par>
                                <p:cTn fill="hold" id="12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4000"/>
                            </p:stCondLst>
                            <p:childTnLst>
                              <p:par>
                                <p:cTn fill="hold" id="19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2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3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5">
                            <p:stCondLst>
                              <p:cond delay="6000"/>
                            </p:stCondLst>
                            <p:childTnLst>
                              <p:par>
                                <p:cTn fill="hold" id="26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Твори добро</a:t>
            </a:r>
            <a:endParaRPr lang="ru-RU" dirty="0"/>
          </a:p>
        </p:txBody>
      </p:sp>
      <p:pic>
        <p:nvPicPr>
          <p:cNvPr id="3" name="Picture 15" descr="C:\Users\Windows\Desktop\Детки\0_62117_aa4f9b31_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714489"/>
            <a:ext cx="3877019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blesk_dolmatin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90950"/>
            <a:ext cx="3000364" cy="31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7418" y="3500438"/>
            <a:ext cx="4715677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1"/>
            <a:ext cx="3379292" cy="276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riklyucheniya_Funtika_Minus_Pesni_Dobrota_Minusovka_-_Minusovki._Pesenka_Funtik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857224" cy="857224"/>
          </a:xfrm>
          <a:prstGeom prst="rect">
            <a:avLst/>
          </a:prstGeom>
        </p:spPr>
      </p:pic>
      <p:pic>
        <p:nvPicPr>
          <p:cNvPr id="10" name="Picture 61" descr="61cfca774becb99b15bf1eed7451022a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1857364"/>
            <a:ext cx="1841152" cy="1723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7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75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75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rgbClr val="FF0066"/>
                </a:solidFill>
              </a:rPr>
              <a:t>Домашнє завдання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500174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Вдома ви продовжите роботу над казкою. Оберіть завдання, яке б ви хотіли виконати.</a:t>
            </a:r>
          </a:p>
          <a:p>
            <a:pPr>
              <a:buFontTx/>
              <a:buNone/>
            </a:pP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1. Прочитати казку, діалог читати за ролями.</a:t>
            </a:r>
          </a:p>
          <a:p>
            <a:pPr>
              <a:buFontTx/>
              <a:buNone/>
            </a:pP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2. Прочитати і стисло переказати казку.</a:t>
            </a:r>
          </a:p>
          <a:p>
            <a:pPr>
              <a:buFontTx/>
              <a:buNone/>
            </a:pP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3. Скласти характеристику дійових осіб казки.</a:t>
            </a:r>
            <a:endParaRPr lang="uk-UA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3" descr="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16"/>
            <a:ext cx="9144000" cy="114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оброт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Гра "Чи є такий предмет"</a:t>
            </a:r>
            <a:endParaRPr lang="ru-RU" cap="none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214422"/>
            <a:ext cx="9144000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uk-UA" sz="32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Читання на одному мовному видиху. Визначити, чи існують ті предмети або явища, які позначають ці слова.</a:t>
            </a:r>
            <a:endParaRPr lang="uk-UA" sz="2800" b="1" i="1" dirty="0" smtClean="0">
              <a:solidFill>
                <a:srgbClr val="993366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sz="4800" b="1" dirty="0" smtClean="0">
                <a:solidFill>
                  <a:srgbClr val="660066"/>
                </a:solidFill>
              </a:rPr>
              <a:t>Кущ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sz="4800" b="1" dirty="0" smtClean="0">
                <a:solidFill>
                  <a:srgbClr val="660066"/>
                </a:solidFill>
              </a:rPr>
              <a:t> мед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sz="4800" b="1" dirty="0" err="1" smtClean="0">
                <a:solidFill>
                  <a:srgbClr val="660066"/>
                </a:solidFill>
              </a:rPr>
              <a:t>вім</a:t>
            </a:r>
            <a:endParaRPr lang="uk-UA" sz="4800" b="1" dirty="0" smtClean="0">
              <a:solidFill>
                <a:srgbClr val="660066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sz="4800" b="1" dirty="0" smtClean="0">
                <a:solidFill>
                  <a:srgbClr val="660066"/>
                </a:solidFill>
              </a:rPr>
              <a:t>лук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sz="4800" b="1" dirty="0" smtClean="0">
                <a:solidFill>
                  <a:srgbClr val="660066"/>
                </a:solidFill>
              </a:rPr>
              <a:t>ніч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sz="4800" b="1" dirty="0" err="1" smtClean="0">
                <a:solidFill>
                  <a:srgbClr val="660066"/>
                </a:solidFill>
              </a:rPr>
              <a:t>гач</a:t>
            </a:r>
            <a:endParaRPr lang="uk-UA" sz="4800" b="1" dirty="0" smtClean="0">
              <a:solidFill>
                <a:srgbClr val="660066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sz="4800" b="1" dirty="0" smtClean="0">
                <a:solidFill>
                  <a:srgbClr val="660066"/>
                </a:solidFill>
              </a:rPr>
              <a:t>сад</a:t>
            </a:r>
            <a:endParaRPr lang="uk-UA" sz="4400" b="1" dirty="0">
              <a:solidFill>
                <a:srgbClr val="660066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324450"/>
            <a:ext cx="3929059" cy="4533551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Вправа</a:t>
            </a:r>
            <a:r>
              <a:rPr lang="ru-RU" dirty="0" smtClean="0"/>
              <a:t>   для   </a:t>
            </a:r>
            <a:r>
              <a:rPr lang="ru-RU" dirty="0" err="1" smtClean="0"/>
              <a:t>розвитку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err="1" smtClean="0"/>
              <a:t>швидкості</a:t>
            </a:r>
            <a:r>
              <a:rPr lang="ru-RU" dirty="0" smtClean="0"/>
              <a:t>   </a:t>
            </a:r>
            <a:r>
              <a:rPr lang="ru-RU" dirty="0" err="1" smtClean="0"/>
              <a:t>читання</a:t>
            </a:r>
            <a:endParaRPr lang="ru-RU" dirty="0"/>
          </a:p>
        </p:txBody>
      </p:sp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2563813" y="2789238"/>
            <a:ext cx="4465637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ПОЛЕ</a:t>
            </a:r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411413" y="2565400"/>
            <a:ext cx="4465637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ШКОЛА</a:t>
            </a: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2627313" y="2781300"/>
            <a:ext cx="4465637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КАРТА</a:t>
            </a: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2339975" y="2924175"/>
            <a:ext cx="4465638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ВІКНО</a:t>
            </a: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2411413" y="2852738"/>
            <a:ext cx="4465637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КВІТИ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2195513" y="2781300"/>
            <a:ext cx="4465637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ДРУЖБА</a:t>
            </a:r>
          </a:p>
        </p:txBody>
      </p:sp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>
            <a:off x="2484438" y="2852738"/>
            <a:ext cx="4465637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НОВИНИ</a:t>
            </a:r>
          </a:p>
        </p:txBody>
      </p:sp>
      <p:sp>
        <p:nvSpPr>
          <p:cNvPr id="12" name="WordArt 10"/>
          <p:cNvSpPr>
            <a:spLocks noChangeArrowheads="1" noChangeShapeType="1" noTextEdit="1"/>
          </p:cNvSpPr>
          <p:nvPr/>
        </p:nvSpPr>
        <p:spPr bwMode="auto">
          <a:xfrm>
            <a:off x="2484438" y="2781300"/>
            <a:ext cx="4465637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ГОСТИНИ</a:t>
            </a:r>
          </a:p>
        </p:txBody>
      </p:sp>
      <p:sp>
        <p:nvSpPr>
          <p:cNvPr id="13" name="WordArt 11"/>
          <p:cNvSpPr>
            <a:spLocks noChangeArrowheads="1" noChangeShapeType="1" noTextEdit="1"/>
          </p:cNvSpPr>
          <p:nvPr/>
        </p:nvSpPr>
        <p:spPr bwMode="auto">
          <a:xfrm>
            <a:off x="2411413" y="2636838"/>
            <a:ext cx="4465637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ТИХЕНЬКИЙ</a:t>
            </a:r>
          </a:p>
        </p:txBody>
      </p:sp>
      <p:sp>
        <p:nvSpPr>
          <p:cNvPr id="14" name="WordArt 12"/>
          <p:cNvSpPr>
            <a:spLocks noChangeArrowheads="1" noChangeShapeType="1" noTextEdit="1"/>
          </p:cNvSpPr>
          <p:nvPr/>
        </p:nvSpPr>
        <p:spPr bwMode="auto">
          <a:xfrm>
            <a:off x="2555875" y="2565400"/>
            <a:ext cx="4465638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ТЕМНЕНЬКИЙ</a:t>
            </a:r>
          </a:p>
        </p:txBody>
      </p:sp>
      <p:sp>
        <p:nvSpPr>
          <p:cNvPr id="15" name="WordArt 13"/>
          <p:cNvSpPr>
            <a:spLocks noChangeArrowheads="1" noChangeShapeType="1" noTextEdit="1"/>
          </p:cNvSpPr>
          <p:nvPr/>
        </p:nvSpPr>
        <p:spPr bwMode="auto">
          <a:xfrm>
            <a:off x="2771775" y="2781300"/>
            <a:ext cx="4465638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ПЕРЕЛЯКАНИЙ</a:t>
            </a:r>
          </a:p>
        </p:txBody>
      </p:sp>
      <p:sp>
        <p:nvSpPr>
          <p:cNvPr id="16" name="WordArt 14"/>
          <p:cNvSpPr>
            <a:spLocks noChangeArrowheads="1" noChangeShapeType="1" noTextEdit="1"/>
          </p:cNvSpPr>
          <p:nvPr/>
        </p:nvSpPr>
        <p:spPr bwMode="auto">
          <a:xfrm>
            <a:off x="1908175" y="2708275"/>
            <a:ext cx="5329238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СПОДОБАЛОСЯ</a:t>
            </a: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3000"/>
                            </p:stCondLst>
                            <p:childTnLst>
                              <p:par>
                                <p:cTn id="6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0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0"/>
                            </p:stCondLst>
                            <p:childTnLst>
                              <p:par>
                                <p:cTn id="7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0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7000"/>
                            </p:stCondLst>
                            <p:childTnLst>
                              <p:par>
                                <p:cTn id="82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8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9000"/>
                            </p:stCondLst>
                            <p:childTnLst>
                              <p:par>
                                <p:cTn id="9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0"/>
                            </p:stCondLst>
                            <p:childTnLst>
                              <p:par>
                                <p:cTn id="9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00174"/>
            <a:ext cx="7215206" cy="5357826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l"/>
            <a:r>
              <a:rPr lang="uk-UA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Ця дивна країна</a:t>
            </a:r>
            <a: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Довкола – чудесна,</a:t>
            </a:r>
            <a: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І все там чарівне,</a:t>
            </a:r>
            <a: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Скрізь диво краса.</a:t>
            </a:r>
            <a: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Подумайте, друзі,</a:t>
            </a:r>
            <a: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Промовте, будь ласка,</a:t>
            </a:r>
            <a: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Яка це країна?</a:t>
            </a:r>
            <a: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cap="none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Згадали? Це ж… </a:t>
            </a:r>
            <a:endParaRPr lang="ru-RU" sz="4000" cap="none" dirty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86380" y="5715016"/>
            <a:ext cx="3571900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54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КАЗКА</a:t>
            </a:r>
            <a:endParaRPr lang="ru-RU" sz="54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13m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0"/>
            <a:ext cx="5560584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274638"/>
            <a:ext cx="4071966" cy="1143000"/>
          </a:xfrm>
        </p:spPr>
        <p:txBody>
          <a:bodyPr>
            <a:normAutofit/>
          </a:bodyPr>
          <a:lstStyle/>
          <a:p>
            <a:r>
              <a:rPr lang="uk-UA" sz="5400" dirty="0" smtClean="0"/>
              <a:t>Відгадай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714488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Сидить півник на печі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Їсть смачненькі калачі.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Ось лисичка прибігає,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Півника мерщій хапає.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Біжить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півень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рятувати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 лиса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півника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забрати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http://img-fotki.yandex.ru/get/5407/g-pestowa.14/0_73829_2ca65a1a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857752" y="274638"/>
            <a:ext cx="392909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Відгадай</a:t>
            </a:r>
            <a:endParaRPr kumimoji="0" lang="ru-RU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285992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Я —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бичок-беремлячок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Солом'яний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у мене бочок.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соломи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зробив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Бік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смолою засмолив. 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www.segodnya.ua/img/ui/_3e09108f993ecce9215789f80f12e9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929190" y="274638"/>
            <a:ext cx="3857652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Відгадай</a:t>
            </a:r>
            <a:endParaRPr kumimoji="0" lang="ru-RU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348800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городі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виростала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набирала, 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Непомітно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швидко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Великою стала.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Став тут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дід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усіх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гукати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красуню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рвати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цю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казку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діти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Встигли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відгадати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i5.pixs.ru/storage/6/6/5/008jpg_1364151_84306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serdza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serdza</Template>
  <TotalTime>759</TotalTime>
  <Words>754</Words>
  <Application>Microsoft Office PowerPoint</Application>
  <PresentationFormat>Экран (4:3)</PresentationFormat>
  <Paragraphs>145</Paragraphs>
  <Slides>35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serdza</vt:lpstr>
      <vt:lpstr>Раз добром нагріте серце - вік не прохолоне.</vt:lpstr>
      <vt:lpstr>Психогімнастика</vt:lpstr>
      <vt:lpstr>Інтерактивна гра “якщо…”</vt:lpstr>
      <vt:lpstr>Гра "Чи є такий предмет"</vt:lpstr>
      <vt:lpstr>Вправа   для   розвитку  швидкості   читання</vt:lpstr>
      <vt:lpstr>Ця дивна країна Довкола – чудесна, І все там чарівне, Скрізь диво краса. Подумайте, друзі, Промовте, будь ласка, Яка це країна? Згадали? Це ж… </vt:lpstr>
      <vt:lpstr>Відгадай</vt:lpstr>
      <vt:lpstr>Слайд 8</vt:lpstr>
      <vt:lpstr>Слайд 9</vt:lpstr>
      <vt:lpstr>Слайд 10</vt:lpstr>
      <vt:lpstr>Слайд 11</vt:lpstr>
      <vt:lpstr>Слайд 12</vt:lpstr>
      <vt:lpstr>Слайд 13</vt:lpstr>
      <vt:lpstr>Молодці</vt:lpstr>
      <vt:lpstr>Повідомлення теми і мети уроку</vt:lpstr>
      <vt:lpstr>Девіз уроку</vt:lpstr>
      <vt:lpstr>Опрацювання вірша  В. Бичка "Казка - вигадка...“ с. 62</vt:lpstr>
      <vt:lpstr>Слайд 18</vt:lpstr>
      <vt:lpstr>Слайд 19</vt:lpstr>
      <vt:lpstr>Перевірка первинного сприймання</vt:lpstr>
      <vt:lpstr>Перевірка розуміння побаченого.  </vt:lpstr>
      <vt:lpstr>Словникова робота</vt:lpstr>
      <vt:lpstr>Читання оповідання с.62-66</vt:lpstr>
      <vt:lpstr>Тест</vt:lpstr>
      <vt:lpstr>тест</vt:lpstr>
      <vt:lpstr>Хвилинка відпочинку</vt:lpstr>
      <vt:lpstr>Слайд 27</vt:lpstr>
      <vt:lpstr>Інсценізація казки</vt:lpstr>
      <vt:lpstr>Визначення головної думки тексту</vt:lpstr>
      <vt:lpstr>Технологія  «Вирішення проблем»  </vt:lpstr>
      <vt:lpstr>Групова робота</vt:lpstr>
      <vt:lpstr>А наш урок добіг кінця. Я думаю, що він залишив свій слід у вашому серці і бажаю, щоб ваші маленькі дитячі серденька були тільки добрими.  </vt:lpstr>
      <vt:lpstr>Твори добро</vt:lpstr>
      <vt:lpstr>Домашнє завдання</vt:lpstr>
      <vt:lpstr>Слайд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 добром налите серце - ввік не прохолоне.</dc:title>
  <dc:creator>windows77</dc:creator>
  <cp:lastModifiedBy>windows77</cp:lastModifiedBy>
  <cp:revision>13</cp:revision>
  <dcterms:created xsi:type="dcterms:W3CDTF">2014-10-17T19:09:27Z</dcterms:created>
  <dcterms:modified xsi:type="dcterms:W3CDTF">2014-12-05T15:41:11Z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2726498</vt:lpwstr>
  </property>
  <property fmtid="{D5CDD505-2E9C-101B-9397-08002B2CF9AE}" name="NXPowerLiteVersion" pid="3">
    <vt:lpwstr>D4.1.4</vt:lpwstr>
  </property>
</Properties>
</file>