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9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1632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C3175F-DFCE-4AE7-853C-272CCC9A5685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4D4553-B019-4E69-9B80-7B37E521C4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C3175F-DFCE-4AE7-853C-272CCC9A5685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4D4553-B019-4E69-9B80-7B37E521C4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C3175F-DFCE-4AE7-853C-272CCC9A5685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4D4553-B019-4E69-9B80-7B37E521C4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C3175F-DFCE-4AE7-853C-272CCC9A5685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4D4553-B019-4E69-9B80-7B37E521C4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C3175F-DFCE-4AE7-853C-272CCC9A5685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4D4553-B019-4E69-9B80-7B37E521C4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C3175F-DFCE-4AE7-853C-272CCC9A5685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4D4553-B019-4E69-9B80-7B37E521C4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C3175F-DFCE-4AE7-853C-272CCC9A5685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4D4553-B019-4E69-9B80-7B37E521C4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8998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C3175F-DFCE-4AE7-853C-272CCC9A5685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4D4553-B019-4E69-9B80-7B37E521C4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C3175F-DFCE-4AE7-853C-272CCC9A5685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4D4553-B019-4E69-9B80-7B37E521C4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C3175F-DFCE-4AE7-853C-272CCC9A5685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4D4553-B019-4E69-9B80-7B37E521C4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5C3175F-DFCE-4AE7-853C-272CCC9A5685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4D4553-B019-4E69-9B80-7B37E521C4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Блок-схема: документ 8"/>
          <p:cNvSpPr/>
          <p:nvPr/>
        </p:nvSpPr>
        <p:spPr>
          <a:xfrm rot="10800000">
            <a:off x="0" y="0"/>
            <a:ext cx="9144000" cy="6858000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idx="2" sz="half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 fontAlgn="auto">
              <a:spcBef>
                <a:spcPts val="0"/>
              </a:spcBef>
              <a:spcAft>
                <a:spcPts val="0"/>
              </a:spcAft>
              <a:defRPr smtClean="0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C5C3175F-DFCE-4AE7-853C-272CCC9A5685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idx="3" sz="quarter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 fontAlgn="auto">
              <a:spcBef>
                <a:spcPts val="0"/>
              </a:spcBef>
              <a:spcAft>
                <a:spcPts val="0"/>
              </a:spcAft>
              <a:defRPr smtClean="0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idx="4" sz="quarter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 fontAlgn="auto">
              <a:spcBef>
                <a:spcPts val="0"/>
              </a:spcBef>
              <a:spcAft>
                <a:spcPts val="0"/>
              </a:spcAft>
              <a:defRPr smtClean="0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354D4553-B019-4E69-9B80-7B37E521C4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wrap="none">
            <a:spAutoFit/>
          </a:bodyPr>
          <a:lstStyle/>
          <a:p>
            <a:pPr>
              <a:defRPr/>
            </a:pPr>
            <a:r>
              <a:rPr dirty="0" lang="en-US" sz="800">
                <a:solidFill>
                  <a:schemeClr val="bg1">
                    <a:lumMod val="65000"/>
                  </a:schemeClr>
                </a:solidFill>
                <a:latin charset="0" pitchFamily="34" typeface="Arial"/>
                <a:ea charset="0" pitchFamily="34" typeface="Calibri"/>
                <a:cs charset="0" pitchFamily="18" typeface="Times New Roman"/>
              </a:rPr>
              <a:t>FokinaLida.75@mail.ru</a:t>
            </a:r>
            <a:endParaRPr dirty="0" lang="en-US" sz="800">
              <a:solidFill>
                <a:schemeClr val="bg1">
                  <a:lumMod val="65000"/>
                </a:schemeClr>
              </a:solidFill>
              <a:latin charset="0" pitchFamily="34" typeface="Arial"/>
              <a:cs charset="0" pitchFamily="34" typeface="Arial"/>
            </a:endParaRPr>
          </a:p>
        </p:txBody>
      </p:sp>
      <p:pic>
        <p:nvPicPr>
          <p:cNvPr descr="1.png" id="1031" name="Рисунок 7"/>
          <p:cNvPicPr>
            <a:picLocks noChangeAspect="1"/>
          </p:cNvPicPr>
          <p:nvPr/>
        </p:nvPicPr>
        <p:blipFill>
          <a:blip cstate="print" r:embed="rId13"/>
          <a:stretch>
            <a:fillRect/>
          </a:stretch>
        </p:blipFill>
        <p:spPr bwMode="auto">
          <a:xfrm>
            <a:off x="0" y="4076700"/>
            <a:ext cx="9144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scene3d>
            <a:camera prst="orthographicFront">
              <a:rot lat="0" lon="0" rev="0"/>
            </a:camera>
            <a:lightRig dir="t" rig="chilly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>
    <p:fade/>
  </p:transition>
  <p:txStyles>
    <p:titleStyle>
      <a:lvl1pPr algn="ctr" eaLnBrk="1" fontAlgn="base" hangingPunct="1" rtl="0">
        <a:spcBef>
          <a:spcPct val="0"/>
        </a:spcBef>
        <a:spcAft>
          <a:spcPct val="0"/>
        </a:spcAft>
        <a:defRPr kern="1200" sz="4400">
          <a:solidFill>
            <a:schemeClr val="tx1"/>
          </a:solidFill>
          <a:latin typeface="+mj-lt"/>
          <a:ea typeface="+mj-ea"/>
          <a:cs typeface="+mj-cs"/>
        </a:defRPr>
      </a:lvl1pPr>
      <a:lvl2pPr algn="ctr" eaLnBrk="1" fontAlgn="base" hangingPunct="1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charset="0" pitchFamily="34" typeface="Calibri"/>
        </a:defRPr>
      </a:lvl2pPr>
      <a:lvl3pPr algn="ctr" eaLnBrk="1" fontAlgn="base" hangingPunct="1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charset="0" pitchFamily="34" typeface="Calibri"/>
        </a:defRPr>
      </a:lvl3pPr>
      <a:lvl4pPr algn="ctr" eaLnBrk="1" fontAlgn="base" hangingPunct="1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charset="0" pitchFamily="34" typeface="Calibri"/>
        </a:defRPr>
      </a:lvl4pPr>
      <a:lvl5pPr algn="ctr" eaLnBrk="1" fontAlgn="base" hangingPunct="1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charset="0" pitchFamily="34" typeface="Calibri"/>
        </a:defRPr>
      </a:lvl5pPr>
      <a:lvl6pPr algn="ctr" eaLnBrk="1" fontAlgn="base" hangingPunct="1" marL="45720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charset="0" pitchFamily="34" typeface="Calibri"/>
        </a:defRPr>
      </a:lvl6pPr>
      <a:lvl7pPr algn="ctr" eaLnBrk="1" fontAlgn="base" hangingPunct="1" marL="91440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charset="0" pitchFamily="34" typeface="Calibri"/>
        </a:defRPr>
      </a:lvl7pPr>
      <a:lvl8pPr algn="ctr" eaLnBrk="1" fontAlgn="base" hangingPunct="1" marL="137160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charset="0" pitchFamily="34" typeface="Calibri"/>
        </a:defRPr>
      </a:lvl8pPr>
      <a:lvl9pPr algn="ctr" eaLnBrk="1" fontAlgn="base" hangingPunct="1" marL="1828800" rtl="0">
        <a:spcBef>
          <a:spcPct val="0"/>
        </a:spcBef>
        <a:spcAft>
          <a:spcPct val="0"/>
        </a:spcAft>
        <a:defRPr sz="4400">
          <a:solidFill>
            <a:schemeClr val="tx1"/>
          </a:solidFill>
          <a:latin charset="0" pitchFamily="34" typeface="Calibri"/>
        </a:defRPr>
      </a:lvl9pPr>
    </p:titleStyle>
    <p:bodyStyle>
      <a:lvl1pPr algn="l" eaLnBrk="1" fontAlgn="base" hangingPunct="1" indent="-342900" marL="342900" rtl="0">
        <a:spcBef>
          <a:spcPct val="20000"/>
        </a:spcBef>
        <a:spcAft>
          <a:spcPct val="0"/>
        </a:spcAft>
        <a:buFont charset="0" typeface="Arial"/>
        <a:buChar char="•"/>
        <a:defRPr kern="1200" sz="3200">
          <a:solidFill>
            <a:schemeClr val="tx1"/>
          </a:solidFill>
          <a:latin typeface="+mn-lt"/>
          <a:ea typeface="+mn-ea"/>
          <a:cs typeface="+mn-cs"/>
        </a:defRPr>
      </a:lvl1pPr>
      <a:lvl2pPr algn="l" eaLnBrk="1" fontAlgn="base" hangingPunct="1" indent="-285750" marL="742950" rtl="0">
        <a:spcBef>
          <a:spcPct val="20000"/>
        </a:spcBef>
        <a:spcAft>
          <a:spcPct val="0"/>
        </a:spcAft>
        <a:buFont charset="0" typeface="Arial"/>
        <a:buChar char="–"/>
        <a:defRPr kern="1200" sz="2800">
          <a:solidFill>
            <a:schemeClr val="tx1"/>
          </a:solidFill>
          <a:latin typeface="+mn-lt"/>
          <a:ea typeface="+mn-ea"/>
          <a:cs typeface="+mn-cs"/>
        </a:defRPr>
      </a:lvl2pPr>
      <a:lvl3pPr algn="l" eaLnBrk="1" fontAlgn="base" hangingPunct="1" indent="-228600" marL="1143000" rtl="0">
        <a:spcBef>
          <a:spcPct val="20000"/>
        </a:spcBef>
        <a:spcAft>
          <a:spcPct val="0"/>
        </a:spcAft>
        <a:buFont charset="0"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3pPr>
      <a:lvl4pPr algn="l" eaLnBrk="1" fontAlgn="base" hangingPunct="1" indent="-228600" marL="1600200" rtl="0">
        <a:spcBef>
          <a:spcPct val="20000"/>
        </a:spcBef>
        <a:spcAft>
          <a:spcPct val="0"/>
        </a:spcAft>
        <a:buFont charset="0" typeface="Arial"/>
        <a:buChar char="–"/>
        <a:defRPr kern="1200" sz="2000">
          <a:solidFill>
            <a:schemeClr val="tx1"/>
          </a:solidFill>
          <a:latin typeface="+mn-lt"/>
          <a:ea typeface="+mn-ea"/>
          <a:cs typeface="+mn-cs"/>
        </a:defRPr>
      </a:lvl4pPr>
      <a:lvl5pPr algn="l" eaLnBrk="1" fontAlgn="base" hangingPunct="1" indent="-228600" marL="2057400" rtl="0">
        <a:spcBef>
          <a:spcPct val="20000"/>
        </a:spcBef>
        <a:spcAft>
          <a:spcPct val="0"/>
        </a:spcAft>
        <a:buFont charset="0" typeface="Arial"/>
        <a:buChar char="»"/>
        <a:defRPr kern="1200" sz="20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spcBef>
          <a:spcPct val="20000"/>
        </a:spcBef>
        <a:buFont charset="0" pitchFamily="34" typeface="Arial"/>
        <a:buChar char="•"/>
        <a:defRPr kern="1200"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algn="l" defTabSz="9144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Admin\&#1056;&#1072;&#1073;&#1086;&#1095;&#1080;&#1081;%20&#1089;&#1090;&#1086;&#1083;\&#1059;&#1088;&#1086;&#1082;%20&#1095;&#1080;&#1090;&#1072;&#1085;&#1085;&#1103;%20&#1084;&#1072;&#1083;&#1102;&#1085;&#1082;&#1080;\F_zkulthvilinka_-_to_ne_problema_(get-tune.net).mp3" TargetMode="External"/></Relationships>
</file>

<file path=ppt/slides/_rels/slide12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Documents%20and%20Settings\Admin\&#1056;&#1072;&#1073;&#1086;&#1095;&#1080;&#1081;%20&#1089;&#1090;&#1086;&#1083;\&#1059;&#1088;&#1086;&#1082;%20&#1095;&#1080;&#1090;&#1072;&#1085;&#1085;&#1103;%20&#1084;&#1072;&#1083;&#1102;&#1085;&#1082;&#1080;\Zvuki_prirody_-_Pchely_(get-tune.net).mp3" TargetMode="Externa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142984"/>
            <a:ext cx="7772400" cy="1470025"/>
          </a:xfrm>
        </p:spPr>
        <p:txBody>
          <a:bodyPr/>
          <a:lstStyle/>
          <a:p>
            <a:r>
              <a:rPr lang="uk-UA" dirty="0" smtClean="0">
                <a:solidFill>
                  <a:schemeClr val="accent1">
                    <a:lumMod val="75000"/>
                  </a:schemeClr>
                </a:solidFill>
              </a:rPr>
              <a:t>Урок читання 1 клас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571744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uk-UA" b="1" i="1" dirty="0" smtClean="0">
                <a:solidFill>
                  <a:schemeClr val="tx2">
                    <a:lumMod val="75000"/>
                  </a:schemeClr>
                </a:solidFill>
              </a:rPr>
              <a:t>Закріплення звукового значення букви Й. Опрацювання тексту </a:t>
            </a:r>
            <a:r>
              <a:rPr lang="uk-UA" b="1" i="1" dirty="0" err="1" smtClean="0">
                <a:solidFill>
                  <a:schemeClr val="tx2">
                    <a:lumMod val="75000"/>
                  </a:schemeClr>
                </a:solidFill>
              </a:rPr>
              <a:t>“Пасіка”</a:t>
            </a:r>
            <a:r>
              <a:rPr lang="uk-UA" b="1" i="1" dirty="0" smtClean="0">
                <a:solidFill>
                  <a:schemeClr val="tx2">
                    <a:lumMod val="75000"/>
                  </a:schemeClr>
                </a:solidFill>
              </a:rPr>
              <a:t> і народної пісеньки </a:t>
            </a:r>
            <a:r>
              <a:rPr lang="uk-UA" b="1" i="1" dirty="0" err="1" smtClean="0">
                <a:solidFill>
                  <a:schemeClr val="tx2">
                    <a:lumMod val="75000"/>
                  </a:schemeClr>
                </a:solidFill>
              </a:rPr>
              <a:t>“Зайчику</a:t>
            </a:r>
            <a:r>
              <a:rPr lang="uk-UA" b="1" i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uk-UA" b="1" i="1" dirty="0" err="1" smtClean="0">
                <a:solidFill>
                  <a:schemeClr val="tx2">
                    <a:lumMod val="75000"/>
                  </a:schemeClr>
                </a:solidFill>
              </a:rPr>
              <a:t>Зайчику”</a:t>
            </a: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2014-11-30 17-04-10 Скриншот экрана.png"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642918"/>
            <a:ext cx="8831780" cy="5286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1500174"/>
            <a:ext cx="78151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</a:t>
            </a:r>
            <a:r>
              <a:rPr lang="uk-UA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ІЗКУЛЬТХВИЛИНКА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F_zkulthvilinka_-_to_ne_problema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001024" y="5715016"/>
            <a:ext cx="795342" cy="795342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1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596938060.jpg" id="2" name="Рисунок 1"/>
          <p:cNvPicPr>
            <a:picLocks noChangeAspect="1"/>
          </p:cNvPicPr>
          <p:nvPr/>
        </p:nvPicPr>
        <p:blipFill>
          <a:blip r:embed="rId2"/>
          <a:srcRect r="7"/>
          <a:stretch>
            <a:fillRect/>
          </a:stretch>
        </p:blipFill>
        <p:spPr>
          <a:xfrm>
            <a:off x="0" y="0"/>
            <a:ext cx="9515542" cy="6858000"/>
          </a:xfrm>
          <a:prstGeom prst="rect">
            <a:avLst/>
          </a:prstGeom>
        </p:spPr>
      </p:pic>
      <p:pic>
        <p:nvPicPr>
          <p:cNvPr descr="1243428745_pchela.png"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tretch>
            <a:fillRect/>
          </a:stretch>
        </p:blipFill>
        <p:spPr>
          <a:xfrm>
            <a:off x="6572264" y="1357298"/>
            <a:ext cx="2339280" cy="185738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2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357221" y="1785926"/>
            <a:ext cx="971556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Щиро дякую за гарну роботу!</a:t>
            </a:r>
            <a:endParaRPr lang="ru-RU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428604"/>
            <a:ext cx="6215106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Використані</a:t>
            </a:r>
            <a:r>
              <a:rPr lang="ru-RU" sz="2400" dirty="0" smtClean="0"/>
              <a:t> </a:t>
            </a:r>
            <a:r>
              <a:rPr lang="ru-RU" sz="2400" dirty="0" err="1" smtClean="0"/>
              <a:t>джерела</a:t>
            </a:r>
            <a:r>
              <a:rPr lang="ru-RU" sz="2400" dirty="0" smtClean="0"/>
              <a:t>:</a:t>
            </a:r>
          </a:p>
          <a:p>
            <a:endParaRPr lang="uk-UA" sz="2400" dirty="0" smtClean="0"/>
          </a:p>
          <a:p>
            <a:pPr marL="457200" indent="-457200">
              <a:buAutoNum type="arabicPeriod"/>
            </a:pPr>
            <a:r>
              <a:rPr lang="ru-RU" sz="2400" dirty="0" smtClean="0"/>
              <a:t>[</a:t>
            </a:r>
            <a:r>
              <a:rPr lang="ru-RU" sz="2400" dirty="0" err="1" smtClean="0"/>
              <a:t>Електронний</a:t>
            </a:r>
            <a:r>
              <a:rPr lang="ru-RU" sz="2400" dirty="0" smtClean="0"/>
              <a:t> ресурс]. – Режим доступу : </a:t>
            </a:r>
            <a:r>
              <a:rPr lang="ru-RU" sz="2400" dirty="0" smtClean="0"/>
              <a:t>URL:</a:t>
            </a:r>
            <a:r>
              <a:rPr lang="ru-RU" sz="2400" dirty="0" smtClean="0"/>
              <a:t> </a:t>
            </a:r>
            <a:r>
              <a:rPr lang="en-US" sz="2400" dirty="0" smtClean="0"/>
              <a:t>http://get-tune.net/</a:t>
            </a:r>
            <a:r>
              <a:rPr lang="ru-RU" sz="2400" dirty="0" smtClean="0"/>
              <a:t>. </a:t>
            </a:r>
            <a:r>
              <a:rPr lang="ru-RU" sz="2400" dirty="0" smtClean="0"/>
              <a:t>– </a:t>
            </a:r>
            <a:r>
              <a:rPr lang="en-US" sz="2400" dirty="0" smtClean="0"/>
              <a:t>get-tune</a:t>
            </a:r>
            <a:r>
              <a:rPr lang="uk-UA" sz="2400" dirty="0" smtClean="0"/>
              <a:t>.</a:t>
            </a:r>
          </a:p>
          <a:p>
            <a:pPr marL="457200" indent="-457200">
              <a:buAutoNum type="arabicPeriod"/>
            </a:pPr>
            <a:endParaRPr lang="uk-UA" sz="2400" dirty="0" smtClean="0"/>
          </a:p>
          <a:p>
            <a:pPr marL="457200" indent="-457200">
              <a:buAutoNum type="arabicPeriod" startAt="2"/>
            </a:pPr>
            <a:r>
              <a:rPr lang="ru-RU" sz="2400" dirty="0" smtClean="0"/>
              <a:t>[</a:t>
            </a:r>
            <a:r>
              <a:rPr lang="ru-RU" sz="2400" dirty="0" err="1" smtClean="0"/>
              <a:t>Електронний</a:t>
            </a:r>
            <a:r>
              <a:rPr lang="ru-RU" sz="2400" dirty="0" smtClean="0"/>
              <a:t> ресурс]. – Режим доступу : URL: </a:t>
            </a:r>
            <a:r>
              <a:rPr lang="en-US" sz="2400" dirty="0" smtClean="0"/>
              <a:t>http://pchelkindom.at.ua</a:t>
            </a:r>
            <a:r>
              <a:rPr lang="ru-RU" sz="2400" dirty="0" smtClean="0"/>
              <a:t>. </a:t>
            </a:r>
            <a:r>
              <a:rPr lang="ru-RU" sz="2400" dirty="0" smtClean="0"/>
              <a:t>– </a:t>
            </a:r>
            <a:r>
              <a:rPr lang="ru-RU" sz="2400" dirty="0" err="1" smtClean="0"/>
              <a:t>Аэроапитерапия</a:t>
            </a:r>
            <a:r>
              <a:rPr lang="ru-RU" sz="2400" dirty="0" smtClean="0"/>
              <a:t> в пчелином домике</a:t>
            </a:r>
            <a:r>
              <a:rPr lang="uk-UA" sz="2400" dirty="0" smtClean="0"/>
              <a:t>.</a:t>
            </a:r>
          </a:p>
          <a:p>
            <a:pPr marL="457200" indent="-457200">
              <a:buAutoNum type="arabicPeriod" startAt="2"/>
            </a:pPr>
            <a:endParaRPr lang="uk-UA" sz="2400" dirty="0" smtClean="0"/>
          </a:p>
          <a:p>
            <a:pPr marL="457200" indent="-457200">
              <a:buFontTx/>
              <a:buAutoNum type="arabicPeriod" startAt="2"/>
            </a:pPr>
            <a:r>
              <a:rPr lang="ru-RU" sz="2400" dirty="0" smtClean="0"/>
              <a:t>[</a:t>
            </a:r>
            <a:r>
              <a:rPr lang="ru-RU" sz="2400" dirty="0" err="1" smtClean="0"/>
              <a:t>Електронний</a:t>
            </a:r>
            <a:r>
              <a:rPr lang="ru-RU" sz="2400" dirty="0" smtClean="0"/>
              <a:t> ресурс]. – Режим доступу : URL: </a:t>
            </a:r>
            <a:r>
              <a:rPr lang="en-US" sz="2400" dirty="0" smtClean="0"/>
              <a:t>http://http://www.wallpapersonweb.com/</a:t>
            </a:r>
            <a:r>
              <a:rPr lang="ru-RU" sz="2400" dirty="0" smtClean="0"/>
              <a:t>. – </a:t>
            </a:r>
            <a:r>
              <a:rPr lang="en-US" sz="2400" dirty="0" smtClean="0"/>
              <a:t>wallpapers</a:t>
            </a:r>
            <a:r>
              <a:rPr lang="uk-UA" sz="2400" dirty="0" smtClean="0"/>
              <a:t> </a:t>
            </a:r>
            <a:r>
              <a:rPr lang="en-US" sz="2400" dirty="0" smtClean="0"/>
              <a:t>on</a:t>
            </a:r>
            <a:r>
              <a:rPr lang="uk-UA" sz="2400" dirty="0" smtClean="0"/>
              <a:t> </a:t>
            </a:r>
            <a:r>
              <a:rPr lang="en-US" sz="2400" dirty="0" smtClean="0"/>
              <a:t>web</a:t>
            </a:r>
            <a:r>
              <a:rPr lang="uk-UA" sz="2400" dirty="0" smtClean="0"/>
              <a:t>.</a:t>
            </a:r>
          </a:p>
          <a:p>
            <a:pPr marL="457200" indent="-457200">
              <a:buFontTx/>
              <a:buAutoNum type="arabicPeriod" startAt="2"/>
            </a:pPr>
            <a:endParaRPr lang="uk-UA" sz="2400" dirty="0" smtClean="0"/>
          </a:p>
          <a:p>
            <a:pPr marL="457200" indent="-457200">
              <a:buFontTx/>
              <a:buAutoNum type="arabicPeriod" startAt="2"/>
            </a:pPr>
            <a:r>
              <a:rPr lang="ru-RU" sz="2400" dirty="0" smtClean="0"/>
              <a:t>[</a:t>
            </a:r>
            <a:r>
              <a:rPr lang="ru-RU" sz="2400" dirty="0" err="1" smtClean="0"/>
              <a:t>Електронний</a:t>
            </a:r>
            <a:r>
              <a:rPr lang="ru-RU" sz="2400" dirty="0" smtClean="0"/>
              <a:t> ресурс]. – Режим доступу : URL:</a:t>
            </a:r>
            <a:r>
              <a:rPr lang="en-US" sz="2400" dirty="0" smtClean="0"/>
              <a:t>http://borisova.3dn.ru/</a:t>
            </a:r>
            <a:r>
              <a:rPr lang="ru-RU" sz="2400" dirty="0" smtClean="0"/>
              <a:t>. – </a:t>
            </a:r>
            <a:r>
              <a:rPr lang="uk-UA" sz="2400" dirty="0" smtClean="0"/>
              <a:t> </a:t>
            </a:r>
            <a:r>
              <a:rPr lang="uk-UA" sz="2400" dirty="0" err="1" smtClean="0"/>
              <a:t>Копилочка</a:t>
            </a:r>
            <a:r>
              <a:rPr lang="uk-UA" sz="2400" dirty="0" smtClean="0"/>
              <a:t>.</a:t>
            </a:r>
          </a:p>
          <a:p>
            <a:pPr marL="457200" indent="-457200">
              <a:buAutoNum type="arabicPeriod" startAt="2"/>
            </a:pPr>
            <a:endParaRPr lang="ru-RU" sz="2400" dirty="0" smtClean="0"/>
          </a:p>
          <a:p>
            <a:pPr marL="457200" indent="-457200">
              <a:buAutoNum type="arabicPeriod"/>
            </a:pPr>
            <a:endParaRPr lang="ru-RU" sz="2400" dirty="0" smtClean="0"/>
          </a:p>
          <a:p>
            <a:endParaRPr lang="uk-UA" dirty="0" smtClean="0"/>
          </a:p>
          <a:p>
            <a:endParaRPr lang="ru-RU" dirty="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riroda_letom_foto_kartinki_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14289"/>
            <a:ext cx="8715436" cy="6536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Ромашки, цветы, бутоны, лепестки, белые, лето, природа, 4368x29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214290"/>
            <a:ext cx="8667188" cy="6643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3179334751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214289"/>
            <a:ext cx="8715436" cy="6536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76302_36261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214290"/>
            <a:ext cx="8715436" cy="6429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310992108_75725439_3347825_vishnya_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282" y="214290"/>
            <a:ext cx="8710592" cy="6537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Zvuki_prirody_-_Pchely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8420096" y="6134096"/>
            <a:ext cx="723904" cy="723904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501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9485248_osa_2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2000240"/>
            <a:ext cx="4897493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5ac047150f287d602e734cc2648cc00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401733" y="0"/>
            <a:ext cx="4742267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6a78db92d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285728"/>
            <a:ext cx="7929618" cy="6391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ой-пчел-на-ветке-дерева.jpeg"/>
          <p:cNvPicPr>
            <a:picLocks noChangeAspect="1"/>
          </p:cNvPicPr>
          <p:nvPr/>
        </p:nvPicPr>
        <p:blipFill>
          <a:blip r:embed="rId2">
            <a:lum contrast="10000"/>
          </a:blip>
          <a:stretch>
            <a:fillRect/>
          </a:stretch>
        </p:blipFill>
        <p:spPr>
          <a:xfrm>
            <a:off x="214282" y="214289"/>
            <a:ext cx="8715436" cy="6536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96563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asi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785926"/>
            <a:ext cx="8229600" cy="1228998"/>
          </a:xfrm>
        </p:spPr>
        <p:txBody>
          <a:bodyPr/>
          <a:lstStyle/>
          <a:p>
            <a:r>
              <a:rPr lang="uk-UA" sz="6600" b="1" dirty="0" smtClean="0">
                <a:solidFill>
                  <a:schemeClr val="tx2">
                    <a:lumMod val="50000"/>
                  </a:schemeClr>
                </a:solidFill>
              </a:rPr>
              <a:t>Бджола мала, а й та працює.</a:t>
            </a:r>
            <a:endParaRPr lang="ru-RU" sz="6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571612"/>
            <a:ext cx="10287072" cy="1228998"/>
          </a:xfrm>
        </p:spPr>
        <p:txBody>
          <a:bodyPr numCol="2"/>
          <a:lstStyle/>
          <a:p>
            <a:pPr algn="l"/>
            <a:r>
              <a:rPr lang="ru-RU" sz="6600" b="1" dirty="0" smtClean="0"/>
              <a:t>га</a:t>
            </a:r>
            <a:r>
              <a:rPr lang="ru-RU" sz="6600" b="1" u="sng" dirty="0" smtClean="0"/>
              <a:t>й</a:t>
            </a:r>
            <a:r>
              <a:rPr lang="ru-RU" sz="6600" b="1" dirty="0" smtClean="0"/>
              <a:t/>
            </a:r>
            <a:br>
              <a:rPr lang="ru-RU" sz="6600" b="1" dirty="0" smtClean="0"/>
            </a:br>
            <a:r>
              <a:rPr lang="ru-RU" sz="6600" b="1" dirty="0" smtClean="0"/>
              <a:t>солове</a:t>
            </a:r>
            <a:r>
              <a:rPr lang="ru-RU" sz="6600" b="1" u="sng" dirty="0" smtClean="0"/>
              <a:t>й</a:t>
            </a:r>
            <a:r>
              <a:rPr lang="ru-RU" sz="6600" b="1" dirty="0" smtClean="0"/>
              <a:t>ко    </a:t>
            </a:r>
            <a:r>
              <a:rPr lang="ru-RU" sz="6600" b="1" u="sng" dirty="0" smtClean="0"/>
              <a:t>й</a:t>
            </a:r>
            <a:r>
              <a:rPr lang="ru-RU" sz="6600" b="1" dirty="0" smtClean="0"/>
              <a:t>огурт </a:t>
            </a:r>
            <a:br>
              <a:rPr lang="ru-RU" sz="6600" b="1" dirty="0" smtClean="0"/>
            </a:br>
            <a:r>
              <a:rPr lang="ru-RU" sz="6600" b="1" dirty="0" err="1" smtClean="0"/>
              <a:t>смачни</a:t>
            </a:r>
            <a:r>
              <a:rPr lang="ru-RU" sz="6600" b="1" u="sng" dirty="0" err="1" smtClean="0"/>
              <a:t>й</a:t>
            </a:r>
            <a:endParaRPr lang="ru-RU" sz="6600" b="1" u="sng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Фокина Л. П. Шаблон (фон) презентации. Часть 27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(фон) презентации. Часть 27</Template>
  <TotalTime>115</TotalTime>
  <Words>53</Words>
  <Application>Microsoft Office PowerPoint</Application>
  <PresentationFormat>Экран (4:3)</PresentationFormat>
  <Paragraphs>17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Фокина Л. П. Шаблон (фон) презентации. Часть 27</vt:lpstr>
      <vt:lpstr>Урок читання 1 клас</vt:lpstr>
      <vt:lpstr>Слайд 2</vt:lpstr>
      <vt:lpstr>Слайд 3</vt:lpstr>
      <vt:lpstr>Слайд 4</vt:lpstr>
      <vt:lpstr>Слайд 5</vt:lpstr>
      <vt:lpstr>Слайд 6</vt:lpstr>
      <vt:lpstr>Слайд 7</vt:lpstr>
      <vt:lpstr>Бджола мала, а й та працює.</vt:lpstr>
      <vt:lpstr>гай соловейко    йогурт  смачний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читання 1 клас</dc:title>
  <dc:creator>Admin</dc:creator>
  <cp:lastModifiedBy>Admin</cp:lastModifiedBy>
  <cp:revision>29</cp:revision>
  <dcterms:created xsi:type="dcterms:W3CDTF">2014-11-30T07:56:00Z</dcterms:created>
  <dcterms:modified xsi:type="dcterms:W3CDTF">2014-12-18T16:39:17Z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1041548</vt:lpwstr>
  </property>
  <property fmtid="{D5CDD505-2E9C-101B-9397-08002B2CF9AE}" name="NXPowerLiteVersion" pid="3">
    <vt:lpwstr>D4.1.4</vt:lpwstr>
  </property>
</Properties>
</file>