
<file path=[Content_Types].xml><?xml version="1.0" encoding="utf-8"?>
<Types xmlns="http://schemas.openxmlformats.org/package/2006/content-types">
  <Default ContentType="audio/unknown" Extension="mp3"/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vnd.ms-photo" Extension="wdp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sldIdLst>
    <p:sldId id="256" r:id="rId2"/>
    <p:sldId id="316" r:id="rId3"/>
    <p:sldId id="257" r:id="rId4"/>
    <p:sldId id="259" r:id="rId5"/>
    <p:sldId id="260" r:id="rId6"/>
    <p:sldId id="262" r:id="rId7"/>
    <p:sldId id="263" r:id="rId8"/>
    <p:sldId id="264" r:id="rId9"/>
    <p:sldId id="313" r:id="rId10"/>
    <p:sldId id="317" r:id="rId11"/>
    <p:sldId id="268" r:id="rId12"/>
    <p:sldId id="270" r:id="rId13"/>
    <p:sldId id="272" r:id="rId14"/>
    <p:sldId id="274" r:id="rId15"/>
    <p:sldId id="278" r:id="rId16"/>
    <p:sldId id="282" r:id="rId17"/>
    <p:sldId id="284" r:id="rId18"/>
    <p:sldId id="285" r:id="rId19"/>
    <p:sldId id="302" r:id="rId20"/>
    <p:sldId id="303" r:id="rId21"/>
    <p:sldId id="305" r:id="rId22"/>
    <p:sldId id="306" r:id="rId23"/>
    <p:sldId id="307" r:id="rId24"/>
    <p:sldId id="308" r:id="rId25"/>
    <p:sldId id="314" r:id="rId26"/>
    <p:sldId id="286" r:id="rId27"/>
    <p:sldId id="288" r:id="rId28"/>
    <p:sldId id="309" r:id="rId29"/>
    <p:sldId id="298" r:id="rId30"/>
    <p:sldId id="315" r:id="rId31"/>
    <p:sldId id="267" r:id="rId32"/>
    <p:sldId id="269" r:id="rId33"/>
    <p:sldId id="299" r:id="rId34"/>
    <p:sldId id="300" r:id="rId35"/>
    <p:sldId id="301" r:id="rId36"/>
  </p:sldIdLst>
  <p:sldSz cx="1080135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8200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684" y="-90"/>
      </p:cViewPr>
      <p:guideLst>
        <p:guide orient="horz" pos="2160"/>
        <p:guide pos="34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07576" y="5349903"/>
            <a:ext cx="10193774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450056" y="4853412"/>
            <a:ext cx="9991249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0056" y="3886200"/>
            <a:ext cx="9991249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1D5CE-8379-41DA-B7B5-316CA92B14E6}" type="datetimeFigureOut">
              <a:rPr lang="ru-RU" smtClean="0"/>
              <a:t>29.12.2014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721215" y="6473952"/>
            <a:ext cx="896512" cy="246888"/>
          </a:xfrm>
        </p:spPr>
        <p:txBody>
          <a:bodyPr/>
          <a:lstStyle/>
          <a:p>
            <a:fld id="{1C5AA9BC-C814-4565-A510-35720AA73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1D5CE-8379-41DA-B7B5-316CA92B14E6}" type="datetimeFigureOut">
              <a:rPr lang="ru-RU" smtClean="0"/>
              <a:t>29.12.2014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AA9BC-C814-4565-A510-35720AA73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101013" y="549277"/>
            <a:ext cx="216027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40067" y="549277"/>
            <a:ext cx="7380923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1D5CE-8379-41DA-B7B5-316CA92B14E6}" type="datetimeFigureOut">
              <a:rPr lang="ru-RU" smtClean="0"/>
              <a:t>29.12.2014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AA9BC-C814-4565-A510-35720AA73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1D5CE-8379-41DA-B7B5-316CA92B14E6}" type="datetimeFigureOut">
              <a:rPr lang="ru-RU" smtClean="0"/>
              <a:t>29.12.2014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4230529" y="76201"/>
            <a:ext cx="3420428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9721215" y="6473952"/>
            <a:ext cx="896512" cy="246888"/>
          </a:xfrm>
        </p:spPr>
        <p:txBody>
          <a:bodyPr/>
          <a:lstStyle/>
          <a:p>
            <a:fld id="{1C5AA9BC-C814-4565-A510-35720AA73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07576" y="3444903"/>
            <a:ext cx="10193774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50056" y="1676400"/>
            <a:ext cx="9991249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1D5CE-8379-41DA-B7B5-316CA92B14E6}" type="datetimeFigureOut">
              <a:rPr lang="ru-RU" smtClean="0"/>
              <a:t>29.12.2014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AA9BC-C814-4565-A510-35720AA7313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13186" y="2947086"/>
            <a:ext cx="10261283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56444" y="457200"/>
            <a:ext cx="10261283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60045" y="1600200"/>
            <a:ext cx="4950619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5490686" y="1600200"/>
            <a:ext cx="5130641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1D5CE-8379-41DA-B7B5-316CA92B14E6}" type="datetimeFigureOut">
              <a:rPr lang="ru-RU" smtClean="0"/>
              <a:t>29.12.2014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AA9BC-C814-4565-A510-35720AA73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60045" y="5410200"/>
            <a:ext cx="10171271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32456" y="666750"/>
            <a:ext cx="5068219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5486936" y="666750"/>
            <a:ext cx="5070210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332456" y="1316038"/>
            <a:ext cx="5068219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5491312" y="1316038"/>
            <a:ext cx="5065833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1D5CE-8379-41DA-B7B5-316CA92B14E6}" type="datetimeFigureOut">
              <a:rPr lang="ru-RU" smtClean="0"/>
              <a:t>29.12.2014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9721215" y="6477000"/>
            <a:ext cx="900113" cy="246888"/>
          </a:xfrm>
        </p:spPr>
        <p:txBody>
          <a:bodyPr/>
          <a:lstStyle/>
          <a:p>
            <a:fld id="{1C5AA9BC-C814-4565-A510-35720AA7313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607576" y="6019801"/>
            <a:ext cx="10193774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56444" y="457200"/>
            <a:ext cx="10261283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1D5CE-8379-41DA-B7B5-316CA92B14E6}" type="datetimeFigureOut">
              <a:rPr lang="ru-RU" smtClean="0"/>
              <a:t>29.12.2014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AA9BC-C814-4565-A510-35720AA73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1D5CE-8379-41DA-B7B5-316CA92B14E6}" type="datetimeFigureOut">
              <a:rPr lang="ru-RU" smtClean="0"/>
              <a:t>29.12.2014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AA9BC-C814-4565-A510-35720AA73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07576" y="5849118"/>
            <a:ext cx="10193774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540067" y="5486400"/>
            <a:ext cx="9991249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540068" y="609600"/>
            <a:ext cx="3553570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4223028" y="609600"/>
            <a:ext cx="6308288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1D5CE-8379-41DA-B7B5-316CA92B14E6}" type="datetimeFigureOut">
              <a:rPr lang="ru-RU" smtClean="0"/>
              <a:t>29.12.2014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AA9BC-C814-4565-A510-35720AA731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4140517" y="616634"/>
            <a:ext cx="5940743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1D5CE-8379-41DA-B7B5-316CA92B14E6}" type="datetimeFigureOut">
              <a:rPr lang="ru-RU" smtClean="0"/>
              <a:t>29.12.2014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AA9BC-C814-4565-A510-35720AA7313A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450056" y="4993760"/>
            <a:ext cx="6930866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450056" y="5533218"/>
            <a:ext cx="6930866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07576" y="1050899"/>
            <a:ext cx="10193774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60045" y="1554163"/>
            <a:ext cx="10261283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7650956" y="76201"/>
            <a:ext cx="2970371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D21D5CE-8379-41DA-B7B5-316CA92B14E6}" type="datetimeFigureOut">
              <a:rPr lang="ru-RU" smtClean="0"/>
              <a:t>29.12.2014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690461" y="76201"/>
            <a:ext cx="3960495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9721215" y="6477001"/>
            <a:ext cx="900113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C5AA9BC-C814-4565-A510-35720AA7313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60045" y="457200"/>
            <a:ext cx="10261283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07576" y="1050899"/>
            <a:ext cx="10193774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607576" y="1057987"/>
            <a:ext cx="10193774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3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941" y="0"/>
            <a:ext cx="11052395" cy="72838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2123" y="260648"/>
            <a:ext cx="9991249" cy="4176464"/>
          </a:xfrm>
        </p:spPr>
        <p:txBody>
          <a:bodyPr>
            <a:noAutofit/>
          </a:bodyPr>
          <a:lstStyle/>
          <a:p>
            <a:pPr algn="ctr"/>
            <a:r>
              <a:rPr lang="uk-UA" sz="4800" b="1" dirty="0" smtClean="0">
                <a:solidFill>
                  <a:srgbClr val="82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Основні </a:t>
            </a:r>
            <a:r>
              <a:rPr lang="uk-UA" sz="4800" b="1" dirty="0" err="1" smtClean="0">
                <a:solidFill>
                  <a:srgbClr val="82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обов՚язки</a:t>
            </a:r>
            <a:r>
              <a:rPr lang="uk-UA" sz="4800" b="1" dirty="0" smtClean="0">
                <a:solidFill>
                  <a:srgbClr val="82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сім</a:t>
            </a:r>
            <a:r>
              <a:rPr lang="hy-AM" sz="4800" b="1" dirty="0" smtClean="0">
                <a:solidFill>
                  <a:srgbClr val="820000"/>
                </a:solidFill>
                <a:latin typeface="Times New Roman"/>
                <a:cs typeface="Times New Roman"/>
              </a:rPr>
              <a:t>՚</a:t>
            </a:r>
            <a:r>
              <a:rPr lang="uk-UA" sz="4800" b="1" dirty="0" smtClean="0">
                <a:solidFill>
                  <a:srgbClr val="820000"/>
                </a:solidFill>
                <a:latin typeface="Times New Roman"/>
                <a:cs typeface="Times New Roman"/>
              </a:rPr>
              <a:t>Ї</a:t>
            </a:r>
            <a:br>
              <a:rPr lang="uk-UA" sz="4800" b="1" dirty="0" smtClean="0">
                <a:solidFill>
                  <a:srgbClr val="820000"/>
                </a:solidFill>
                <a:latin typeface="Times New Roman"/>
                <a:cs typeface="Times New Roman"/>
              </a:rPr>
            </a:br>
            <a:r>
              <a:rPr lang="uk-UA" b="1" dirty="0" smtClean="0">
                <a:solidFill>
                  <a:srgbClr val="820000"/>
                </a:solidFill>
                <a:latin typeface="Times New Roman"/>
                <a:cs typeface="Times New Roman"/>
              </a:rPr>
              <a:t>шанобливе ставлення до старших та інших членів сім</a:t>
            </a:r>
            <a:r>
              <a:rPr lang="hy-AM" b="1" dirty="0" smtClean="0">
                <a:solidFill>
                  <a:srgbClr val="820000"/>
                </a:solidFill>
                <a:latin typeface="Times New Roman"/>
                <a:cs typeface="Times New Roman"/>
              </a:rPr>
              <a:t>՚</a:t>
            </a:r>
            <a:r>
              <a:rPr lang="uk-UA" b="1" dirty="0" smtClean="0">
                <a:solidFill>
                  <a:srgbClr val="820000"/>
                </a:solidFill>
                <a:latin typeface="Times New Roman"/>
                <a:cs typeface="Times New Roman"/>
              </a:rPr>
              <a:t>ї</a:t>
            </a:r>
            <a:endParaRPr lang="ru-RU" b="1" dirty="0">
              <a:solidFill>
                <a:srgbClr val="82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5659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115" y="1772816"/>
            <a:ext cx="10261283" cy="38058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6600" dirty="0" smtClean="0">
                <a:latin typeface="Times New Roman" pitchFamily="18" charset="0"/>
                <a:cs typeface="Times New Roman" pitchFamily="18" charset="0"/>
              </a:rPr>
              <a:t>    Яка сім</a:t>
            </a:r>
            <a:r>
              <a:rPr lang="en-US" sz="66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6600" dirty="0" smtClean="0">
                <a:latin typeface="Times New Roman" pitchFamily="18" charset="0"/>
                <a:cs typeface="Times New Roman" pitchFamily="18" charset="0"/>
              </a:rPr>
              <a:t>я,</a:t>
            </a:r>
          </a:p>
          <a:p>
            <a:pPr marL="0" indent="0">
              <a:buNone/>
            </a:pPr>
            <a:r>
              <a:rPr lang="uk-UA" sz="6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6600" dirty="0" smtClean="0">
                <a:latin typeface="Times New Roman" pitchFamily="18" charset="0"/>
                <a:cs typeface="Times New Roman" pitchFamily="18" charset="0"/>
              </a:rPr>
              <a:t>                         такий і я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5709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IMG_01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720" y="533400"/>
            <a:ext cx="4194462" cy="5638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1" name="Picture 5" descr="IMG_014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" y="533400"/>
            <a:ext cx="4302547" cy="5638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80789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IMG_0399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683" y="548679"/>
            <a:ext cx="4464496" cy="57745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43" name="Picture 5" descr="IMG_0400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56" y="548680"/>
            <a:ext cx="4464496" cy="57745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10497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Разное 2012 18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195" y="450630"/>
            <a:ext cx="8551014" cy="59737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77456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фото телефон 36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5626" y="593510"/>
            <a:ext cx="3737537" cy="56919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4339" name="Picture 5" descr="фото телефон 36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645" y="593510"/>
            <a:ext cx="4006998" cy="56919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68998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фото телефон 37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179" y="389888"/>
            <a:ext cx="9100366" cy="61200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5989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IMG_02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179" y="476672"/>
            <a:ext cx="8911114" cy="57717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258826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71" y="404663"/>
            <a:ext cx="3960440" cy="5942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715" y="404663"/>
            <a:ext cx="3960440" cy="59423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1019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163" y="357526"/>
            <a:ext cx="9217024" cy="61429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8787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4292" y="836712"/>
            <a:ext cx="6552728" cy="2880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187" y="476672"/>
            <a:ext cx="8972565" cy="59580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55519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045" y="1268759"/>
            <a:ext cx="10261283" cy="48113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6600" dirty="0" smtClean="0">
                <a:latin typeface="Times New Roman" pitchFamily="18" charset="0"/>
                <a:cs typeface="Times New Roman" pitchFamily="18" charset="0"/>
              </a:rPr>
              <a:t>Кожен член сім</a:t>
            </a:r>
            <a:r>
              <a:rPr lang="en-US" sz="66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6600" dirty="0" smtClean="0">
                <a:latin typeface="Times New Roman" pitchFamily="18" charset="0"/>
                <a:cs typeface="Times New Roman" pitchFamily="18" charset="0"/>
              </a:rPr>
              <a:t>ї має свої обов'язки,  тобто  зобов'язання перед іншими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22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211" y="260648"/>
            <a:ext cx="8424936" cy="63197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2931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48348" y="1124744"/>
            <a:ext cx="6768752" cy="1706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203" y="260648"/>
            <a:ext cx="8496944" cy="63738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58034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96420" y="764704"/>
            <a:ext cx="6120680" cy="53069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2204" y="1554163"/>
            <a:ext cx="8064896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211" y="404664"/>
            <a:ext cx="8280920" cy="62106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0946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48348" y="457200"/>
            <a:ext cx="6048672" cy="8382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203" y="260648"/>
            <a:ext cx="8352928" cy="62646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2461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0046" y="457200"/>
            <a:ext cx="9649142" cy="838200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122" y="331254"/>
            <a:ext cx="4536505" cy="60500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2723" y="321375"/>
            <a:ext cx="4536504" cy="60486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3436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115" y="1052736"/>
            <a:ext cx="10261283" cy="4525963"/>
          </a:xfrm>
        </p:spPr>
        <p:txBody>
          <a:bodyPr/>
          <a:lstStyle/>
          <a:p>
            <a:pPr marL="0" lvl="0" indent="0">
              <a:buClr>
                <a:srgbClr val="DDDDDD"/>
              </a:buClr>
              <a:buNone/>
            </a:pPr>
            <a:r>
              <a:rPr lang="uk-UA" sz="6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Шануй батька й неньку, </a:t>
            </a:r>
          </a:p>
          <a:p>
            <a:pPr marL="0" lvl="0" indent="0">
              <a:buClr>
                <a:srgbClr val="DDDDDD"/>
              </a:buClr>
              <a:buNone/>
            </a:pPr>
            <a:r>
              <a:rPr lang="uk-UA" sz="6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0" lvl="0" indent="0">
              <a:buClr>
                <a:srgbClr val="DDDDDD"/>
              </a:buClr>
              <a:buNone/>
            </a:pPr>
            <a:r>
              <a:rPr lang="uk-UA" sz="6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буде тобі скрізь гладенько</a:t>
            </a:r>
            <a:endParaRPr lang="ru-RU" sz="6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3924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163" y="332656"/>
            <a:ext cx="9170167" cy="61117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88053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123" y="548679"/>
            <a:ext cx="4320480" cy="576064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4691" y="548680"/>
            <a:ext cx="4320480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01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 noGrp="1"/>
          </p:cNvPicPr>
          <p:nvPr>
            <p:ph idx="1"/>
          </p:nvPr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152202" y="404664"/>
            <a:ext cx="8392697" cy="5904656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06569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0" spd="slow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dur="indefinite" id="1" nodeType="tmRoot" restart="never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ru-RU" dirty="0">
                <a:solidFill>
                  <a:schemeClr val="folHlink"/>
                </a:solidFill>
              </a:rPr>
              <a:t>Закон про спокійну старість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ClrTx/>
              <a:buFont typeface="Wingdings" panose="05000000000000000000" pitchFamily="2" charset="2"/>
              <a:buChar char="v"/>
            </a:pPr>
            <a:r>
              <a:rPr lang="uk-UA" alt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Поважай старших. Не смійся над старістю.</a:t>
            </a:r>
          </a:p>
          <a:p>
            <a:pPr>
              <a:buClrTx/>
              <a:buFont typeface="Wingdings" panose="05000000000000000000" pitchFamily="2" charset="2"/>
              <a:buChar char="v"/>
            </a:pPr>
            <a:r>
              <a:rPr lang="uk-UA" alt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вступай у суперечку зі старшими людьми.</a:t>
            </a:r>
          </a:p>
          <a:p>
            <a:pPr>
              <a:buClrTx/>
              <a:buFont typeface="Wingdings" panose="05000000000000000000" pitchFamily="2" charset="2"/>
              <a:buChar char="v"/>
            </a:pPr>
            <a:r>
              <a:rPr lang="uk-UA" alt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залишай старшу рідну людину самотньою.</a:t>
            </a:r>
          </a:p>
          <a:p>
            <a:pPr>
              <a:buClrTx/>
              <a:buFont typeface="Wingdings" panose="05000000000000000000" pitchFamily="2" charset="2"/>
              <a:buChar char="v"/>
            </a:pPr>
            <a:r>
              <a:rPr lang="uk-UA" alt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Завжди знайди час поговорити з бабусею і дідусем.</a:t>
            </a:r>
            <a:endParaRPr lang="ru-RU" alt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 typeface="Wingdings" panose="05000000000000000000" pitchFamily="2" charset="2"/>
              <a:buChar char="v"/>
            </a:pPr>
            <a:r>
              <a:rPr lang="uk-UA" alt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сідай до столу першим. Запроси спочатку старших.</a:t>
            </a:r>
          </a:p>
          <a:p>
            <a:pPr>
              <a:buClrTx/>
              <a:buFont typeface="Wingdings" panose="05000000000000000000" pitchFamily="2" charset="2"/>
              <a:buChar char="v"/>
            </a:pPr>
            <a:r>
              <a:rPr lang="uk-UA" alt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Прислухайся до порад старших. Дякуй за них.</a:t>
            </a:r>
          </a:p>
          <a:p>
            <a:pPr>
              <a:buClrTx/>
              <a:buFont typeface="Wingdings" panose="05000000000000000000" pitchFamily="2" charset="2"/>
              <a:buChar char="v"/>
            </a:pPr>
            <a:r>
              <a:rPr lang="uk-UA" alt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Будь уважним. Не вмикай голосно музику, не галасуй, коли хтось удома хворий.</a:t>
            </a:r>
          </a:p>
          <a:p>
            <a:pPr>
              <a:buClrTx/>
              <a:buFont typeface="Wingdings" panose="05000000000000000000" pitchFamily="2" charset="2"/>
              <a:buChar char="v"/>
            </a:pPr>
            <a:r>
              <a:rPr lang="uk-UA" alt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Обов</a:t>
            </a:r>
            <a:r>
              <a:rPr lang="en-US" alt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`</a:t>
            </a:r>
            <a:r>
              <a:rPr lang="uk-UA" alt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язково</a:t>
            </a:r>
            <a:r>
              <a:rPr lang="uk-UA" alt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привітай рідних зі святом чи днем народження.</a:t>
            </a:r>
            <a:endParaRPr lang="ru-RU" alt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7404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155" y="332656"/>
            <a:ext cx="9289031" cy="61695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h="57150" prst="cross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91275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115" y="1196752"/>
            <a:ext cx="10261283" cy="40350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6600" dirty="0" smtClean="0">
                <a:latin typeface="Times New Roman" pitchFamily="18" charset="0"/>
                <a:cs typeface="Times New Roman" pitchFamily="18" charset="0"/>
              </a:rPr>
              <a:t>Вашим рідним потрібна </a:t>
            </a:r>
          </a:p>
          <a:p>
            <a:pPr marL="0" indent="0">
              <a:buNone/>
            </a:pPr>
            <a:endParaRPr lang="uk-UA" sz="6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6600" dirty="0" smtClean="0">
                <a:latin typeface="Times New Roman" pitchFamily="18" charset="0"/>
                <a:cs typeface="Times New Roman" pitchFamily="18" charset="0"/>
              </a:rPr>
              <a:t>   турбота, ласка, розуміння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340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foto 2009-2010 35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195" y="260648"/>
            <a:ext cx="8640960" cy="62906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94388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Разное 2012 167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676" y="609600"/>
            <a:ext cx="4662793" cy="56277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19" name="Picture 6" descr="Разное 2012 168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68" y="609601"/>
            <a:ext cx="4572575" cy="56353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50005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 noGrp="1"/>
          </p:cNvPicPr>
          <p:nvPr>
            <p:ph idx="1"/>
          </p:nvPr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"/>
          <a:stretch/>
        </p:blipFill>
        <p:spPr>
          <a:xfrm>
            <a:off x="576139" y="476672"/>
            <a:ext cx="5202045" cy="5760640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4688" y="469923"/>
            <a:ext cx="4320480" cy="5760640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76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0" spd="slow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dur="indefinite" id="1" nodeType="tmRoot" restart="never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203" y="332656"/>
            <a:ext cx="8280920" cy="62106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25101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"/>
          <a:stretch/>
        </p:blipFill>
        <p:spPr>
          <a:xfrm>
            <a:off x="1" y="0"/>
            <a:ext cx="10800062" cy="6858000"/>
          </a:xfrm>
          <a:prstGeom prst="rect">
            <a:avLst/>
          </a:prstGeom>
        </p:spPr>
      </p:pic>
      <p:pic>
        <p:nvPicPr>
          <p:cNvPr id="4" name="Назарий_(Назарій)_Яремчук_-_Родина_(-)1.mp3">
            <a:hlinkClick action="ppaction://media" r:id=""/>
          </p:cNvPr>
          <p:cNvPicPr>
            <a:picLocks noChangeAspect="1" noGrp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505131" y="5733256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3865614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0" spd="slow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26752" fill="hold" id="6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 showWhenStopped="0" vol="80000">
                <p:cTn display="0" fill="hold" id="7">
                  <p:stCondLst>
                    <p:cond delay="indefinite"/>
                  </p:stCondLst>
                  <p:endCondLst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71" y="332656"/>
            <a:ext cx="9073008" cy="60486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87468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4691" y="144892"/>
            <a:ext cx="4340655" cy="65109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163" y="144891"/>
            <a:ext cx="4348418" cy="65244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72459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139" y="380661"/>
            <a:ext cx="4608512" cy="61446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675" y="380663"/>
            <a:ext cx="4608512" cy="61446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08607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0045" y="260648"/>
            <a:ext cx="10261283" cy="1152128"/>
          </a:xfrm>
        </p:spPr>
        <p:txBody>
          <a:bodyPr>
            <a:normAutofit/>
          </a:bodyPr>
          <a:lstStyle/>
          <a:p>
            <a:r>
              <a:rPr lang="uk-UA" altLang="ru-RU" sz="4000" dirty="0">
                <a:solidFill>
                  <a:schemeClr val="folHlink"/>
                </a:solidFill>
              </a:rPr>
              <a:t>Українська мудрість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115" y="1340768"/>
            <a:ext cx="10261283" cy="4827165"/>
          </a:xfrm>
        </p:spPr>
        <p:txBody>
          <a:bodyPr>
            <a:normAutofit fontScale="92500" lnSpcReduction="20000"/>
          </a:bodyPr>
          <a:lstStyle/>
          <a:p>
            <a:pPr marL="0" indent="539750" algn="just">
              <a:buNone/>
            </a:pPr>
            <a:r>
              <a:rPr lang="uk-UA" altLang="ru-RU" sz="3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 біди є у людини – смерть, старість і погані діти.</a:t>
            </a:r>
          </a:p>
          <a:p>
            <a:pPr marL="0" indent="539750" algn="just">
              <a:buNone/>
            </a:pPr>
            <a:r>
              <a:rPr lang="uk-UA" altLang="ru-RU" sz="3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Старість неминуча, смерть невблаганна – перед нею не можна зачинити двері свого дому, а від поганих дітей можна дім зберегти, як від вогню. І це залежить не тільки від батьків, а й від самих дітей.</a:t>
            </a:r>
          </a:p>
          <a:p>
            <a:pPr marL="0" indent="539750" algn="just">
              <a:buNone/>
            </a:pPr>
            <a:r>
              <a:rPr lang="uk-UA" altLang="ru-RU" sz="3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Тож завжди намагайтеся бути слухняними і вихованими, турбуйтеся про своїх батьків і не завдавайте їм прикрощів</a:t>
            </a:r>
            <a:r>
              <a:rPr lang="uk-UA" altLang="ru-RU" sz="3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397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115" y="1268760"/>
            <a:ext cx="9865166" cy="4608512"/>
          </a:xfrm>
          <a:solidFill>
            <a:srgbClr val="F2F2F2">
              <a:alpha val="61961"/>
            </a:srgbClr>
          </a:solidFill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tIns="144000" rIns="324000"/>
          <a:lstStyle/>
          <a:p>
            <a:pPr marL="263525" indent="457200" algn="just">
              <a:lnSpc>
                <a:spcPct val="90000"/>
              </a:lnSpc>
              <a:buFontTx/>
              <a:buNone/>
              <a:tabLst>
                <a:tab pos="8880475" algn="l"/>
                <a:tab pos="9144000" algn="l"/>
                <a:tab pos="9504363" algn="l"/>
                <a:tab pos="9683750" algn="l"/>
              </a:tabLst>
            </a:pPr>
            <a:r>
              <a:rPr lang="uk-UA" alt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Шанування батьків – один із найсвятіших </a:t>
            </a:r>
            <a:r>
              <a:rPr lang="uk-UA" altLang="ru-RU" sz="4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обов</a:t>
            </a:r>
            <a:r>
              <a:rPr lang="en-US" alt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`</a:t>
            </a:r>
            <a:r>
              <a:rPr lang="uk-UA" altLang="ru-RU" sz="4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язків</a:t>
            </a:r>
            <a:r>
              <a:rPr lang="uk-UA" alt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людини і неоплатних боргів дітей. Батьки вас ростять, виховують, вчать добра, пестять, люблять. І як же не відплатити їм пошаною, любов</a:t>
            </a:r>
            <a:r>
              <a:rPr lang="en-US" alt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`</a:t>
            </a:r>
            <a:r>
              <a:rPr lang="uk-UA" alt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ю, ласкою і допомогою?</a:t>
            </a:r>
            <a:endParaRPr lang="ru-RU" altLang="ru-RU" sz="4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21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045" y="980729"/>
            <a:ext cx="10261283" cy="468051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sz="6600" dirty="0" smtClean="0">
                <a:latin typeface="Times New Roman" pitchFamily="18" charset="0"/>
                <a:cs typeface="Times New Roman" pitchFamily="18" charset="0"/>
              </a:rPr>
              <a:t>Яке дерево, </a:t>
            </a:r>
          </a:p>
          <a:p>
            <a:pPr marL="0" indent="0">
              <a:buNone/>
            </a:pPr>
            <a:r>
              <a:rPr lang="uk-UA" sz="6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6600" dirty="0" smtClean="0">
                <a:latin typeface="Times New Roman" pitchFamily="18" charset="0"/>
                <a:cs typeface="Times New Roman" pitchFamily="18" charset="0"/>
              </a:rPr>
              <a:t>          такі в нього квіточки, </a:t>
            </a:r>
          </a:p>
          <a:p>
            <a:pPr marL="0" indent="0">
              <a:buNone/>
            </a:pPr>
            <a:r>
              <a:rPr lang="uk-UA" sz="6600" dirty="0" smtClean="0">
                <a:latin typeface="Times New Roman" pitchFamily="18" charset="0"/>
                <a:cs typeface="Times New Roman" pitchFamily="18" charset="0"/>
              </a:rPr>
              <a:t>які батьки,</a:t>
            </a:r>
          </a:p>
          <a:p>
            <a:pPr marL="0" indent="0">
              <a:buNone/>
            </a:pPr>
            <a:r>
              <a:rPr lang="uk-UA" sz="6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6600" dirty="0" smtClean="0">
                <a:latin typeface="Times New Roman" pitchFamily="18" charset="0"/>
                <a:cs typeface="Times New Roman" pitchFamily="18" charset="0"/>
              </a:rPr>
              <a:t>                       такі й діточки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488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464</TotalTime>
  <Words>265</Words>
  <Application>Microsoft Office PowerPoint</Application>
  <PresentationFormat>Произвольный</PresentationFormat>
  <Paragraphs>28</Paragraphs>
  <Slides>35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Трек</vt:lpstr>
      <vt:lpstr>Основні обов՚язки в сім՚Ї шанобливе ставлення до старших та інших членів сім՚ї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Українська мудрість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Закон про спокійну старість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Rostik</cp:lastModifiedBy>
  <cp:revision>39</cp:revision>
  <dcterms:created xsi:type="dcterms:W3CDTF">2014-12-06T18:23:22Z</dcterms:created>
  <dcterms:modified xsi:type="dcterms:W3CDTF">2014-12-29T16:52:08Z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5573879</vt:lpwstr>
  </property>
  <property fmtid="{D5CDD505-2E9C-101B-9397-08002B2CF9AE}" name="NXPowerLiteVersion" pid="3">
    <vt:lpwstr>D4.1.4</vt:lpwstr>
  </property>
</Properties>
</file>