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image/x-wmf" Extension="w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Default ContentType="application/vnd.openxmlformats-officedocument.wordprocessingml.document" Extension="docx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Default ContentType="application/vnd.openxmlformats-officedocument.vmlDrawing" Extension="v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8" r:id="rId3"/>
    <p:sldId id="257" r:id="rId4"/>
    <p:sldId id="269" r:id="rId5"/>
    <p:sldId id="270" r:id="rId6"/>
    <p:sldId id="259" r:id="rId7"/>
    <p:sldId id="260" r:id="rId8"/>
    <p:sldId id="266" r:id="rId9"/>
    <p:sldId id="271" r:id="rId10"/>
    <p:sldId id="261" r:id="rId11"/>
    <p:sldId id="262" r:id="rId12"/>
    <p:sldId id="263" r:id="rId13"/>
    <p:sldId id="272" r:id="rId14"/>
    <p:sldId id="264" r:id="rId15"/>
    <p:sldId id="268" r:id="rId16"/>
    <p:sldId id="26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02B0"/>
    <a:srgbClr val="AF116B"/>
    <a:srgbClr val="EC40A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630" y="4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52C777-DDF3-4755-8DF5-FAB8FD843E5D}" type="datetimeFigureOut">
              <a:rPr lang="ru-RU" smtClean="0"/>
              <a:pPr/>
              <a:t>20.12.2014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6DE84F-C995-451B-A8AE-5D6E1D9FC3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955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DE84F-C995-451B-A8AE-5D6E1D9FC3FA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DE84F-C995-451B-A8AE-5D6E1D9FC3FA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37354-919B-49B8-A04F-D93CD9729D7B}" type="datetimeFigureOut">
              <a:rPr lang="ru-RU" smtClean="0"/>
              <a:pPr/>
              <a:t>20.12.2014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A206-8D99-4699-893D-D4D4E34A47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04922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37354-919B-49B8-A04F-D93CD9729D7B}" type="datetimeFigureOut">
              <a:rPr lang="ru-RU" smtClean="0"/>
              <a:pPr/>
              <a:t>20.12.2014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A206-8D99-4699-893D-D4D4E34A47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88890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37354-919B-49B8-A04F-D93CD9729D7B}" type="datetimeFigureOut">
              <a:rPr lang="ru-RU" smtClean="0"/>
              <a:pPr/>
              <a:t>20.12.2014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A206-8D99-4699-893D-D4D4E34A47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8970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37354-919B-49B8-A04F-D93CD9729D7B}" type="datetimeFigureOut">
              <a:rPr lang="ru-RU" smtClean="0"/>
              <a:pPr/>
              <a:t>20.12.2014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A206-8D99-4699-893D-D4D4E34A47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44077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37354-919B-49B8-A04F-D93CD9729D7B}" type="datetimeFigureOut">
              <a:rPr lang="ru-RU" smtClean="0"/>
              <a:pPr/>
              <a:t>20.12.2014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A206-8D99-4699-893D-D4D4E34A47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91479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37354-919B-49B8-A04F-D93CD9729D7B}" type="datetimeFigureOut">
              <a:rPr lang="ru-RU" smtClean="0"/>
              <a:pPr/>
              <a:t>20.12.2014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A206-8D99-4699-893D-D4D4E34A47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25608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37354-919B-49B8-A04F-D93CD9729D7B}" type="datetimeFigureOut">
              <a:rPr lang="ru-RU" smtClean="0"/>
              <a:pPr/>
              <a:t>20.12.2014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A206-8D99-4699-893D-D4D4E34A47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62467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37354-919B-49B8-A04F-D93CD9729D7B}" type="datetimeFigureOut">
              <a:rPr lang="ru-RU" smtClean="0"/>
              <a:pPr/>
              <a:t>20.12.2014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A206-8D99-4699-893D-D4D4E34A47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02650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37354-919B-49B8-A04F-D93CD9729D7B}" type="datetimeFigureOut">
              <a:rPr lang="ru-RU" smtClean="0"/>
              <a:pPr/>
              <a:t>20.12.2014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A206-8D99-4699-893D-D4D4E34A47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4969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37354-919B-49B8-A04F-D93CD9729D7B}" type="datetimeFigureOut">
              <a:rPr lang="ru-RU" smtClean="0"/>
              <a:pPr/>
              <a:t>20.12.2014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A206-8D99-4699-893D-D4D4E34A47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04373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37354-919B-49B8-A04F-D93CD9729D7B}" type="datetimeFigureOut">
              <a:rPr lang="ru-RU" smtClean="0"/>
              <a:pPr/>
              <a:t>20.12.2014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A206-8D99-4699-893D-D4D4E34A47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70892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437354-919B-49B8-A04F-D93CD9729D7B}" type="datetimeFigureOut">
              <a:rPr lang="ru-RU" smtClean="0"/>
              <a:pPr/>
              <a:t>20.12.2014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6AA206-8D99-4699-893D-D4D4E34A47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94765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3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gif"/><Relationship Id="rId5" Type="http://schemas.openxmlformats.org/officeDocument/2006/relationships/image" Target="../media/image38.gif"/><Relationship Id="rId4" Type="http://schemas.openxmlformats.org/officeDocument/2006/relationships/image" Target="../media/image37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_________Microsoft_Office_Word1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yshared.ru/slide/783854/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vit-tvarin.net.ua/murashki.html" TargetMode="External"/><Relationship Id="rId5" Type="http://schemas.openxmlformats.org/officeDocument/2006/relationships/hyperlink" Target="http://svit-tvarin.net.ua/kavaleri.html" TargetMode="External"/><Relationship Id="rId4" Type="http://schemas.openxmlformats.org/officeDocument/2006/relationships/hyperlink" Target="http://www.geonature.ru/geophoto/ug/103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7772400" cy="1470025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Хто</a:t>
            </a:r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такі</a:t>
            </a:r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комахи</a:t>
            </a:r>
            <a:r>
              <a:rPr lang="ru-RU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5105400"/>
            <a:ext cx="7848872" cy="1752600"/>
          </a:xfrm>
        </p:spPr>
        <p:txBody>
          <a:bodyPr>
            <a:normAutofit fontScale="70000" lnSpcReduction="20000"/>
          </a:bodyPr>
          <a:lstStyle/>
          <a:p>
            <a:pPr algn="l">
              <a:defRPr/>
            </a:pPr>
            <a:r>
              <a:rPr lang="ru-RU" sz="2300" dirty="0" err="1" smtClean="0">
                <a:solidFill>
                  <a:schemeClr val="bg1"/>
                </a:solidFill>
              </a:rPr>
              <a:t>Презентція</a:t>
            </a:r>
            <a:r>
              <a:rPr lang="ru-RU" sz="2300" dirty="0" smtClean="0">
                <a:solidFill>
                  <a:schemeClr val="bg1"/>
                </a:solidFill>
              </a:rPr>
              <a:t> до уроку за темою: 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</a:p>
          <a:p>
            <a:pPr algn="l">
              <a:defRPr/>
            </a:pPr>
            <a:r>
              <a:rPr lang="ru-RU" dirty="0" smtClean="0">
                <a:solidFill>
                  <a:schemeClr val="bg1"/>
                </a:solidFill>
              </a:rPr>
              <a:t>"</a:t>
            </a:r>
            <a:r>
              <a:rPr lang="uk-UA" b="1" dirty="0" smtClean="0">
                <a:solidFill>
                  <a:schemeClr val="bg1"/>
                </a:solidFill>
              </a:rPr>
              <a:t>Якими бувають </a:t>
            </a:r>
            <a:r>
              <a:rPr lang="uk-UA" b="1" dirty="0" smtClean="0">
                <a:solidFill>
                  <a:schemeClr val="bg1"/>
                </a:solidFill>
              </a:rPr>
              <a:t>комахи</a:t>
            </a:r>
            <a:r>
              <a:rPr lang="uk-UA" b="1" dirty="0" smtClean="0">
                <a:solidFill>
                  <a:schemeClr val="bg1"/>
                </a:solidFill>
              </a:rPr>
              <a:t>?"</a:t>
            </a:r>
          </a:p>
          <a:p>
            <a:pPr algn="l">
              <a:defRPr/>
            </a:pPr>
            <a:r>
              <a:rPr lang="uk-UA" b="1" dirty="0" smtClean="0">
                <a:solidFill>
                  <a:schemeClr val="bg1"/>
                </a:solidFill>
              </a:rPr>
              <a:t>Підготувала учитель початкових </a:t>
            </a:r>
            <a:r>
              <a:rPr lang="uk-UA" b="1" smtClean="0">
                <a:solidFill>
                  <a:schemeClr val="bg1"/>
                </a:solidFill>
              </a:rPr>
              <a:t>класів </a:t>
            </a:r>
            <a:r>
              <a:rPr lang="uk-UA" b="1" smtClean="0">
                <a:solidFill>
                  <a:schemeClr val="bg1"/>
                </a:solidFill>
              </a:rPr>
              <a:t>Монастирищенського </a:t>
            </a:r>
            <a:r>
              <a:rPr lang="uk-UA" b="1" dirty="0" smtClean="0">
                <a:solidFill>
                  <a:schemeClr val="bg1"/>
                </a:solidFill>
              </a:rPr>
              <a:t>НВК </a:t>
            </a:r>
            <a:r>
              <a:rPr lang="uk-UA" b="1" dirty="0" err="1" smtClean="0">
                <a:solidFill>
                  <a:schemeClr val="bg1"/>
                </a:solidFill>
              </a:rPr>
              <a:t>“Ліцей-ЗОШ</a:t>
            </a:r>
            <a:r>
              <a:rPr lang="uk-UA" b="1" dirty="0" smtClean="0">
                <a:solidFill>
                  <a:schemeClr val="bg1"/>
                </a:solidFill>
              </a:rPr>
              <a:t> І-ІІІ ст. </a:t>
            </a:r>
            <a:r>
              <a:rPr lang="uk-UA" b="1" dirty="0" err="1" smtClean="0">
                <a:solidFill>
                  <a:schemeClr val="bg1"/>
                </a:solidFill>
              </a:rPr>
              <a:t>“Ерудит”</a:t>
            </a:r>
            <a:r>
              <a:rPr lang="uk-UA" b="1" dirty="0" smtClean="0">
                <a:solidFill>
                  <a:schemeClr val="bg1"/>
                </a:solidFill>
              </a:rPr>
              <a:t>  </a:t>
            </a:r>
            <a:r>
              <a:rPr lang="uk-UA" b="1" dirty="0" err="1" smtClean="0">
                <a:solidFill>
                  <a:schemeClr val="bg1"/>
                </a:solidFill>
              </a:rPr>
              <a:t>Цехмейструк</a:t>
            </a:r>
            <a:r>
              <a:rPr lang="uk-UA" b="1" dirty="0" smtClean="0">
                <a:solidFill>
                  <a:schemeClr val="bg1"/>
                </a:solidFill>
              </a:rPr>
              <a:t> Л.Л.</a:t>
            </a:r>
            <a:endParaRPr lang="uk-UA" dirty="0" smtClean="0">
              <a:solidFill>
                <a:schemeClr val="bg1"/>
              </a:solidFill>
            </a:endParaRPr>
          </a:p>
          <a:p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95735542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8153" y="125760"/>
            <a:ext cx="8229600" cy="1143000"/>
          </a:xfrm>
        </p:spPr>
        <p:txBody>
          <a:bodyPr/>
          <a:lstStyle/>
          <a:p>
            <a:r>
              <a:rPr lang="ru-RU" sz="54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Впізнай</a:t>
            </a:r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і опиши </a:t>
            </a:r>
            <a:r>
              <a:rPr lang="ru-RU" sz="54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комаху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Vitalik\Desktop\Новая папка (2)\DSCF12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3384376" cy="259228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pic>
        <p:nvPicPr>
          <p:cNvPr id="4099" name="Picture 3" descr="C:\Users\Vitalik\Desktop\Новая папка (2)\22706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268760"/>
            <a:ext cx="4680520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4100" name="Picture 4" descr="C:\Users\Vitalik\Desktop\Новая папка (2)\загруженное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05064"/>
            <a:ext cx="4215157" cy="26544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4101" name="Picture 5" descr="C:\Users\Vitalik\Desktop\Новая папка (2)\ugur_bocegi_1_2012051906192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506232">
            <a:off x="4672741" y="3733145"/>
            <a:ext cx="3678615" cy="277886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3249136104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000"/>
                            </p:stCondLst>
                            <p:childTnLst>
                              <p:par>
                                <p:cTn id="3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8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5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8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1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4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8153" y="-27384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Гра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 Яка </a:t>
            </a:r>
            <a:r>
              <a:rPr lang="ru-RU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комаха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літає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Vitalik\Desktop\Новая папка (2)\sp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82667"/>
            <a:ext cx="4248472" cy="305758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35696" y="3717032"/>
            <a:ext cx="10520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Муха</a:t>
            </a:r>
            <a:endParaRPr lang="ru-RU" sz="2800" dirty="0">
              <a:ln>
                <a:solidFill>
                  <a:schemeClr val="tx1"/>
                </a:solidFill>
              </a:ln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3" name="Picture 3" descr="C:\Users\Vitalik\Desktop\Новая папка (2)\10_06_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052736"/>
            <a:ext cx="4025498" cy="305758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  <p:sp>
        <p:nvSpPr>
          <p:cNvPr id="5" name="Прямоугольник 4"/>
          <p:cNvSpPr/>
          <p:nvPr/>
        </p:nvSpPr>
        <p:spPr>
          <a:xfrm>
            <a:off x="6228184" y="3140968"/>
            <a:ext cx="14034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Бджола</a:t>
            </a:r>
            <a:endParaRPr lang="ru-RU" sz="2800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4" name="Picture 4" descr="C:\Users\Vitalik\Desktop\Новая папка (2)\src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62920"/>
            <a:ext cx="4536504" cy="24950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259632" y="6165304"/>
            <a:ext cx="12218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Комар</a:t>
            </a:r>
            <a:endParaRPr lang="ru-RU" sz="2800" dirty="0">
              <a:ln>
                <a:solidFill>
                  <a:schemeClr val="tx1"/>
                </a:solidFill>
              </a:ln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5" name="Picture 5" descr="C:\Users\Vitalik\Desktop\Новая папка (2)\muravey-300x21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702" y="4037464"/>
            <a:ext cx="4457298" cy="282053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995927" y="6162934"/>
            <a:ext cx="14319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 smtClean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Мураха</a:t>
            </a:r>
            <a:endParaRPr lang="ru-RU" sz="2800" dirty="0">
              <a:ln>
                <a:solidFill>
                  <a:schemeClr val="tx1"/>
                </a:solidFill>
              </a:ln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3072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200"/>
                            </p:stCondLst>
                            <p:childTnLst>
                              <p:par>
                                <p:cTn id="2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200"/>
                            </p:stCondLst>
                            <p:childTnLst>
                              <p:par>
                                <p:cTn id="3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480"/>
                            </p:stCondLst>
                            <p:childTnLst>
                              <p:par>
                                <p:cTn id="4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480"/>
                            </p:stCondLst>
                            <p:childTnLst>
                              <p:par>
                                <p:cTn id="4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760"/>
                            </p:stCondLst>
                            <p:childTnLst>
                              <p:par>
                                <p:cTn id="5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760"/>
                            </p:stCondLst>
                            <p:childTnLst>
                              <p:par>
                                <p:cTn id="6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21965E-6 C 0.01684 -0.00162 0.02934 -0.00139 0.04531 -0.0074 C 0.05816 -0.01225 0.06944 -0.02728 0.08125 -0.03514 C 0.08316 -0.03838 0.08524 -0.04139 0.0868 -0.04509 C 0.08854 -0.04902 0.08871 -0.05387 0.09062 -0.0578 C 0.10208 -0.08185 0.09149 -0.04971 0.1 -0.07283 C 0.10538 -0.08717 0.10694 -0.10335 0.11146 -0.11815 C 0.1184 -0.20809 0.13177 -0.30405 0.10573 -0.38936 C 0.10312 -0.40694 0.09635 -0.41919 0.09062 -0.43468 C 0.08142 -0.45896 0.07187 -0.48231 0.06041 -0.50497 C 0.05677 -0.51954 0.06128 -0.50636 0.05295 -0.51769 C 0.04896 -0.52324 0.04583 -0.52994 0.04166 -0.53526 C 0.02569 -0.5563 -0.01111 -0.55931 -0.03195 -0.56277 C -0.12604 -0.56046 -0.10608 -0.5711 -0.15278 -0.55029 C -0.15521 -0.54775 -0.15747 -0.54451 -0.16025 -0.54266 C -0.16389 -0.54035 -0.1717 -0.53757 -0.1717 -0.53757 C -0.17674 -0.53248 -0.1816 -0.52763 -0.18664 -0.52254 C -0.19167 -0.51746 -0.18768 -0.5059 -0.18854 -0.49757 C -0.18959 -0.48902 -0.1915 -0.48092 -0.19236 -0.47237 C -0.19306 -0.46659 -0.19358 -0.46058 -0.19427 -0.4548 C -0.19705 -0.38358 -0.19618 -0.42127 -0.19618 -0.34173 " pathEditMode="relative" ptsTypes="ffffffffffffffffffffA">
                                      <p:cBhvr>
                                        <p:cTn id="88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2916 0.03075 C 0.03194 0.01965 0.03333 0.00902 0.03663 -0.00185 C 0.03923 -0.02173 0.03732 -0.01249 0.04236 -0.03214 C 0.04305 -0.03468 0.04427 -0.03954 0.04427 -0.03931 C 0.05086 -0.10705 0.04687 -0.10543 0.04236 -0.21549 C 0.04132 -0.24 0.04062 -0.26266 0.03472 -0.28578 C 0.03211 -0.31954 0.03402 -0.30266 0.02916 -0.33618 C 0.02795 -0.34497 0.02343 -0.35237 0.02152 -0.36116 C 0.01996 -0.36809 0.01909 -0.38012 0.01597 -0.38636 C 0.01458 -0.38936 0.0118 -0.39098 0.01024 -0.39399 C 0.00503 -0.40347 0.00902 -0.40439 0.00086 -0.40902 C -0.01684 -0.41919 -0.03473 -0.41757 -0.054 -0.41896 C -0.12223 -0.41688 -0.11216 -0.42543 -0.14636 -0.41156 C -0.14983 -0.40855 -0.15434 -0.4074 -0.15764 -0.40393 C -0.16181 -0.39954 -0.16893 -0.3889 -0.16893 -0.38867 C -0.17535 -0.36347 -0.16459 -0.40231 -0.17657 -0.37387 C -0.18143 -0.36231 -0.18264 -0.34636 -0.18594 -0.33364 C -0.18733 -0.32116 -0.18855 -0.31029 -0.19167 -0.2985 C -0.19271 -0.28786 -0.19549 -0.27191 -0.19549 -0.26081 " pathEditMode="relative" rAng="0" ptsTypes="ffffffffffffffffffA">
                                      <p:cBhvr>
                                        <p:cTn id="90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00" y="-22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  <p:bldP spid="5" grpId="0"/>
      <p:bldP spid="5" grpId="1"/>
      <p:bldP spid="6" grpId="0"/>
      <p:bldP spid="6" grpId="1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Гра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 Прочитай </a:t>
            </a:r>
            <a:r>
              <a:rPr lang="ru-RU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прислів’я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та поясни»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268760"/>
            <a:ext cx="8856984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44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31912" y="1421160"/>
            <a:ext cx="8856984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44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87016" y="1628800"/>
            <a:ext cx="8533456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44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84312" y="1573560"/>
            <a:ext cx="8856984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44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36712" y="1725960"/>
            <a:ext cx="8856984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44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79512" y="1628800"/>
            <a:ext cx="7887344" cy="646331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3600" b="1" dirty="0" err="1" smtClean="0">
                <a:latin typeface="Times New Roman" pitchFamily="18" charset="0"/>
                <a:cs typeface="Times New Roman" pitchFamily="18" charset="0"/>
              </a:rPr>
              <a:t>Мур</a:t>
            </a:r>
            <a:r>
              <a:rPr lang="uk-UA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3600" b="1" dirty="0" err="1" smtClean="0">
                <a:latin typeface="Times New Roman" pitchFamily="18" charset="0"/>
                <a:cs typeface="Times New Roman" pitchFamily="18" charset="0"/>
              </a:rPr>
              <a:t>шк</a:t>
            </a: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err="1" smtClean="0">
                <a:latin typeface="Times New Roman" pitchFamily="18" charset="0"/>
                <a:cs typeface="Times New Roman" pitchFamily="18" charset="0"/>
              </a:rPr>
              <a:t>сл</a:t>
            </a:r>
            <a:r>
              <a:rPr lang="uk-UA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3600" b="1" dirty="0" err="1" smtClean="0">
                <a:latin typeface="Times New Roman" pitchFamily="18" charset="0"/>
                <a:cs typeface="Times New Roman" pitchFamily="18" charset="0"/>
              </a:rPr>
              <a:t>бк</a:t>
            </a: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uk-UA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3600" b="1" dirty="0" err="1" smtClean="0">
                <a:latin typeface="Times New Roman" pitchFamily="18" charset="0"/>
                <a:cs typeface="Times New Roman" pitchFamily="18" charset="0"/>
              </a:rPr>
              <a:t>ле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err="1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uk-UA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3600" b="1" dirty="0" err="1" smtClean="0">
                <a:latin typeface="Times New Roman" pitchFamily="18" charset="0"/>
                <a:cs typeface="Times New Roman" pitchFamily="18" charset="0"/>
              </a:rPr>
              <a:t>мінь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рушить.</a:t>
            </a:r>
            <a:endParaRPr lang="uk-UA" sz="72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30624" y="4077072"/>
            <a:ext cx="5688632" cy="6463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3600" b="1" dirty="0" err="1" smtClean="0">
                <a:latin typeface="Times New Roman" pitchFamily="18" charset="0"/>
                <a:cs typeface="Times New Roman" pitchFamily="18" charset="0"/>
              </a:rPr>
              <a:t>Бджол</a:t>
            </a:r>
            <a:r>
              <a:rPr lang="uk-UA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err="1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uk-UA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3600" b="1" dirty="0" err="1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uk-UA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36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й т</a:t>
            </a:r>
            <a:r>
              <a:rPr lang="uk-UA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err="1" smtClean="0">
                <a:latin typeface="Times New Roman" pitchFamily="18" charset="0"/>
                <a:cs typeface="Times New Roman" pitchFamily="18" charset="0"/>
              </a:rPr>
              <a:t>пр</a:t>
            </a:r>
            <a:r>
              <a:rPr lang="uk-UA" sz="3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3600" b="1" dirty="0" err="1" smtClean="0">
                <a:latin typeface="Times New Roman" pitchFamily="18" charset="0"/>
                <a:cs typeface="Times New Roman" pitchFamily="18" charset="0"/>
              </a:rPr>
              <a:t>цює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uk-UA" sz="72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79512" y="1628800"/>
            <a:ext cx="8416552" cy="646331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Мур</a:t>
            </a: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шк</a:t>
            </a: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сл</a:t>
            </a: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бк</a:t>
            </a: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ле к</a:t>
            </a: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мінь рушить.</a:t>
            </a:r>
            <a:endParaRPr lang="uk-UA" sz="72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C:\Users\VOVA\Desktop\bees_001-vi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89040"/>
            <a:ext cx="1649620" cy="11892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85786" y="2817090"/>
            <a:ext cx="8346654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3600" b="1" dirty="0" err="1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uk-UA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3600" b="1" dirty="0" err="1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err="1" smtClean="0">
                <a:latin typeface="Times New Roman" pitchFamily="18" charset="0"/>
                <a:cs typeface="Times New Roman" pitchFamily="18" charset="0"/>
              </a:rPr>
              <a:t>мур</a:t>
            </a:r>
            <a:r>
              <a:rPr lang="uk-UA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3600" b="1" dirty="0" err="1" smtClean="0">
                <a:latin typeface="Times New Roman" pitchFamily="18" charset="0"/>
                <a:cs typeface="Times New Roman" pitchFamily="18" charset="0"/>
              </a:rPr>
              <a:t>шк</a:t>
            </a: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тілом, т</a:t>
            </a: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err="1" smtClean="0">
                <a:latin typeface="Times New Roman" pitchFamily="18" charset="0"/>
                <a:cs typeface="Times New Roman" pitchFamily="18" charset="0"/>
              </a:rPr>
              <a:t>велик</a:t>
            </a: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err="1" smtClean="0">
                <a:latin typeface="Times New Roman" pitchFamily="18" charset="0"/>
                <a:cs typeface="Times New Roman" pitchFamily="18" charset="0"/>
              </a:rPr>
              <a:t>спр</a:t>
            </a:r>
            <a:r>
              <a:rPr lang="uk-UA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3600" b="1" dirty="0" err="1" smtClean="0">
                <a:latin typeface="Times New Roman" pitchFamily="18" charset="0"/>
                <a:cs typeface="Times New Roman" pitchFamily="18" charset="0"/>
              </a:rPr>
              <a:t>вою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uk-UA" sz="72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2817090"/>
            <a:ext cx="9036496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мур</a:t>
            </a: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шк</a:t>
            </a: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тілом, т</a:t>
            </a: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велик</a:t>
            </a: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спр</a:t>
            </a: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вою.</a:t>
            </a:r>
            <a:endParaRPr lang="uk-UA" sz="72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392372" y="4077072"/>
            <a:ext cx="6289848" cy="6463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Бджол</a:t>
            </a:r>
            <a:r>
              <a:rPr lang="uk-UA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мал</a:t>
            </a:r>
            <a:r>
              <a:rPr lang="uk-UA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й т</a:t>
            </a:r>
            <a:r>
              <a:rPr lang="uk-UA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пр</a:t>
            </a:r>
            <a:r>
              <a:rPr lang="uk-UA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цює.</a:t>
            </a:r>
            <a:endParaRPr lang="uk-UA" sz="72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403648" y="5301208"/>
            <a:ext cx="7488832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Що об’єднує ці прислів’я?</a:t>
            </a:r>
          </a:p>
        </p:txBody>
      </p:sp>
    </p:spTree>
    <p:extLst>
      <p:ext uri="{BB962C8B-B14F-4D97-AF65-F5344CB8AC3E}">
        <p14:creationId xmlns="" xmlns:p14="http://schemas.microsoft.com/office/powerpoint/2010/main" val="3200916384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3" grpId="0" animBg="1"/>
      <p:bldP spid="14" grpId="0" animBg="1"/>
      <p:bldP spid="15" grpId="0" animBg="1"/>
      <p:bldP spid="12" grpId="0" animBg="1"/>
      <p:bldP spid="17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8153" y="-27384"/>
            <a:ext cx="8229600" cy="1143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Гра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 </a:t>
            </a:r>
            <a:r>
              <a:rPr lang="ru-RU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Доповни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речення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268760"/>
            <a:ext cx="8856984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4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навчився</a:t>
            </a:r>
            <a:r>
              <a:rPr lang="ru-RU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4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уроці</a:t>
            </a:r>
            <a:r>
              <a:rPr lang="ru-RU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….</a:t>
            </a:r>
          </a:p>
          <a:p>
            <a:r>
              <a:rPr lang="uk-UA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Я дізнався на уроці, що…</a:t>
            </a:r>
          </a:p>
          <a:p>
            <a:r>
              <a:rPr lang="uk-UA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Комаху можна впізнати за такими ознаками….</a:t>
            </a:r>
          </a:p>
          <a:p>
            <a:endParaRPr lang="ru-RU" dirty="0"/>
          </a:p>
        </p:txBody>
      </p:sp>
      <p:pic>
        <p:nvPicPr>
          <p:cNvPr id="6146" name="Picture 2" descr="C:\Users\Vitalik\Desktop\Новая папка (2)\43048a1e75bc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46526"/>
            <a:ext cx="5648325" cy="23431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Vitalik\Desktop\Новая папка (2)\950130339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564904"/>
            <a:ext cx="2667000" cy="33337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009163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diamond/>
      </p:transition>
    </mc:Choice>
    <mc:Fallback>
      <p:transition spd="slow">
        <p:diamond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6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00"/>
                            </p:stCondLst>
                            <p:childTnLst>
                              <p:par>
                                <p:cTn id="2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3568" y="0"/>
            <a:ext cx="8229600" cy="3789040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уроці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всі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ми </a:t>
            </a:r>
            <a:r>
              <a:rPr lang="ru-RU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вчились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Всі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старались, не </a:t>
            </a:r>
            <a:r>
              <a:rPr lang="ru-RU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лінились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Здолали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труднощі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усі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Ось </a:t>
            </a:r>
            <a:r>
              <a:rPr lang="ru-RU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ми </a:t>
            </a:r>
            <a:r>
              <a:rPr lang="ru-RU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молодці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Vitalik\Desktop\Новая папка (2)\tiger-132985356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342" y="3284984"/>
            <a:ext cx="6369658" cy="33123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pic>
        <p:nvPicPr>
          <p:cNvPr id="6" name="Picture 3" descr="C:\Users\VOVA\Desktop\0_708b5_dd471220_-2-S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587912"/>
            <a:ext cx="2376264" cy="3270088"/>
          </a:xfrm>
          <a:prstGeom prst="rect">
            <a:avLst/>
          </a:prstGeom>
          <a:noFill/>
        </p:spPr>
      </p:pic>
      <p:pic>
        <p:nvPicPr>
          <p:cNvPr id="7" name="Picture 2" descr="C:\Users\VOVA\Desktop\mozzie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0312" y="2060848"/>
            <a:ext cx="1276350" cy="1076325"/>
          </a:xfrm>
          <a:prstGeom prst="rect">
            <a:avLst/>
          </a:prstGeom>
          <a:noFill/>
        </p:spPr>
      </p:pic>
      <p:pic>
        <p:nvPicPr>
          <p:cNvPr id="7172" name="Picture 4" descr="C:\Users\Vitalik\Desktop\Новая папка (2)\00a4890a52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11" y="5119334"/>
            <a:ext cx="4359573" cy="17529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Vitalik\Desktop\Новая папка\image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89966">
            <a:off x="140250" y="1985075"/>
            <a:ext cx="1564556" cy="15645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9413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2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00"/>
                            </p:stCondLst>
                            <p:childTnLst>
                              <p:par>
                                <p:cTn id="2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123728" y="1556792"/>
          <a:ext cx="4824536" cy="4032448"/>
        </p:xfrm>
        <a:graphic>
          <a:graphicData uri="http://schemas.openxmlformats.org/presentationml/2006/ole">
            <p:oleObj spid="_x0000_s26630" name="Документ" showAsIcon="1" r:id="rId4" imgW="914400" imgH="771525" progId="Word.Document.12">
              <p:embed/>
            </p:oleObj>
          </a:graphicData>
        </a:graphic>
      </p:graphicFrame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94133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720566"/>
            <a:ext cx="849694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sz="32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Використана література:</a:t>
            </a:r>
            <a:endParaRPr lang="ru-RU" sz="2400" b="1" dirty="0" smtClean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>
              <a:buClr>
                <a:srgbClr val="FFFF00"/>
              </a:buClr>
              <a:buFont typeface="Wingdings" pitchFamily="2" charset="2"/>
              <a:buChar char="ü"/>
            </a:pPr>
            <a:r>
              <a:rPr lang="uk-UA" sz="20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 про тварин від А до Я. Енциклопедія для дітей. Київ </a:t>
            </a:r>
            <a:r>
              <a:rPr lang="uk-UA" sz="2400" b="1" dirty="0" err="1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“Махаон-Україна”</a:t>
            </a:r>
            <a:r>
              <a:rPr lang="uk-UA" sz="24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2007.-с. 118,120.</a:t>
            </a:r>
          </a:p>
          <a:p>
            <a:pPr>
              <a:buClr>
                <a:srgbClr val="FFFF00"/>
              </a:buClr>
              <a:buFont typeface="Wingdings" pitchFamily="2" charset="2"/>
              <a:buChar char="ü"/>
            </a:pPr>
            <a:r>
              <a:rPr lang="uk-UA" sz="24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Ілюстрована енциклопедія </a:t>
            </a:r>
            <a:r>
              <a:rPr lang="uk-UA" sz="2400" b="1" dirty="0" err="1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тварин.-</a:t>
            </a:r>
            <a:r>
              <a:rPr lang="uk-UA" sz="24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Харків </a:t>
            </a:r>
            <a:r>
              <a:rPr lang="uk-UA" sz="2400" b="1" dirty="0" err="1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“Пегас”</a:t>
            </a:r>
            <a:r>
              <a:rPr lang="uk-UA" sz="24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2003.-с. 25, 104.</a:t>
            </a:r>
          </a:p>
          <a:p>
            <a:pPr>
              <a:buClr>
                <a:srgbClr val="FFFF00"/>
              </a:buClr>
              <a:buFont typeface="Wingdings" pitchFamily="2" charset="2"/>
              <a:buChar char="ü"/>
            </a:pPr>
            <a:r>
              <a:rPr lang="uk-UA" sz="24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Твоя перша енциклопедія.-Київ “Махаон-Україна”2006.-с.39, 76.</a:t>
            </a:r>
            <a:endParaRPr lang="en-US" sz="2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FFFF00"/>
              </a:buClr>
              <a:buFont typeface="Wingdings" pitchFamily="2" charset="2"/>
              <a:buChar char="ü"/>
            </a:pPr>
            <a:r>
              <a:rPr lang="en-US" sz="24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6000 </a:t>
            </a:r>
            <a:r>
              <a:rPr lang="uk-UA" sz="24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фактів про все. Велика ілюстрована </a:t>
            </a:r>
            <a:r>
              <a:rPr lang="uk-UA" sz="2400" b="1" dirty="0" err="1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енциклопедія.-Харків</a:t>
            </a:r>
            <a:r>
              <a:rPr lang="uk-UA" sz="24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err="1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“Ранок”</a:t>
            </a:r>
            <a:r>
              <a:rPr lang="uk-UA" sz="24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2008</a:t>
            </a:r>
            <a:r>
              <a:rPr lang="uk-UA" sz="2400" b="1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.-с.120.</a:t>
            </a:r>
            <a:endParaRPr lang="uk-UA" sz="2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>
              <a:buNone/>
            </a:pPr>
            <a:r>
              <a:rPr lang="uk-UA" sz="32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uk-UA" sz="3200" b="1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Інтернет ресурси:</a:t>
            </a:r>
          </a:p>
          <a:p>
            <a:pPr>
              <a:buClr>
                <a:srgbClr val="7030A0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rgbClr val="EC40A2"/>
                </a:solidFill>
                <a:hlinkClick r:id="rId3"/>
              </a:rPr>
              <a:t>http://www.myshared.ru/slide/783854/</a:t>
            </a:r>
            <a:endParaRPr lang="en-US" dirty="0" smtClean="0">
              <a:solidFill>
                <a:srgbClr val="EC40A2"/>
              </a:solidFill>
            </a:endParaRPr>
          </a:p>
          <a:p>
            <a:pPr>
              <a:buClr>
                <a:srgbClr val="7030A0"/>
              </a:buClr>
            </a:pPr>
            <a:r>
              <a:rPr lang="ru-RU" dirty="0" smtClean="0">
                <a:solidFill>
                  <a:srgbClr val="EC40A2"/>
                </a:solidFill>
              </a:rPr>
              <a:t>    </a:t>
            </a:r>
            <a:r>
              <a:rPr lang="ru-RU" dirty="0" smtClean="0">
                <a:solidFill>
                  <a:srgbClr val="EC40A2"/>
                </a:solidFill>
                <a:latin typeface="Times New Roman" pitchFamily="18" charset="0"/>
                <a:cs typeface="Times New Roman" pitchFamily="18" charset="0"/>
              </a:rPr>
              <a:t>Муравейник </a:t>
            </a:r>
            <a:r>
              <a:rPr lang="en-US" u="sng" dirty="0" smtClean="0">
                <a:solidFill>
                  <a:srgbClr val="EC40A2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http://www.geonature.ru/geophoto/ug/103.jpg</a:t>
            </a:r>
            <a:r>
              <a:rPr lang="en-US" dirty="0" smtClean="0">
                <a:solidFill>
                  <a:srgbClr val="EC40A2"/>
                </a:solidFill>
              </a:rPr>
              <a:t> </a:t>
            </a:r>
            <a:endParaRPr lang="uk-UA" dirty="0" smtClean="0">
              <a:solidFill>
                <a:srgbClr val="EC40A2"/>
              </a:solidFill>
            </a:endParaRPr>
          </a:p>
          <a:p>
            <a:pPr>
              <a:buClr>
                <a:srgbClr val="7030A0"/>
              </a:buClr>
              <a:buFont typeface="Wingdings" pitchFamily="2" charset="2"/>
              <a:buChar char="ü"/>
            </a:pPr>
            <a:r>
              <a:rPr lang="en-US" b="1" dirty="0" smtClean="0">
                <a:ln w="11430"/>
                <a:solidFill>
                  <a:srgbClr val="EC40A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hlinkClick r:id="rId5"/>
              </a:rPr>
              <a:t>http://svit-tvarin.net.ua/kavaleri.html</a:t>
            </a:r>
            <a:endParaRPr lang="uk-UA" b="1" dirty="0" smtClean="0">
              <a:ln w="11430"/>
              <a:solidFill>
                <a:srgbClr val="EC40A2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>
              <a:buClr>
                <a:srgbClr val="7030A0"/>
              </a:buClr>
              <a:buFont typeface="Wingdings" pitchFamily="2" charset="2"/>
              <a:buChar char="ü"/>
            </a:pPr>
            <a:r>
              <a:rPr lang="en-US" b="1" dirty="0" smtClean="0">
                <a:ln w="11430"/>
                <a:solidFill>
                  <a:srgbClr val="EC40A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hlinkClick r:id="rId6"/>
              </a:rPr>
              <a:t>http://svit-tvarin.net.ua/murashki.html</a:t>
            </a:r>
            <a:endParaRPr lang="uk-UA" b="1" dirty="0" smtClean="0">
              <a:ln w="11430"/>
              <a:solidFill>
                <a:srgbClr val="EC40A2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>
              <a:buClr>
                <a:srgbClr val="7030A0"/>
              </a:buClr>
              <a:buFont typeface="Wingdings" pitchFamily="2" charset="2"/>
              <a:buChar char="ü"/>
            </a:pPr>
            <a:r>
              <a:rPr lang="en-US" b="1" dirty="0" smtClean="0">
                <a:ln w="11430"/>
                <a:solidFill>
                  <a:srgbClr val="EC40A2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http://svit-tvarin.net.ua/sonechko.html</a:t>
            </a:r>
            <a:endParaRPr lang="uk-UA" b="1" dirty="0" smtClean="0">
              <a:ln w="11430"/>
              <a:solidFill>
                <a:srgbClr val="EC40A2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94133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052736"/>
            <a:ext cx="7196336" cy="4536503"/>
          </a:xfrm>
          <a:noFill/>
          <a:scene3d>
            <a:camera prst="orthographicFront"/>
            <a:lightRig rig="flat" dir="t">
              <a:rot lat="0" lon="0" rev="18900000"/>
            </a:lightRig>
          </a:scene3d>
          <a:sp3d>
            <a:bevelT prst="angle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Пролунав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уже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дзвінок</a:t>
            </a:r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Починається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урок.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Працюватимем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старанно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Щоб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почути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кінці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нашім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першім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класі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Діти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просто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молодці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Vitalik\Desktop\Новая папка\image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89966">
            <a:off x="6337139" y="873660"/>
            <a:ext cx="2822004" cy="28220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01662592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3568" y="260649"/>
            <a:ext cx="7920880" cy="5688631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уроку:</a:t>
            </a:r>
            <a:b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Ознайомитися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різноманітністю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комах;</a:t>
            </a:r>
            <a:b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* 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з’ясувати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ознаки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цієї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групи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тварин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 </a:t>
            </a:r>
            <a:b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навчитися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розпізнавати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комах;       </a:t>
            </a:r>
            <a:b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 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розвивати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прагнення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досліджувати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природу;</a:t>
            </a:r>
            <a:b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*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виховувати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бережливе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ставлення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до </a:t>
            </a:r>
            <a:b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природи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dirty="0">
              <a:ln w="18415" cmpd="sng">
                <a:solidFill>
                  <a:schemeClr val="bg2">
                    <a:lumMod val="2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62199863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1">
          <a:blip cstate="print"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dirty="0" lang="ru-RU" smtClean="0"/>
              <a:t/>
            </a:r>
            <a:br>
              <a:rPr dirty="0" lang="ru-RU" smtClean="0"/>
            </a:br>
            <a:endParaRPr dirty="0"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none">
            <a:prstTxWarp prst="textNoShape">
              <a:avLst/>
            </a:prstTxWarp>
            <a:spAutoFit/>
          </a:bodyPr>
          <a:lstStyle/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b="0" baseline="0" cap="none" dirty="0" i="0" kumimoji="0" lang="ru-RU" normalizeH="0" smtClean="0" strike="noStrike" sz="1800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  <a:cs charset="0" pitchFamily="34" typeface="Arial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83768" y="332656"/>
            <a:ext cx="5951822" cy="923330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" rig="flat">
                <a:rot lat="0" lon="0" rev="18900000"/>
              </a:lightRig>
            </a:scene3d>
            <a:sp3d contourW="6350" extrusionH="31750" prstMaterial="powder">
              <a:bevelT h="19050" prst="angle" w="19050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b="1" dirty="0" lang="ru-RU" smtClean="0" sz="5400">
                <a:ln/>
                <a:solidFill>
                  <a:schemeClr val="accent3"/>
                </a:solidFill>
              </a:rPr>
              <a:t> </a:t>
            </a:r>
            <a:r>
              <a:rPr b="1" dirty="0" lang="uk-UA" smtClean="0" sz="5400">
                <a:ln/>
                <a:solidFill>
                  <a:schemeClr val="accent3"/>
                </a:solidFill>
                <a:latin charset="0" pitchFamily="18" typeface="Times New Roman"/>
                <a:cs charset="0" pitchFamily="18" typeface="Times New Roman"/>
              </a:rPr>
              <a:t>Хто такі комахи? </a:t>
            </a:r>
            <a:endParaRPr b="1" dirty="0" lang="ru-RU" sz="5400">
              <a:ln/>
              <a:solidFill>
                <a:schemeClr val="accent3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C:\Users\VOVA\Desktop\загруженное.jpg" id="7" name="Picture 1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0" y="0"/>
            <a:ext cx="2714625" cy="16859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3167336" y="1268760"/>
            <a:ext cx="59766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dirty="0" lang="uk-UA" smtClean="0" sz="4000">
                <a:solidFill>
                  <a:schemeClr val="accent6">
                    <a:lumMod val="20000"/>
                    <a:lumOff val="80000"/>
                  </a:schemeClr>
                </a:solidFill>
                <a:latin charset="0" pitchFamily="18" typeface="Times New Roman"/>
                <a:cs charset="0" pitchFamily="18" typeface="Times New Roman"/>
              </a:rPr>
              <a:t>Комахи – найчисельніша група тварин. Це жуки, коники, метелики, мухи.</a:t>
            </a:r>
            <a:endParaRPr dirty="0" lang="ru-RU" sz="4000">
              <a:solidFill>
                <a:schemeClr val="accent6">
                  <a:lumMod val="20000"/>
                  <a:lumOff val="80000"/>
                </a:schemeClr>
              </a:solidFill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C:\Users\VOVA\Desktop\images.jpg" id="52227" name="Picture 3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6156176" y="3717032"/>
            <a:ext cx="2681931" cy="1800200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152400" dir="900000" dist="12000" kx="110000" ky="200000" rotWithShape="0" sy="9800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dir="t" rig="threePt"/>
          </a:scene3d>
          <a:sp3d contourW="6350" prstMaterial="matte">
            <a:bevelT h="101600" w="101600"/>
            <a:contourClr>
              <a:srgbClr val="969696"/>
            </a:contourClr>
          </a:sp3d>
        </p:spPr>
      </p:pic>
      <p:pic>
        <p:nvPicPr>
          <p:cNvPr descr="C:\Users\VOVA\Desktop\clip_image001.jpg" id="52228" name="Picture 4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179512" y="1772816"/>
            <a:ext cx="2880320" cy="2160240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152400" dir="900000" dist="12000" kx="110000" ky="200000" rotWithShape="0" sy="9800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dir="t" rig="threePt"/>
          </a:scene3d>
          <a:sp3d contourW="6350" prstMaterial="matte">
            <a:bevelT h="101600" w="101600"/>
            <a:contourClr>
              <a:srgbClr val="969696"/>
            </a:contourClr>
          </a:sp3d>
        </p:spPr>
      </p:pic>
      <p:pic>
        <p:nvPicPr>
          <p:cNvPr descr="C:\Users\VOVA\Desktop\nasek17.png" id="12" name="Рисунок 11"/>
          <p:cNvPicPr/>
          <p:nvPr/>
        </p:nvPicPr>
        <p:blipFill rotWithShape="1">
          <a:blip cstate="print"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8"/>
          <a:stretch/>
        </p:blipFill>
        <p:spPr bwMode="auto">
          <a:xfrm>
            <a:off x="395536" y="4293096"/>
            <a:ext cx="3095625" cy="14478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descr="C:\Users\VOVA\Desktop\babochka278.png" id="52234" name="Picture 10"/>
          <p:cNvPicPr>
            <a:picLocks noChangeArrowheads="1" noChangeAspect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>
            <a:off x="3275856" y="4149080"/>
            <a:ext cx="2615295" cy="2478038"/>
          </a:xfrm>
          <a:prstGeom prst="rect">
            <a:avLst/>
          </a:prstGeom>
          <a:noFill/>
        </p:spPr>
      </p:pic>
      <p:cxnSp>
        <p:nvCxnSpPr>
          <p:cNvPr id="18" name="Прямая со стрелкой 17"/>
          <p:cNvCxnSpPr/>
          <p:nvPr/>
        </p:nvCxnSpPr>
        <p:spPr>
          <a:xfrm flipH="1">
            <a:off x="3203848" y="2492895"/>
            <a:ext cx="4557598" cy="144017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2771800" y="3284984"/>
            <a:ext cx="1368152" cy="1296144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8" idx="2"/>
          </p:cNvCxnSpPr>
          <p:nvPr/>
        </p:nvCxnSpPr>
        <p:spPr>
          <a:xfrm flipH="1">
            <a:off x="4932040" y="3207752"/>
            <a:ext cx="1223628" cy="1013336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H="1">
            <a:off x="7812360" y="3068960"/>
            <a:ext cx="144016" cy="792088"/>
          </a:xfrm>
          <a:prstGeom prst="straightConnector1">
            <a:avLst/>
          </a:prstGeom>
          <a:ln w="76200">
            <a:solidFill>
              <a:srgbClr val="2302B0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94133797"/>
      </p:ext>
    </p:extLst>
  </p:cSld>
  <p:clrMapOvr>
    <a:masterClrMapping/>
  </p:clrMapOvr>
  <p:transition>
    <p:dissolv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7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0" id="9" nodeType="after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500" id="1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500" id="12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500" id="13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4">
                      <p:stCondLst>
                        <p:cond delay="indefinite"/>
                      </p:stCondLst>
                      <p:childTnLst>
                        <p:par>
                          <p:cTn fill="hold" id="15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6" nodeType="clickEffect" presetClass="entr" presetID="5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ecel="100000" dur="770" id="18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decel="100000" dur="770" id="19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accel="100000" dur="1230" fill="hold" id="20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dur="770" fill="hold" id="21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calcmode="lin" from="(0.5)" to="(#ppt_x)" valueType="num">
                                      <p:cBhvr>
                                        <p:cTn accel="100000" dur="1230" fill="hold" id="22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dur="770" fill="hold" id="23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calcmode="lin" from="(#ppt_y+0.4)" to="(#ppt_y)" valueType="num">
                                      <p:cBhvr>
                                        <p:cTn accel="100000" dur="1230" fill="hold" id="24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5">
                            <p:stCondLst>
                              <p:cond delay="2000"/>
                            </p:stCondLst>
                            <p:childTnLst>
                              <p:par>
                                <p:cTn fill="hold" id="26" nodeType="after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28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9">
                            <p:stCondLst>
                              <p:cond delay="2500"/>
                            </p:stCondLst>
                            <p:childTnLst>
                              <p:par>
                                <p:cTn fill="hold" id="30" nodeType="after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32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3">
                            <p:stCondLst>
                              <p:cond delay="4500"/>
                            </p:stCondLst>
                            <p:childTnLst>
                              <p:par>
                                <p:cTn fill="hold" id="34" nodeType="after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36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7">
                            <p:stCondLst>
                              <p:cond delay="5000"/>
                            </p:stCondLst>
                            <p:childTnLst>
                              <p:par>
                                <p:cTn fill="hold" id="38" nodeType="after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1000" id="4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1">
                            <p:stCondLst>
                              <p:cond delay="6000"/>
                            </p:stCondLst>
                            <p:childTnLst>
                              <p:par>
                                <p:cTn fill="hold" id="42" nodeType="after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44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5">
                            <p:stCondLst>
                              <p:cond delay="6500"/>
                            </p:stCondLst>
                            <p:childTnLst>
                              <p:par>
                                <p:cTn fill="hold" id="46" nodeType="after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1000" id="48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9">
                            <p:stCondLst>
                              <p:cond delay="7500"/>
                            </p:stCondLst>
                            <p:childTnLst>
                              <p:par>
                                <p:cTn fill="hold" id="50" nodeType="after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52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3">
                            <p:stCondLst>
                              <p:cond delay="8000"/>
                            </p:stCondLst>
                            <p:childTnLst>
                              <p:par>
                                <p:cTn fill="hold" id="54" nodeType="after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1000" id="56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5"/>
      <p:bldP grpId="0" spid="8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11560" y="260648"/>
            <a:ext cx="7760714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Будова тіла комах</a:t>
            </a:r>
            <a:endParaRPr 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3250" name="Picture 2" descr="C:\Users\VOVA\Desktop\0_81410_200aad8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1340768"/>
            <a:ext cx="3614427" cy="5301208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611560" y="2924944"/>
            <a:ext cx="2010359" cy="92333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Груди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11560" y="1556792"/>
            <a:ext cx="2338461" cy="92333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Голова</a:t>
            </a:r>
            <a:endParaRPr lang="ru-RU" sz="5400" b="1" dirty="0">
              <a:ln/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78008" y="4149080"/>
            <a:ext cx="2773515" cy="92333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Черевце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940152" y="3645024"/>
            <a:ext cx="3041217" cy="92333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Кінцівки</a:t>
            </a:r>
            <a:endParaRPr lang="ru-RU" sz="5400" b="1" dirty="0">
              <a:ln/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084168" y="1700808"/>
            <a:ext cx="2467407" cy="92333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Вусики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808569" y="4653136"/>
            <a:ext cx="16097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/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6 ніг</a:t>
            </a:r>
            <a:endParaRPr lang="ru-RU" sz="5400" b="1" dirty="0">
              <a:ln/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8" name="Прямая со стрелкой 27"/>
          <p:cNvCxnSpPr/>
          <p:nvPr/>
        </p:nvCxnSpPr>
        <p:spPr>
          <a:xfrm>
            <a:off x="2771800" y="2624138"/>
            <a:ext cx="1720117" cy="444822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2771800" y="3501008"/>
            <a:ext cx="1584176" cy="173633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H="1" flipV="1">
            <a:off x="5652120" y="2967334"/>
            <a:ext cx="1156449" cy="677690"/>
          </a:xfrm>
          <a:prstGeom prst="straightConnector1">
            <a:avLst/>
          </a:prstGeom>
          <a:ln w="76200">
            <a:solidFill>
              <a:srgbClr val="2302B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>
            <a:off x="5580112" y="2492896"/>
            <a:ext cx="504056" cy="0"/>
          </a:xfrm>
          <a:prstGeom prst="straightConnector1">
            <a:avLst/>
          </a:prstGeom>
          <a:ln w="76200">
            <a:solidFill>
              <a:srgbClr val="FFFF00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2621919" y="5114802"/>
            <a:ext cx="1869998" cy="330422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flipH="1">
            <a:off x="5652120" y="4568354"/>
            <a:ext cx="864096" cy="1008112"/>
          </a:xfrm>
          <a:prstGeom prst="straightConnector1">
            <a:avLst/>
          </a:prstGeom>
          <a:ln w="76200">
            <a:solidFill>
              <a:srgbClr val="2302B0"/>
            </a:solidFill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69413379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9" grpId="0" animBg="1"/>
      <p:bldP spid="21" grpId="0" animBg="1"/>
      <p:bldP spid="22" grpId="0" animBg="1"/>
      <p:bldP spid="24" grpId="0" animBg="1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Колекція метеликів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Vitalik\Desktop\Новая папка (2)\800px-Parnassius_apollo_by_Nemo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12776"/>
            <a:ext cx="2880320" cy="2103985"/>
          </a:xfrm>
          <a:prstGeom prst="rect">
            <a:avLst/>
          </a:prstGeom>
          <a:noFill/>
          <a:ln w="28575">
            <a:solidFill>
              <a:schemeClr val="accent2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7584" y="3543399"/>
            <a:ext cx="1352806" cy="46166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uk-UA" sz="2400" b="1" i="1" dirty="0" smtClean="0"/>
              <a:t>Аполлон</a:t>
            </a:r>
            <a:endParaRPr lang="ru-RU" sz="2400" b="1" i="1" dirty="0"/>
          </a:p>
        </p:txBody>
      </p:sp>
      <p:pic>
        <p:nvPicPr>
          <p:cNvPr id="2051" name="Picture 3" descr="C:\Users\Vitalik\Desktop\Новая папка (2)\бараниця грушев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412776"/>
            <a:ext cx="2893817" cy="2103984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203848" y="3556031"/>
            <a:ext cx="2893817" cy="46166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i="1" dirty="0" smtClean="0"/>
              <a:t>Бараниця грушева</a:t>
            </a:r>
            <a:endParaRPr lang="ru-RU" sz="2400" b="1" i="1" dirty="0"/>
          </a:p>
        </p:txBody>
      </p:sp>
      <p:pic>
        <p:nvPicPr>
          <p:cNvPr id="2052" name="Picture 4" descr="C:\Users\Vitalik\Desktop\Новая папка (2)\білан капустяний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404424"/>
            <a:ext cx="2794459" cy="2151608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178504" y="3543399"/>
            <a:ext cx="2893817" cy="46166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i="1" dirty="0" smtClean="0"/>
              <a:t>Білан капустяний</a:t>
            </a:r>
            <a:endParaRPr lang="ru-RU" sz="2400" b="1" i="1" dirty="0"/>
          </a:p>
        </p:txBody>
      </p:sp>
      <p:pic>
        <p:nvPicPr>
          <p:cNvPr id="2053" name="Picture 5" descr="C:\Users\Vitalik\Desktop\Новая папка (2)\листокрутка вишнева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221088"/>
            <a:ext cx="2880319" cy="1944216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95536" y="6027003"/>
            <a:ext cx="2088232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uk-UA" sz="2400" b="1" i="1" dirty="0" smtClean="0"/>
              <a:t>Листокрутка вишнева</a:t>
            </a:r>
            <a:endParaRPr lang="ru-RU" sz="2400" b="1" i="1" dirty="0"/>
          </a:p>
        </p:txBody>
      </p:sp>
      <p:pic>
        <p:nvPicPr>
          <p:cNvPr id="2054" name="Picture 6" descr="C:\Users\Vitalik\Desktop\Новая папка (2)\махаон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1557" y="4221089"/>
            <a:ext cx="2866108" cy="1944216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3833696" y="6179297"/>
            <a:ext cx="1242200" cy="46166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uk-UA" sz="2400" b="1" i="1" dirty="0" smtClean="0"/>
              <a:t>Махаон</a:t>
            </a:r>
            <a:endParaRPr lang="ru-RU" sz="2400" b="1" i="1" dirty="0"/>
          </a:p>
        </p:txBody>
      </p:sp>
      <p:pic>
        <p:nvPicPr>
          <p:cNvPr id="2055" name="Picture 7" descr="C:\Users\Vitalik\Desktop\Новая папка (2)\сонцевик кропивяний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8504" y="4215292"/>
            <a:ext cx="2844139" cy="1964005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6804248" y="6021288"/>
            <a:ext cx="1877437" cy="83099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uk-UA" sz="2400" b="1" i="1" dirty="0" smtClean="0"/>
              <a:t>Сонцевик </a:t>
            </a:r>
          </a:p>
          <a:p>
            <a:r>
              <a:rPr lang="uk-UA" sz="2400" b="1" i="1" dirty="0" smtClean="0"/>
              <a:t>Кропив'яний</a:t>
            </a:r>
            <a:endParaRPr lang="ru-RU" sz="2400" b="1" i="1" dirty="0"/>
          </a:p>
        </p:txBody>
      </p:sp>
    </p:spTree>
    <p:extLst>
      <p:ext uri="{BB962C8B-B14F-4D97-AF65-F5344CB8AC3E}">
        <p14:creationId xmlns="" xmlns:p14="http://schemas.microsoft.com/office/powerpoint/2010/main" val="802780784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0"/>
                            </p:stCondLst>
                            <p:childTnLst>
                              <p:par>
                                <p:cTn id="3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0"/>
                            </p:stCondLst>
                            <p:childTnLst>
                              <p:par>
                                <p:cTn id="4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000"/>
                            </p:stCondLst>
                            <p:childTnLst>
                              <p:par>
                                <p:cTn id="5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2" grpId="2"/>
      <p:bldP spid="4" grpId="0" animBg="1"/>
      <p:bldP spid="7" grpId="0" animBg="1"/>
      <p:bldP spid="9" grpId="0" animBg="1"/>
      <p:bldP spid="11" grpId="0" animBg="1"/>
      <p:bldP spid="13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16632"/>
            <a:ext cx="8363272" cy="20742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53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Поміркуй</a:t>
            </a:r>
            <a:r>
              <a:rPr lang="ru-RU" sz="53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53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чому</a:t>
            </a:r>
            <a:r>
              <a:rPr lang="ru-RU" sz="53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так:  коник </a:t>
            </a:r>
            <a:r>
              <a:rPr lang="ru-RU" sz="53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зелений</a:t>
            </a:r>
            <a:r>
              <a:rPr lang="ru-RU" sz="53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53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джміль</a:t>
            </a:r>
            <a:r>
              <a:rPr lang="ru-RU" sz="53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3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смугастий</a:t>
            </a:r>
            <a:r>
              <a:rPr lang="ru-RU" sz="53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ru-RU" sz="53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Vitalik\Desktop\Новая папка (2)\kuznets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2636912"/>
            <a:ext cx="5405157" cy="43204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Vitalik\Desktop\Новая папка (2)\shme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817216"/>
            <a:ext cx="5031649" cy="398804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3807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92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1">
          <a:blip cstate="print"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b="1" dirty="0" lang="uk-UA" smtClean="0"/>
              <a:t> </a:t>
            </a:r>
            <a:r>
              <a:rPr b="1" dirty="0" lang="uk-UA" smtClean="0" sz="7200">
                <a:ln cmpd="sng" w="10541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charset="0" pitchFamily="18" typeface="Times New Roman"/>
                <a:cs charset="0" pitchFamily="18" typeface="Times New Roman"/>
              </a:rPr>
              <a:t>Цікаво знати</a:t>
            </a:r>
            <a:endParaRPr b="1" dirty="0" lang="ru-RU" sz="7200">
              <a:ln cmpd="sng" w="10541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3928" y="1412776"/>
            <a:ext cx="5220072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b="1" dirty="0" lang="uk-UA" smtClean="0" sz="4000">
                <a:solidFill>
                  <a:srgbClr val="2302B0"/>
                </a:solidFill>
                <a:latin charset="0" pitchFamily="18" typeface="Times New Roman"/>
                <a:cs charset="0" pitchFamily="18" typeface="Times New Roman"/>
              </a:rPr>
              <a:t>Мурашник має багато поверхів. У ньому можуть жити півтора мільйони мурах. Ці комахи правильно і  швидко знаходять дорогу додому.</a:t>
            </a:r>
            <a:endParaRPr b="1" dirty="0" lang="ru-RU" sz="4000">
              <a:solidFill>
                <a:srgbClr val="2302B0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C:\Users\VOVA\Desktop\slide_15.jpg" id="24578" name="Picture 2"/>
          <p:cNvPicPr>
            <a:picLocks noChangeArrowheads="1" noChangeAspect="1"/>
          </p:cNvPicPr>
          <p:nvPr/>
        </p:nvPicPr>
        <p:blipFill>
          <a:blip cstate="print" r:embed="rId4"/>
          <a:stretch>
            <a:fillRect/>
          </a:stretch>
        </p:blipFill>
        <p:spPr bwMode="auto">
          <a:xfrm>
            <a:off x="251520" y="1628800"/>
            <a:ext cx="3491880" cy="4176464"/>
          </a:xfrm>
          <a:prstGeom prst="round2DiagRect">
            <a:avLst>
              <a:gd fmla="val 16667" name="adj1"/>
              <a:gd fmla="val 0" name="adj2"/>
            </a:avLst>
          </a:prstGeom>
          <a:ln cap="sq" w="88900">
            <a:solidFill>
              <a:srgbClr val="FFFFFF"/>
            </a:solidFill>
            <a:miter lim="800000"/>
          </a:ln>
          <a:effectLst>
            <a:outerShdw algn="tl" blurRad="254000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838071263"/>
      </p:ext>
    </p:extLst>
  </p:cSld>
  <p:clrMapOvr>
    <a:masterClrMapping/>
  </p:clrMapOvr>
  <p:transition>
    <p:dissolv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4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">
                            <p:stCondLst>
                              <p:cond delay="1000"/>
                            </p:stCondLst>
                            <p:childTnLst>
                              <p:par>
                                <p:cTn fill="hold" id="11" nodeType="afterEffect" presetClass="entr" presetID="3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3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14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5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6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7">
                            <p:stCondLst>
                              <p:cond delay="3000"/>
                            </p:stCondLst>
                            <p:childTnLst>
                              <p:par>
                                <p:cTn fill="hold" grpId="1" id="18" nodeType="afterEffect" presetClass="entr" presetID="4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2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21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2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25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26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27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28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 id="29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grpId="2" id="31" nodeType="withEffect" presetClass="exit" presetID="10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filter="fade" transition="out">
                                      <p:cBhvr>
                                        <p:cTn dur="2000" id="32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33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5"/>
      <p:bldP grpId="1" spid="5"/>
      <p:bldP grpId="1" spid="6"/>
      <p:bldP grpId="2" spid="6"/>
    </p:bld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1">
          <a:blip cstate="print"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67544" y="404664"/>
            <a:ext cx="7507248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bIns="45720" lIns="91440" rIns="91440" tIns="45720" wrap="none">
            <a:spAutoFit/>
          </a:bodyPr>
          <a:lstStyle/>
          <a:p>
            <a:pPr algn="ctr"/>
            <a:r>
              <a:rPr b="1" cap="none" dirty="0" lang="uk-UA" smtClean="0" spc="0" sz="54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rgbClr val="FFFF00">
                      <a:alpha val="40000"/>
                    </a:srgbClr>
                  </a:glow>
                  <a:innerShdw blurRad="69850" dir="5400000" dist="43180">
                    <a:srgbClr val="000000">
                      <a:alpha val="65000"/>
                    </a:srgbClr>
                  </a:innerShdw>
                </a:effectLst>
                <a:latin charset="0" pitchFamily="18" typeface="Times New Roman"/>
                <a:cs charset="0" pitchFamily="18" typeface="Times New Roman"/>
              </a:rPr>
              <a:t>Чому такі дивні назви?</a:t>
            </a:r>
            <a:endParaRPr b="1" cap="none" dirty="0" lang="ru-RU" spc="0" sz="540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228600">
                  <a:srgbClr val="FFFF00">
                    <a:alpha val="40000"/>
                  </a:srgbClr>
                </a:glow>
                <a:innerShdw blurRad="69850" dir="5400000" dist="43180">
                  <a:srgbClr val="000000">
                    <a:alpha val="65000"/>
                  </a:srgbClr>
                </a:inn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C:\Users\VOVA\Desktop\0_81410_200aad8_orig.png" id="54274" name="Picture 2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539552" y="1628800"/>
            <a:ext cx="2275750" cy="3337797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24644" y="4941168"/>
            <a:ext cx="2958759" cy="76944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bIns="45720" lIns="91440" rIns="91440" tIns="45720" wrap="none">
            <a:spAutoFit/>
            <a:scene3d>
              <a:camera prst="orthographicFront">
                <a:rot lat="0" lon="0" rev="0"/>
              </a:camera>
              <a:lightRig dir="t" rig="glow">
                <a:rot lat="0" lon="0" rev="3600000"/>
              </a:lightRig>
            </a:scene3d>
            <a:sp3d prstMaterial="softEdge">
              <a:bevelT h="16510" w="292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b="1" dirty="0" lang="uk-UA" smtClean="0" sz="440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algn="tl" blurRad="88000" dir="5040000" dist="50800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charset="0" pitchFamily="18" typeface="Times New Roman"/>
                <a:cs charset="0" pitchFamily="18" typeface="Times New Roman"/>
              </a:rPr>
              <a:t>Жук-олень</a:t>
            </a:r>
            <a:endParaRPr b="1" dirty="0" lang="ru-RU" sz="440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algn="tl" blurRad="88000" dir="5040000" dist="50800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699792" y="1412776"/>
            <a:ext cx="3503202" cy="76944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dir="tl" rig="glow">
                <a:rot lat="0" lon="0" rev="5400000"/>
              </a:lightRig>
            </a:scene3d>
            <a:sp3d contourW="12700">
              <a:bevelT h="25400" w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b="1" dirty="0" err="1" lang="uk-UA" smtClean="0" sz="440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algn="tl" blurRad="80000" dir="5040000" dist="40000">
                    <a:srgbClr val="000000">
                      <a:alpha val="30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Жук-</a:t>
            </a:r>
            <a:r>
              <a:rPr b="1" dirty="0" lang="uk-UA" smtClean="0" sz="440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algn="tl" blurRad="80000" dir="5040000" dist="40000">
                    <a:srgbClr val="000000">
                      <a:alpha val="30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 носоріг</a:t>
            </a:r>
            <a:endParaRPr b="1" dirty="0" lang="ru-RU" sz="440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algn="tl" blurRad="80000" dir="5040000" dist="4000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descr="C:\Users\VOVA\Desktop\0_8140a_7e402da4_orig.png" id="17" name="Picture 3"/>
          <p:cNvPicPr>
            <a:picLocks noChangeArrowheads="1" noChangeAspect="1"/>
          </p:cNvPicPr>
          <p:nvPr/>
        </p:nvPicPr>
        <p:blipFill>
          <a:blip cstate="print" r:embed="rId5"/>
          <a:srcRect r="2"/>
          <a:stretch>
            <a:fillRect/>
          </a:stretch>
        </p:blipFill>
        <p:spPr bwMode="auto">
          <a:xfrm>
            <a:off x="4580385" y="1421160"/>
            <a:ext cx="4563616" cy="2388548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3203848" y="3861048"/>
            <a:ext cx="2593980" cy="76944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bIns="45720" lIns="91440" rIns="91440" tIns="45720" wrap="none">
            <a:spAutoFit/>
          </a:bodyPr>
          <a:lstStyle/>
          <a:p>
            <a:pPr algn="ctr"/>
            <a:r>
              <a:rPr b="1" dirty="0" lang="uk-UA" smtClean="0" spc="300" sz="4400">
                <a:ln cmpd="sng" w="11430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charset="0" pitchFamily="18" typeface="Times New Roman"/>
                <a:cs charset="0" pitchFamily="18" typeface="Times New Roman"/>
              </a:rPr>
              <a:t>Цвіркун</a:t>
            </a:r>
            <a:endParaRPr b="1" cap="none" dirty="0" lang="ru-RU" spc="300" sz="4400">
              <a:ln cmpd="sng" w="11430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descr="C:\Users\VOVA\Desktop\nasek17.png" id="54276" name="Picture 4"/>
          <p:cNvPicPr>
            <a:picLocks noChangeArrowheads="1" noChangeAspect="1"/>
          </p:cNvPicPr>
          <p:nvPr/>
        </p:nvPicPr>
        <p:blipFill>
          <a:blip cstate="print" r:embed="rId6"/>
          <a:srcRect b="95" r="15"/>
          <a:stretch>
            <a:fillRect/>
          </a:stretch>
        </p:blipFill>
        <p:spPr bwMode="auto">
          <a:xfrm>
            <a:off x="2483768" y="2492896"/>
            <a:ext cx="3113287" cy="1512168"/>
          </a:xfrm>
          <a:prstGeom prst="rect">
            <a:avLst/>
          </a:prstGeom>
          <a:noFill/>
        </p:spPr>
      </p:pic>
      <p:pic>
        <p:nvPicPr>
          <p:cNvPr descr="C:\Users\VOVA\Desktop\nasek52.png" id="32772" name="Picture 4"/>
          <p:cNvPicPr>
            <a:picLocks noChangeArrowheads="1" noChangeAspect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 rot="15202997">
            <a:off x="6152298" y="4346077"/>
            <a:ext cx="1820048" cy="2550454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6014570" y="3717032"/>
            <a:ext cx="3021212" cy="76944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bIns="45720" lIns="91440" rIns="91440" tIns="45720" wrap="none">
            <a:spAutoFit/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b="1" dirty="0" err="1" lang="uk-UA" smtClean="0" sz="44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Жук-</a:t>
            </a:r>
            <a:r>
              <a:rPr b="1" dirty="0" lang="uk-UA" smtClean="0" sz="44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 вусач</a:t>
            </a:r>
            <a:endParaRPr b="1" dirty="0" lang="ru-RU" sz="44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algn="tl" blurRad="50800" dir="5460000" dist="39000">
                  <a:srgbClr val="000000">
                    <a:alpha val="38000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8071263"/>
      </p:ext>
    </p:extLst>
  </p:cSld>
  <p:clrMapOvr>
    <a:masterClrMapping/>
  </p:clrMapOvr>
  <p:transition>
    <p:diamond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5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ecel="100000" dur="770" id="7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decel="100000" dur="770" id="8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accel="100000" dur="1230" fill="hold" id="9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dur="770" fill="hold" id="1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calcmode="lin" from="(0.5)" to="(#ppt_x)" valueType="num">
                                      <p:cBhvr>
                                        <p:cTn accel="100000" dur="1230" fill="hold" id="11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dur="770" fill="hold" id="12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calcmode="lin" from="(#ppt_y+0.4)" to="(#ppt_y)" valueType="num">
                                      <p:cBhvr>
                                        <p:cTn accel="100000" dur="1230" fill="hold" id="13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4">
                      <p:stCondLst>
                        <p:cond delay="indefinite"/>
                      </p:stCondLst>
                      <p:childTnLst>
                        <p:par>
                          <p:cTn fill="hold" id="15">
                            <p:stCondLst>
                              <p:cond delay="0"/>
                            </p:stCondLst>
                            <p:childTnLst>
                              <p:par>
                                <p:cTn fill="hold" id="16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18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9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0" id="20" nodeType="afterEffect" presetClass="entr" presetID="5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ecel="100000" dur="770" id="22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decel="100000" dur="770" id="23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accel="100000" dur="1230" fill="hold" id="24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dur="770" fill="hold" id="25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calcmode="lin" from="(0.5)" to="(#ppt_x)" valueType="num">
                                      <p:cBhvr>
                                        <p:cTn accel="100000" dur="1230" fill="hold" id="26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dur="770" fill="hold" id="27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calcmode="lin" from="(#ppt_y+0.4)" to="(#ppt_y)" valueType="num">
                                      <p:cBhvr>
                                        <p:cTn accel="100000" dur="1230" fill="hold" id="28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9">
                      <p:stCondLst>
                        <p:cond delay="indefinite"/>
                      </p:stCondLst>
                      <p:childTnLst>
                        <p:par>
                          <p:cTn fill="hold" id="30">
                            <p:stCondLst>
                              <p:cond delay="0"/>
                            </p:stCondLst>
                            <p:childTnLst>
                              <p:par>
                                <p:cTn fill="hold" id="31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33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4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0" id="35" nodeType="afterEffect" presetClass="entr" presetID="4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37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8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9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4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41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2">
                      <p:stCondLst>
                        <p:cond delay="indefinite"/>
                      </p:stCondLst>
                      <p:childTnLst>
                        <p:par>
                          <p:cTn fill="hold" id="43">
                            <p:stCondLst>
                              <p:cond delay="0"/>
                            </p:stCondLst>
                            <p:childTnLst>
                              <p:par>
                                <p:cTn fill="hold" id="44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46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7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0" id="48" nodeType="afterEffect" presetClass="entr" presetID="4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51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52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3">
                      <p:stCondLst>
                        <p:cond delay="indefinite"/>
                      </p:stCondLst>
                      <p:childTnLst>
                        <p:par>
                          <p:cTn fill="hold" id="54">
                            <p:stCondLst>
                              <p:cond delay="0"/>
                            </p:stCondLst>
                            <p:childTnLst>
                              <p:par>
                                <p:cTn fill="hold" id="55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57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8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0" id="59" nodeType="afterEffect" presetClass="entr" presetID="5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ecel="100000" dur="770" id="6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decel="100000" dur="770" id="62"/>
                                        <p:tgtEl>
                                          <p:spTgt spid="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accel="100000" dur="1230" fill="hold" id="63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dur="770" fill="hold" id="64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calcmode="lin" from="(0.5)" to="(#ppt_x)" valueType="num">
                                      <p:cBhvr>
                                        <p:cTn accel="100000" dur="1230" fill="hold" id="65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dur="770" fill="hold" id="66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calcmode="lin" from="(#ppt_y+0.4)" to="(#ppt_y)" valueType="num">
                                      <p:cBhvr>
                                        <p:cTn accel="100000" dur="1230" fill="hold" id="67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8"/>
      <p:bldP animBg="1" grpId="0" spid="9"/>
      <p:bldP animBg="1" grpId="0" spid="10"/>
      <p:bldP animBg="1" grpId="0" spid="18"/>
      <p:bldP animBg="1" grpId="0" spid="14"/>
    </p:bldLst>
  </p:timing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782</TotalTime>
  <Words>322</Words>
  <Application>Microsoft Office PowerPoint</Application>
  <PresentationFormat>Экран (4:3)</PresentationFormat>
  <Paragraphs>66</Paragraphs>
  <Slides>16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Тема Office</vt:lpstr>
      <vt:lpstr>Документ</vt:lpstr>
      <vt:lpstr>Хто такі комахи?</vt:lpstr>
      <vt:lpstr>     Пролунав уже дзвінок,      Починається урок.      Працюватимем старанно,      Щоб почути у кінці,      Що у нашім першім класі      Діти – просто молодці!</vt:lpstr>
      <vt:lpstr>Завдання уроку: * Ознайомитися з різноманітністю      комах;  *  з’ясувати ознаки цієї групи тварин;  *  навчитися  розпізнавати комах;        *   розвивати прагнення досліджувати       природу;  * виховувати бережливе ставлення до      природи.</vt:lpstr>
      <vt:lpstr> </vt:lpstr>
      <vt:lpstr> </vt:lpstr>
      <vt:lpstr>Колекція метеликів</vt:lpstr>
      <vt:lpstr> Поміркуй, чому так:  коник зелений, а джміль смугастий?</vt:lpstr>
      <vt:lpstr> Цікаво знати</vt:lpstr>
      <vt:lpstr>Слайд 9</vt:lpstr>
      <vt:lpstr>Впізнай і опиши комаху </vt:lpstr>
      <vt:lpstr>Гра « Яка комаха не літає»</vt:lpstr>
      <vt:lpstr>Гра « Прочитай прислів’я та поясни»</vt:lpstr>
      <vt:lpstr>Гра « Доповни речення»</vt:lpstr>
      <vt:lpstr>На уроці всі ми вчились: Всі старались, не лінились. Здолали труднощі усі, Ось які ми молодці!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Vitalik</dc:creator>
  <cp:lastModifiedBy>user</cp:lastModifiedBy>
  <cp:revision>84</cp:revision>
  <dcterms:created xsi:type="dcterms:W3CDTF">2014-11-10T13:53:02Z</dcterms:created>
  <dcterms:modified xsi:type="dcterms:W3CDTF">2014-12-20T09:56:27Z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2631279</vt:lpwstr>
  </property>
  <property fmtid="{D5CDD505-2E9C-101B-9397-08002B2CF9AE}" name="NXPowerLiteVersion" pid="3">
    <vt:lpwstr>D4.1.4</vt:lpwstr>
  </property>
</Properties>
</file>