
<file path=[Content_Types].xml><?xml version="1.0" encoding="utf-8"?>
<Types xmlns="http://schemas.openxmlformats.org/package/2006/content-types">
  <Default ContentType="image/png" Extension="png"/>
  <Default ContentType="audio/mpeg" Extension="mp3"/>
  <Default ContentType="image/jpeg" Extension="jpeg"/>
  <Default ContentType="application/vnd.openxmlformats-package.relationships+xml" Extension="rels"/>
  <Default ContentType="application/xml" Extension="xml"/>
  <Default ContentType="image/gif" Extension="gif"/>
  <Default ContentType="image/jpeg" Extension="jpg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80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2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341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14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286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0399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238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726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126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6896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036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888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52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9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52DAF-C425-454F-A2D7-2AE7C3B1AA6C}" type="datetimeFigureOut">
              <a:rPr lang="ru-RU" smtClean="0"/>
              <a:t>16.12.2014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74D36-FB3E-4127-AB6C-40C80A80D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387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1.xml.rels><?xml version="1.0" encoding="UTF-8" standalone="yes" ?><Relationships xmlns="http://schemas.openxmlformats.org/package/2006/relationships"><Relationship Id="rId2" Target="../media/image26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5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4.xml.rels><?xml version="1.0" encoding="UTF-8" standalone="yes" ?><Relationships xmlns="http://schemas.openxmlformats.org/package/2006/relationships"><Relationship Id="rId2" Target="../media/image37.jpe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5.png"/><Relationship Id="rId5" Type="http://schemas.openxmlformats.org/officeDocument/2006/relationships/image" Target="../media/image41.png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06"/>
            <a:ext cx="12192000" cy="6884306"/>
          </a:xfrm>
          <a:prstGeom prst="rect">
            <a:avLst/>
          </a:prstGeom>
        </p:spPr>
      </p:pic>
      <p:pic>
        <p:nvPicPr>
          <p:cNvPr id="3" name="Рисунок 2" descr="92838302_listopa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825" y="494037"/>
            <a:ext cx="8715404" cy="651009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34824" y="116632"/>
            <a:ext cx="9171891" cy="15081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kern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Урок</a:t>
            </a:r>
            <a:r>
              <a:rPr lang="uk-UA" sz="3600" b="1" kern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400" b="1" kern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 зв'язного мовлення </a:t>
            </a:r>
          </a:p>
          <a:p>
            <a:pPr algn="ctr"/>
            <a:r>
              <a:rPr lang="uk-UA" sz="4400" b="1" kern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uk-UA" sz="4800" b="1" kern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4400" b="1" kern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класі</a:t>
            </a:r>
            <a:endParaRPr lang="ru-RU" sz="4400" b="1" kern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4791" y="2458995"/>
            <a:ext cx="11025962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6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«Прощання з осінню» Складання </a:t>
            </a:r>
            <a:r>
              <a:rPr lang="uk-UA" sz="6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деформованих </a:t>
            </a:r>
          </a:p>
          <a:p>
            <a:pPr algn="ctr"/>
            <a:r>
              <a:rPr lang="uk-UA" sz="6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речень</a:t>
            </a:r>
            <a:endParaRPr lang="ru-RU" sz="66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913050" y="4582653"/>
            <a:ext cx="4127965" cy="1673022"/>
          </a:xfrm>
          <a:prstGeom prst="rect">
            <a:avLst/>
          </a:prstGeom>
          <a:solidFill>
            <a:schemeClr val="accent1">
              <a:lumMod val="40000"/>
              <a:lumOff val="60000"/>
              <a:alpha val="35000"/>
            </a:schemeClr>
          </a:solidFill>
        </p:spPr>
        <p:txBody>
          <a:bodyPr wrap="square">
            <a:spAutoFit/>
          </a:bodyPr>
          <a:lstStyle/>
          <a:p>
            <a:pPr marL="90488" algn="just">
              <a:lnSpc>
                <a:spcPct val="107000"/>
              </a:lnSpc>
            </a:pP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Підготувала: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488" algn="just">
              <a:lnSpc>
                <a:spcPct val="107000"/>
              </a:lnSpc>
            </a:pPr>
            <a:r>
              <a:rPr lang="uk-U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Богдан Марія Михайлівна,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488" algn="just">
              <a:lnSpc>
                <a:spcPct val="107000"/>
              </a:lnSpc>
            </a:pP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вчитель Васильківської 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0488" algn="just">
              <a:lnSpc>
                <a:spcPct val="107000"/>
              </a:lnSpc>
            </a:pPr>
            <a:r>
              <a:rPr lang="uk-UA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ЗОШ І-ІІІ ступенів №3</a:t>
            </a:r>
            <a:r>
              <a:rPr lang="uk-UA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uk-UA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37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88"/>
            <a:ext cx="12192000" cy="68825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22848" y="3288037"/>
            <a:ext cx="289252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Театральна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81060" y="4291020"/>
            <a:ext cx="465928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вальсі падолисту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973046" y="5124221"/>
            <a:ext cx="3528530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Компліментна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99458" y="4238647"/>
            <a:ext cx="422102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Нива осінніх слів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42124" y="6014685"/>
            <a:ext cx="393569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Нива порівнянь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69713" y="2413198"/>
            <a:ext cx="322581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Фізхвилинка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95297" y="3534006"/>
            <a:ext cx="50976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 розповідь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5057" y="5166514"/>
            <a:ext cx="421756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Помічники Осені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88887" y="1879887"/>
            <a:ext cx="371287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Вірю – Не вірю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096000" y="1077705"/>
            <a:ext cx="579235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Хвилинка - читайлинка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99458" y="1325917"/>
            <a:ext cx="4009303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Прикмети Осені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344970" y="2731824"/>
            <a:ext cx="419537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Релакс-хвилинка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86840" y="2306838"/>
            <a:ext cx="268951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Кросворди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69597" y="5976158"/>
            <a:ext cx="5522346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 «Мікрофон»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176359" y="79802"/>
            <a:ext cx="6652990" cy="769441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100000">
                <a:schemeClr val="accent1">
                  <a:tint val="37000"/>
                  <a:satMod val="300000"/>
                  <a:alpha val="7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царстві Осені</a:t>
            </a:r>
            <a:endParaRPr lang="ru-RU" sz="60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015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-2_1_~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pattFill prst="dkDnDiag">
            <a:fgClr>
              <a:schemeClr val="accent1"/>
            </a:fgClr>
            <a:bgClr>
              <a:schemeClr val="bg1"/>
            </a:bgClr>
          </a:pattFill>
        </p:spPr>
      </p:pic>
      <p:sp>
        <p:nvSpPr>
          <p:cNvPr id="3" name="Подзаголовок 2"/>
          <p:cNvSpPr txBox="1">
            <a:spLocks/>
          </p:cNvSpPr>
          <p:nvPr/>
        </p:nvSpPr>
        <p:spPr>
          <a:xfrm>
            <a:off x="903767" y="1864830"/>
            <a:ext cx="9930810" cy="2839453"/>
          </a:xfrm>
          <a:prstGeom prst="rect">
            <a:avLst/>
          </a:prstGeom>
        </p:spPr>
        <p:txBody>
          <a:bodyPr>
            <a:noAutofit/>
          </a:bodyPr>
          <a:lstStyle>
            <a:lvl1pPr marL="438912" indent="-320040" algn="l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Char char="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152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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/>
              <a:buChar char="▪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1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/>
              <a:buChar char="▪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646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 3"/>
              <a:buChar char=""/>
              <a:defRPr kumimoji="0" lang="en-US" sz="20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96938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садах, гаях блукає,</a:t>
            </a:r>
          </a:p>
          <a:p>
            <a:pPr marL="896938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Жовті шати одягає</a:t>
            </a:r>
          </a:p>
          <a:p>
            <a:pPr marL="896938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Золотисту стелить постіль –</a:t>
            </a:r>
          </a:p>
          <a:p>
            <a:pPr marL="896938"/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Жде сестрицю білу в гості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753293" y="116631"/>
            <a:ext cx="4635795" cy="115927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0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500" b="1" kern="1200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uk-UA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Загадка</a:t>
            </a:r>
            <a:endParaRPr lang="ru-RU" sz="7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176121" y="5707416"/>
            <a:ext cx="3160295" cy="816504"/>
          </a:xfrm>
          <a:prstGeom prst="rect">
            <a:avLst/>
          </a:prstGeom>
          <a:solidFill>
            <a:schemeClr val="accent1">
              <a:alpha val="52000"/>
            </a:schemeClr>
          </a:solidFill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ОСІНЬ</a:t>
            </a:r>
            <a:endParaRPr lang="ru-RU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92838302_listopa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1470" y="347905"/>
            <a:ext cx="8715404" cy="6510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98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1504" y="136951"/>
            <a:ext cx="9036496" cy="769441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100000">
                <a:schemeClr val="accent1">
                  <a:tint val="37000"/>
                  <a:satMod val="300000"/>
                  <a:alpha val="7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469205" y="127583"/>
            <a:ext cx="9293186" cy="830997"/>
          </a:xfrm>
          <a:prstGeom prst="rect">
            <a:avLst/>
          </a:prstGeom>
          <a:noFill/>
        </p:spPr>
        <p:txBody>
          <a:bodyPr bIns="45720" lIns="91440" rIns="91440" tIns="45720" wrap="none">
            <a:spAutoFit/>
          </a:bodyPr>
          <a:lstStyle/>
          <a:p>
            <a:pPr algn="ctr"/>
            <a:r>
              <a:rPr b="1" dirty="0" lang="uk-UA" sz="48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Гра « Знайди помічників Осені »</a:t>
            </a:r>
            <a:endParaRPr b="1" dirty="0" lang="ru-RU" sz="480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algn="tl" blurRad="12700" dir="2700000" dist="38100" rotWithShape="0">
                  <a:schemeClr val="bg1">
                    <a:lumMod val="50000"/>
                  </a:schemeClr>
                </a:outerShdw>
              </a:effectLst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descr="http://img0.liveinternet.ru/images/attach/c/4/78/643/78643086_large_3740351_Maxim_Sikorski.jpg" id="1026" name="Picture 2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829340" y="980729"/>
            <a:ext cx="4834613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www.creative.su/sites/creative.su/data/XmUserFiles/userfiles/user5108/osennijj_dozhd_kh._m._90kh65sm..jpg" id="8" name="Picture 4"/>
          <p:cNvPicPr>
            <a:picLocks noChangeArrowheads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950812"/>
            <a:ext cx="5174511" cy="276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odogde.ru/wp-content/uploads/2011/02/iskusstvenniy_dogd.jpg" id="1030" name="Picture 6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994" y="988441"/>
            <a:ext cx="5210517" cy="28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priroda-yavlenie.ru/images/veter-3.jpg" id="1032" name="Picture 8"/>
          <p:cNvPicPr>
            <a:picLocks noChangeArrowheads="1"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3957388"/>
            <a:ext cx="4713550" cy="27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120216"/>
      </p:ext>
    </p:extLst>
  </p:cSld>
  <p:clrMapOvr>
    <a:masterClrMapping/>
  </p:clrMapOvr>
  <p:timing>
    <p:tnLst>
      <p:par>
        <p:cTn dur="indefinite" id="1" nodeType="tmRoot" restart="never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rgbClr val="FFFF00"/>
            </a:gs>
            <a:gs pos="1000">
              <a:srgbClr val="0070C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92838302_listopa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140" y="347906"/>
            <a:ext cx="8715404" cy="651009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35665" y="57227"/>
            <a:ext cx="1068572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Розминка - </a:t>
            </a:r>
            <a:r>
              <a:rPr lang="uk-UA" sz="6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 «Вірю - не вірю»</a:t>
            </a:r>
            <a:endParaRPr lang="ru-RU" sz="6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57880" y="746312"/>
            <a:ext cx="743335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4800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 буває восени ?</a:t>
            </a:r>
            <a:endParaRPr lang="ru-RU" sz="4800" b="1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0642" y="1608988"/>
            <a:ext cx="1158225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Сірі хмари закрили сонце.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2772" y="2152255"/>
            <a:ext cx="1158225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Геть усі діброви в золото одіто.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4901" y="2675214"/>
            <a:ext cx="1158225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Вже руда ліщина, пожовтіли клени.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3904" y="3392270"/>
            <a:ext cx="11582251" cy="8874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3000"/>
              </a:lnSpc>
            </a:pPr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Ліс виступає з легенького  ранкового туману, наче острів із води.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33904" y="4375109"/>
            <a:ext cx="11582251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3000"/>
              </a:lnSpc>
            </a:pPr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Ой мороз! Який мороз. Всіх пташок проймає дрож 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06279" y="5262596"/>
            <a:ext cx="11582251" cy="4770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3000"/>
              </a:lnSpc>
            </a:pPr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Льодком тоненьким скована, спинилася ріка.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64363" y="6117548"/>
            <a:ext cx="11582251" cy="4890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ts val="3000"/>
              </a:lnSpc>
            </a:pPr>
            <a:r>
              <a:rPr lang="uk-UA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Осінь на узліссі листя золотила.</a:t>
            </a:r>
            <a:endParaRPr lang="ru-RU" sz="4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34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1.gstatic.com/images?q=tbn:ANd9GcTJd3-ob6qDS8S3WHurtUYs6gPWH7i39CUV_lq7wSsgChU0IEk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796"/>
            <a:ext cx="12192000" cy="686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99656" y="1088513"/>
            <a:ext cx="61926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Поясніть прислів'я</a:t>
            </a:r>
          </a:p>
          <a:p>
            <a:pPr algn="ctr"/>
            <a:r>
              <a:rPr lang="uk-UA" sz="3200" b="1" dirty="0"/>
              <a:t> 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139656" y="2411952"/>
            <a:ext cx="954620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Осінь збирає, а весна з'їдає.</a:t>
            </a:r>
            <a:endParaRPr lang="ru-RU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21549" y="3342158"/>
            <a:ext cx="103934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6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Осінь іде, дощі за собою веде.</a:t>
            </a:r>
            <a:endParaRPr lang="ru-RU" sz="6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82851" y="4107"/>
            <a:ext cx="964296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Хвилинка – читайлинка</a:t>
            </a:r>
            <a:endParaRPr lang="ru-RU" sz="7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317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7320" y="1420031"/>
            <a:ext cx="4875174" cy="181588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Кличуть нас ліси, поля, сади</a:t>
            </a:r>
          </a:p>
          <a:p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Назбирати осені плоди.</a:t>
            </a:r>
          </a:p>
          <a:p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 дерев </a:t>
            </a:r>
            <a:r>
              <a:rPr lang="uk-UA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спадає </a:t>
            </a:r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листя жовте,</a:t>
            </a:r>
          </a:p>
          <a:p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землею ходить місяць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015" y="4050614"/>
            <a:ext cx="4876989" cy="267765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південний край землі</a:t>
            </a:r>
          </a:p>
          <a:p>
            <a:r>
              <a:rPr lang="uk-UA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Відлітають журавлі.</a:t>
            </a:r>
          </a:p>
          <a:p>
            <a:r>
              <a:rPr lang="uk-UA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Знов лункий шкільний дзвінок</a:t>
            </a:r>
          </a:p>
          <a:p>
            <a:r>
              <a:rPr lang="uk-UA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 покликав на урок.</a:t>
            </a:r>
          </a:p>
          <a:p>
            <a:r>
              <a:rPr lang="uk-UA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цей місяць звати ,</a:t>
            </a:r>
          </a:p>
          <a:p>
            <a:r>
              <a:rPr lang="uk-UA" sz="28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Прошу відгадати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633818" y="4878436"/>
            <a:ext cx="4558182" cy="1815882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Краплі з неба, дахів, стріх</a:t>
            </a:r>
          </a:p>
          <a:p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Дощ холодний, перший сніг.</a:t>
            </a:r>
          </a:p>
          <a:p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Почорнів без листя сад</a:t>
            </a:r>
          </a:p>
          <a:p>
            <a:r>
              <a:rPr lang="uk-UA" sz="28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за місяць?</a:t>
            </a:r>
            <a:endParaRPr lang="ru-RU" sz="28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" name="Группа 41"/>
          <p:cNvGrpSpPr/>
          <p:nvPr/>
        </p:nvGrpSpPr>
        <p:grpSpPr>
          <a:xfrm>
            <a:off x="5037637" y="1188084"/>
            <a:ext cx="7098407" cy="5408762"/>
            <a:chOff x="4245404" y="2352571"/>
            <a:chExt cx="4361768" cy="279800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5433893" y="2352571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433893" y="2760766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5433528" y="3176463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5433893" y="3571551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5433893" y="3979746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5433528" y="4395443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5433528" y="4790531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5846346" y="3187658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5846346" y="3586715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6258434" y="3191627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6258799" y="3586715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6671252" y="3200765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6671252" y="3570075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7075344" y="3200765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7479436" y="3210035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7075344" y="3566282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7863284" y="3209908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5058406" y="3566282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654314" y="3573339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4245404" y="3573339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  <p:sp>
          <p:nvSpPr>
            <p:cNvPr id="40" name="Прямоугольник 39"/>
            <p:cNvSpPr/>
            <p:nvPr/>
          </p:nvSpPr>
          <p:spPr>
            <a:xfrm>
              <a:off x="8247132" y="3216667"/>
              <a:ext cx="360040" cy="36004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</p:grpSp>
      <p:sp>
        <p:nvSpPr>
          <p:cNvPr id="41" name="Прямоугольник 40"/>
          <p:cNvSpPr/>
          <p:nvPr/>
        </p:nvSpPr>
        <p:spPr>
          <a:xfrm>
            <a:off x="2673676" y="148691"/>
            <a:ext cx="6621044" cy="630509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673676" y="33769"/>
            <a:ext cx="662104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Розгадування кросвордів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44879" y="2806373"/>
            <a:ext cx="292381" cy="3693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298689" y="6135905"/>
            <a:ext cx="292381" cy="3693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639578" y="6135905"/>
            <a:ext cx="292381" cy="36933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149641" y="1267680"/>
            <a:ext cx="211007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091216" y="2846700"/>
            <a:ext cx="211007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233521" y="3600714"/>
            <a:ext cx="211007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41321" y="1314157"/>
            <a:ext cx="32264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076146" y="2059009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063108" y="2876725"/>
            <a:ext cx="322643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039598" y="3661634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079939" y="4413441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56917" y="5218866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080740" y="5986432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702165" y="2906692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418703" y="2897620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095837" y="2914095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0397875" y="2906692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713612" y="2897620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1015426" y="291409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1639578" y="2916589"/>
            <a:ext cx="421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139880" y="3651446"/>
            <a:ext cx="31670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808424" y="3661633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407679" y="3685899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731049" y="3645562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391574" y="3668025"/>
            <a:ext cx="463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9047142" y="3651446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9729646" y="3643823"/>
            <a:ext cx="431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405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 animBg="1"/>
      <p:bldP spid="49" grpId="0"/>
      <p:bldP spid="50" grpId="0"/>
      <p:bldP spid="51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 animBg="1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C000"/>
            </a:gs>
            <a:gs pos="98000">
              <a:schemeClr val="accent1">
                <a:lumMod val="0"/>
                <a:lumOff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01209" y="124553"/>
            <a:ext cx="8175948" cy="769441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100000">
                <a:schemeClr val="accent1">
                  <a:tint val="37000"/>
                  <a:satMod val="300000"/>
                  <a:alpha val="7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40948" y="33769"/>
            <a:ext cx="66865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 «Яке слово зайве?»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Picture 2" descr="http://www.picshare.ru/uploads/140723/W329y6ek67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7000"/>
            <a:ext cx="4749770" cy="1920875"/>
          </a:xfrm>
          <a:prstGeom prst="rect">
            <a:avLst/>
          </a:prstGeom>
          <a:noFill/>
          <a:extLst/>
        </p:spPr>
      </p:pic>
      <p:pic>
        <p:nvPicPr>
          <p:cNvPr id="6" name="Picture 2" descr="http://www.picshare.ru/uploads/140723/W329y6ek67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192" y="4994762"/>
            <a:ext cx="4499992" cy="1920875"/>
          </a:xfrm>
          <a:prstGeom prst="rect">
            <a:avLst/>
          </a:prstGeom>
          <a:noFill/>
          <a:extLst/>
        </p:spPr>
      </p:pic>
      <p:sp>
        <p:nvSpPr>
          <p:cNvPr id="4" name="TextBox 3"/>
          <p:cNvSpPr txBox="1"/>
          <p:nvPr/>
        </p:nvSpPr>
        <p:spPr>
          <a:xfrm>
            <a:off x="1991543" y="1175441"/>
            <a:ext cx="2015515" cy="646331"/>
          </a:xfrm>
          <a:prstGeom prst="rect">
            <a:avLst/>
          </a:prstGeom>
          <a:gradFill>
            <a:gsLst>
              <a:gs pos="11000">
                <a:schemeClr val="accent1"/>
              </a:gs>
              <a:gs pos="95000">
                <a:schemeClr val="accent1">
                  <a:tint val="37000"/>
                  <a:satMod val="300000"/>
                  <a:alpha val="7000"/>
                </a:schemeClr>
              </a:gs>
              <a:gs pos="32238">
                <a:srgbClr val="F4C23F"/>
              </a:gs>
              <a:gs pos="85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Чарівна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3851" y="1237307"/>
            <a:ext cx="2314245" cy="646331"/>
          </a:xfrm>
          <a:prstGeom prst="rect">
            <a:avLst/>
          </a:prstGeom>
          <a:gradFill>
            <a:gsLst>
              <a:gs pos="11000">
                <a:schemeClr val="accent1"/>
              </a:gs>
              <a:gs pos="95000">
                <a:schemeClr val="accent1">
                  <a:tint val="37000"/>
                  <a:satMod val="300000"/>
                  <a:alpha val="7000"/>
                </a:schemeClr>
              </a:gs>
              <a:gs pos="32238">
                <a:srgbClr val="F4C23F"/>
              </a:gs>
              <a:gs pos="85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Барвиста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91543" y="3609193"/>
            <a:ext cx="2015515" cy="646331"/>
          </a:xfrm>
          <a:prstGeom prst="rect">
            <a:avLst/>
          </a:prstGeom>
          <a:gradFill>
            <a:gsLst>
              <a:gs pos="11000">
                <a:schemeClr val="accent1"/>
              </a:gs>
              <a:gs pos="95000">
                <a:schemeClr val="accent1">
                  <a:tint val="37000"/>
                  <a:satMod val="300000"/>
                  <a:alpha val="7000"/>
                </a:schemeClr>
              </a:gs>
              <a:gs pos="32238">
                <a:srgbClr val="F4C23F"/>
              </a:gs>
              <a:gs pos="85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Щедра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://img1.liveinternet.ru/images/attach/c/4/79/455/79455131_osennie_listy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777" y="1955193"/>
            <a:ext cx="3667125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8476030" y="3616575"/>
            <a:ext cx="2015515" cy="646331"/>
          </a:xfrm>
          <a:prstGeom prst="rect">
            <a:avLst/>
          </a:prstGeom>
          <a:gradFill>
            <a:gsLst>
              <a:gs pos="94000">
                <a:schemeClr val="accent1"/>
              </a:gs>
              <a:gs pos="93000">
                <a:schemeClr val="accent1">
                  <a:tint val="37000"/>
                  <a:satMod val="300000"/>
                  <a:alpha val="7000"/>
                </a:schemeClr>
              </a:gs>
              <a:gs pos="4000">
                <a:srgbClr val="F4C23F"/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Добра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91543" y="2342377"/>
            <a:ext cx="2015515" cy="646331"/>
          </a:xfrm>
          <a:prstGeom prst="rect">
            <a:avLst/>
          </a:prstGeom>
          <a:gradFill>
            <a:gsLst>
              <a:gs pos="11000">
                <a:schemeClr val="accent1"/>
              </a:gs>
              <a:gs pos="95000">
                <a:schemeClr val="accent1">
                  <a:tint val="37000"/>
                  <a:satMod val="300000"/>
                  <a:alpha val="7000"/>
                </a:schemeClr>
              </a:gs>
              <a:gs pos="32238">
                <a:srgbClr val="F4C23F"/>
              </a:gs>
              <a:gs pos="85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Багата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18004" y="1317165"/>
            <a:ext cx="2015515" cy="646331"/>
          </a:xfrm>
          <a:prstGeom prst="rect">
            <a:avLst/>
          </a:prstGeom>
          <a:gradFill>
            <a:gsLst>
              <a:gs pos="11000">
                <a:schemeClr val="accent1"/>
              </a:gs>
              <a:gs pos="95000">
                <a:schemeClr val="accent1">
                  <a:tint val="37000"/>
                  <a:satMod val="300000"/>
                  <a:alpha val="7000"/>
                </a:schemeClr>
              </a:gs>
              <a:gs pos="32238">
                <a:srgbClr val="F4C23F"/>
              </a:gs>
              <a:gs pos="85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Чудова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320513" y="2417885"/>
            <a:ext cx="2534142" cy="646331"/>
          </a:xfrm>
          <a:prstGeom prst="rect">
            <a:avLst/>
          </a:prstGeom>
          <a:gradFill>
            <a:gsLst>
              <a:gs pos="11000">
                <a:schemeClr val="accent1"/>
              </a:gs>
              <a:gs pos="95000">
                <a:schemeClr val="accent1">
                  <a:tint val="37000"/>
                  <a:satMod val="300000"/>
                  <a:alpha val="7000"/>
                </a:schemeClr>
              </a:gs>
              <a:gs pos="32238">
                <a:srgbClr val="F4C23F"/>
              </a:gs>
              <a:gs pos="85000">
                <a:schemeClr val="accent1">
                  <a:tint val="15000"/>
                  <a:satMod val="350000"/>
                </a:schemeClr>
              </a:gs>
            </a:gsLst>
            <a:lin ang="16200000" scaled="1"/>
          </a:gradFill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Золотокоса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007059" y="3708259"/>
            <a:ext cx="431345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8800" b="1" i="1" dirty="0">
                <a:ln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ОСІНЬ</a:t>
            </a:r>
            <a:endParaRPr lang="ru-RU" sz="8800" b="1" i="1" dirty="0">
              <a:ln/>
              <a:solidFill>
                <a:srgbClr val="FF0000"/>
              </a:solidFill>
            </a:endParaRPr>
          </a:p>
        </p:txBody>
      </p:sp>
      <p:pic>
        <p:nvPicPr>
          <p:cNvPr id="16" name="Picture 2" descr="http://www.picshare.ru/uploads/140723/W329y6ek67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930"/>
          <a:stretch/>
        </p:blipFill>
        <p:spPr bwMode="auto">
          <a:xfrm>
            <a:off x="9196184" y="5053219"/>
            <a:ext cx="3063156" cy="1920875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221885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http://stixi-tebe.ru/_nw/1/01391034.jpg" id="2070" name="Picture 22"/>
          <p:cNvPicPr>
            <a:picLocks noChangeArrowheads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6156" y="933145"/>
            <a:ext cx="4048085" cy="262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www.stihi.ru/pics/2010/03/09/7410.jpg" id="2066" name="Picture 18"/>
          <p:cNvPicPr>
            <a:picLocks noChangeArrowheads="1"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507" y="759302"/>
            <a:ext cx="4972493" cy="2782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static.ngs.ru/news/preview/e9c31703498275a5c4009dd61a24064d012a997d_900.jpg" id="2062" name="Picture 14"/>
          <p:cNvPicPr>
            <a:picLocks noChangeArrowheads="1"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057" y="543982"/>
            <a:ext cx="5066766" cy="360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87293" y="127583"/>
            <a:ext cx="6657014" cy="707886"/>
          </a:xfrm>
          <a:prstGeom prst="rect">
            <a:avLst/>
          </a:prstGeom>
          <a:noFill/>
        </p:spPr>
        <p:txBody>
          <a:bodyPr bIns="45720" lIns="91440" rIns="91440" tIns="45720" wrap="none">
            <a:spAutoFit/>
          </a:bodyPr>
          <a:lstStyle/>
          <a:p>
            <a:pPr algn="ctr"/>
            <a:r>
              <a:rPr b="1" dirty="0" lang="uk-UA" sz="4000">
                <a:solidFill>
                  <a:srgbClr val="00206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Гра « Урожай осінніх слів »</a:t>
            </a:r>
            <a:endParaRPr b="1" dirty="0" lang="ru-RU" sz="400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algn="tl" blurRad="12700" dir="2700000" dist="38100" rotWithShape="0">
                  <a:schemeClr val="bg1">
                    <a:lumMod val="50000"/>
                  </a:schemeClr>
                </a:outerShdw>
              </a:effectLst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descr="http://nikonfan.ru/uploads/images/8/1/2/9/1/big/a37cdf36da.jpg" id="2064" name="Picture 16"/>
          <p:cNvPicPr>
            <a:picLocks noChangeArrowheads="1"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917" y="3250177"/>
            <a:ext cx="6087381" cy="3618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luxfon.com/large/201209/16560.jpg" id="2058" name="Picture 10"/>
          <p:cNvPicPr>
            <a:picLocks noChangeArrowheads="1"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77" y="4210456"/>
            <a:ext cx="3011776" cy="2644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hryby.com/wp-content/uploads/2013/02/1336660129_1240433483_bilyi_grib.jpg" id="2054" name="Picture 6"/>
          <p:cNvPicPr>
            <a:picLocks noChangeArrowheads="1"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3734991" y="3896142"/>
            <a:ext cx="2476849" cy="297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vdetskommire.ru/wp-content/uploads/2011/06/%D1%81%D0%BE%D0%BB%D0%BD%D1%86%D0%B5.gif" id="2052" name="Picture 4"/>
          <p:cNvPicPr>
            <a:picLocks noChangeArrowheads="1" noChangeAspect="1"/>
          </p:cNvPicPr>
          <p:nvPr/>
        </p:nvPicPr>
        <p:blipFill>
          <a:blip cstate="print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09" y="191684"/>
            <a:ext cx="2054323" cy="205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agronomist.in.ua/wp-content/uploads/2014/01/547-8797680-1.jpg" id="2068" name="Picture 20"/>
          <p:cNvPicPr>
            <a:picLocks noChangeArrowheads="1"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" y="3896142"/>
            <a:ext cx="3736946" cy="294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nachalo4ka.ru/wp-content/uploads/2014/07/list-kashtana-1.png" id="11" name="Picture 10"/>
          <p:cNvPicPr>
            <a:picLocks noChangeArrowheads="1" noChangeAspect="1"/>
          </p:cNvPicPr>
          <p:nvPr/>
        </p:nvPicPr>
        <p:blipFill>
          <a:blip cstate="print"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003" y="2394683"/>
            <a:ext cx="2734349" cy="2715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diabet-help.ru/assets/images/klubnika.jpg" id="2072" name="Picture 24"/>
          <p:cNvPicPr>
            <a:picLocks noChangeArrowheads="1" noChangeAspect="1"/>
          </p:cNvPicPr>
          <p:nvPr/>
        </p:nvPicPr>
        <p:blipFill>
          <a:blip cstate="print"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1" y="2662470"/>
            <a:ext cx="2886838" cy="1980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202733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xit" presetID="31" presetSubtype="0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dur="1000" id="6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id="7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id="8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>
                                        <p:cTn dur="1000" id="9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11" nodeType="withEffect" presetClass="exit" presetID="31" presetSubtype="0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dur="1000" id="12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id="13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id="14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>
                                        <p:cTn dur="1000" id="15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17" nodeType="withEffect" presetClass="exit" presetID="31" presetSubtype="0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dur="1000" id="18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id="19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id="20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>
                                        <p:cTn dur="1000" id="21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ru-wallp.com/w/2011/5/24/04460%D0%97%D0%BE%D0%BB%D0%BE%D1%82%D0%B0%D1%8F%20%D0%BE%D1%81%D0%B5%D0%BD%D1%8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1719"/>
            <a:ext cx="12192000" cy="594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12192000" cy="1096385"/>
          </a:xfrm>
          <a:prstGeom prst="rect">
            <a:avLst/>
          </a:prstGeom>
          <a:gradFill>
            <a:gsLst>
              <a:gs pos="0">
                <a:schemeClr val="accent1">
                  <a:tint val="50000"/>
                  <a:satMod val="300000"/>
                </a:schemeClr>
              </a:gs>
              <a:gs pos="100000">
                <a:schemeClr val="accent1">
                  <a:tint val="37000"/>
                  <a:satMod val="300000"/>
                  <a:alpha val="7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92664" y="-11611"/>
            <a:ext cx="6806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Хвилинка релаксації</a:t>
            </a:r>
            <a:endParaRPr lang="ru-RU" sz="5400" dirty="0"/>
          </a:p>
        </p:txBody>
      </p:sp>
      <p:pic>
        <p:nvPicPr>
          <p:cNvPr id="4" name="melodya-z-fl_mu-quotsutnkiquot-koliskova-dlya-Belli(muzofon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68408" y="6021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0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12191999" cy="83714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бесплатные обои фон осень листья желтые листья для рабочего стол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7099"/>
            <a:ext cx="12191999" cy="5873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856474" y="33769"/>
            <a:ext cx="8255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 «Знайди порівняння»</a:t>
            </a:r>
            <a:endParaRPr lang="ru-RU" sz="5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4072" y="1151095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Осінь, як 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4072" y="1793082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Листочок, як</a:t>
            </a:r>
            <a:endParaRPr lang="ru-RU" sz="28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7276" y="2435069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Туман, немов</a:t>
            </a:r>
            <a:endParaRPr lang="ru-RU" sz="28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7276" y="3081437"/>
            <a:ext cx="3194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Хмара, неначе</a:t>
            </a:r>
            <a:endParaRPr lang="ru-RU" sz="2800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11184" y="3108253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щедра бабуся.</a:t>
            </a: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06907" y="2431785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метелик.</a:t>
            </a:r>
            <a:endParaRPr lang="ru-RU" sz="28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94346" y="1831335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молоко.</a:t>
            </a:r>
            <a:endParaRPr lang="ru-RU" sz="28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906934" y="1243780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вовна.</a:t>
            </a:r>
            <a:endParaRPr lang="ru-RU" sz="2800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063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3 0.00069 L -0.21393 -0.290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-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2.59259E-6 L -0.19258 -0.0969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35" y="-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2.59259E-6 L -0.3302 0.0849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10" y="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4.44444E-6 L -0.41732 0.265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72" y="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38642"/>
            <a:ext cx="12191999" cy="94344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b="180000" l="50000" r="50000" t="-80000"/>
            </a:path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 rtlCol="0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612615" y="33769"/>
            <a:ext cx="6743193" cy="769441"/>
          </a:xfrm>
          <a:prstGeom prst="rect">
            <a:avLst/>
          </a:prstGeom>
          <a:noFill/>
        </p:spPr>
        <p:txBody>
          <a:bodyPr bIns="45720" lIns="91440" rIns="91440" tIns="45720" wrap="none">
            <a:spAutoFit/>
          </a:bodyPr>
          <a:lstStyle/>
          <a:p>
            <a:pPr algn="ctr"/>
            <a:r>
              <a:rPr b="1" dirty="0" lang="uk-UA" sz="440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  <a:latin charset="0" panose="02020603050405020304" pitchFamily="18" typeface="Times New Roman"/>
                <a:cs charset="0" panose="02020603050405020304" pitchFamily="18" typeface="Times New Roman"/>
              </a:rPr>
              <a:t>Гра «У вальсі падолисту»</a:t>
            </a:r>
            <a:endParaRPr b="1" dirty="0" lang="ru-RU" sz="440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algn="tl" blurRad="12700" dir="2700000" dist="38100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descr="http://nachalo4ka.ru/wp-content/uploads/2014/08/karniz.png" id="3080" name="Picture 8"/>
          <p:cNvPicPr>
            <a:picLocks noChangeArrowheads="1"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" r="30"/>
          <a:stretch/>
        </p:blipFill>
        <p:spPr bwMode="auto">
          <a:xfrm rot="10800000">
            <a:off x="-170123" y="4957373"/>
            <a:ext cx="11727713" cy="186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026315" y="935238"/>
            <a:ext cx="4313455" cy="646331"/>
          </a:xfrm>
          <a:prstGeom prst="rect">
            <a:avLst/>
          </a:prstGeom>
          <a:noFill/>
        </p:spPr>
        <p:txBody>
          <a:bodyPr bIns="45720" lIns="91440" rIns="91440" tIns="45720" wrap="square">
            <a:spAutoFit/>
            <a:scene3d>
              <a:camera prst="orthographicFront"/>
              <a:lightRig dir="t" rig="harsh"/>
            </a:scene3d>
            <a:sp3d extrusionH="57150" prstMaterial="matte">
              <a:bevelT h="12700" prst="angle" w="63500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b="1" dirty="0" lang="uk-UA" sz="3600">
                <a:ln/>
                <a:solidFill>
                  <a:srgbClr val="FF000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ОСІНЬ</a:t>
            </a:r>
            <a:endParaRPr b="1" dirty="0" lang="ru-RU" sz="3600">
              <a:ln/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56660" y="1908679"/>
            <a:ext cx="4440954" cy="461665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Прийшла                   осінь.  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986" y="1908679"/>
            <a:ext cx="1611403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Дні стали 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34026" y="2706846"/>
            <a:ext cx="3487756" cy="461665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r>
              <a:rPr b="1" dirty="0" err="1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Дме</a:t>
            </a:r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                    вітер.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58835" y="2697743"/>
            <a:ext cx="2798330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         листя з дерев.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34026" y="3519956"/>
            <a:ext cx="2948076" cy="461665"/>
          </a:xfrm>
          <a:prstGeom prst="rect">
            <a:avLst/>
          </a:prstGeom>
          <a:noFill/>
        </p:spPr>
        <p:txBody>
          <a:bodyPr rtlCol="0" wrap="squar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Птахи відлетіли у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67670" y="3544264"/>
            <a:ext cx="1826206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 Всім стало 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pic>
        <p:nvPicPr>
          <p:cNvPr descr="http://www.kamkpk.ru/images/Events/Fall/1.jpg" id="3082" name="Picture 10"/>
          <p:cNvPicPr>
            <a:picLocks noChangeArrowheads="1" noChangeAspect="1"/>
          </p:cNvPicPr>
          <p:nvPr/>
        </p:nvPicPr>
        <p:blipFill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21184">
            <a:off x="7572623" y="1583330"/>
            <a:ext cx="1137934" cy="101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img-fotki.yandex.ru/get/4813/107153161.29e/0_6dee7_6267a8e1_L.png" id="3084" name="Picture 12"/>
          <p:cNvPicPr>
            <a:picLocks noChangeArrowheads="1"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828" y="1719052"/>
            <a:ext cx="1003730" cy="9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monsterart.ru/resources/png/nature/plant/plant012.png" id="3088" name="Picture 16"/>
          <p:cNvPicPr>
            <a:picLocks noChangeArrowheads="1" noChangeAspect="1"/>
          </p:cNvPicPr>
          <p:nvPr/>
        </p:nvPicPr>
        <p:blipFill>
          <a:blip cstate="print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348" y="2471190"/>
            <a:ext cx="945458" cy="95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s3.pic4you.ru/allimage/y2013/09-23/12216/3841865.png" id="3090" name="Picture 18"/>
          <p:cNvPicPr>
            <a:picLocks noChangeArrowheads="1" noChangeAspect="1"/>
          </p:cNvPicPr>
          <p:nvPr/>
        </p:nvPicPr>
        <p:blipFill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259" y="3236954"/>
            <a:ext cx="1442737" cy="976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i036.radikal.ru/1003/fd/c03b6ec265d5.png" id="3094" name="Picture 22"/>
          <p:cNvPicPr>
            <a:picLocks noChangeArrowheads="1" noChangeAspect="1"/>
          </p:cNvPicPr>
          <p:nvPr/>
        </p:nvPicPr>
        <p:blipFill>
          <a:blip cstate="print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344" y="3260721"/>
            <a:ext cx="1423954" cy="106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descr="http://img-fotki.yandex.ru/get/6610/16969765.80/0_6a07b_8cc1cd14_orig.png" id="3096" name="Picture 24"/>
          <p:cNvPicPr>
            <a:picLocks noChangeArrowheads="1" noChangeAspect="1"/>
          </p:cNvPicPr>
          <p:nvPr/>
        </p:nvPicPr>
        <p:blipFill>
          <a:blip cstate="print"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550739">
            <a:off x="6063950" y="2362832"/>
            <a:ext cx="718184" cy="106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34026" y="4495710"/>
            <a:ext cx="2684838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i="1" lang="uk-UA" sz="2400">
                <a:solidFill>
                  <a:srgbClr val="FF0000"/>
                </a:solidFill>
                <a:latin charset="0" panose="02020603050405020304" pitchFamily="18" typeface="Times New Roman"/>
                <a:cs charset="0" panose="02020603050405020304" pitchFamily="18" typeface="Times New Roman"/>
              </a:rPr>
              <a:t>Слова для довідки</a:t>
            </a:r>
            <a:r>
              <a:rPr dirty="0" lang="uk-UA"/>
              <a:t>:</a:t>
            </a:r>
            <a:endParaRPr dirty="0" lang="ru-RU"/>
          </a:p>
        </p:txBody>
      </p:sp>
      <p:sp>
        <p:nvSpPr>
          <p:cNvPr id="25" name="TextBox 24"/>
          <p:cNvSpPr txBox="1"/>
          <p:nvPr/>
        </p:nvSpPr>
        <p:spPr>
          <a:xfrm>
            <a:off x="4227258" y="4519425"/>
            <a:ext cx="1282146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холодна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628899" y="4538249"/>
            <a:ext cx="1357936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короткі.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088690" y="4527264"/>
            <a:ext cx="1484124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холодний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772083" y="4538249"/>
            <a:ext cx="1269194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Облітає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68629" y="4910902"/>
            <a:ext cx="1649811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теплі краї.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902407" y="4991250"/>
            <a:ext cx="1085490" cy="461665"/>
          </a:xfrm>
          <a:prstGeom prst="rect">
            <a:avLst/>
          </a:prstGeom>
          <a:noFill/>
        </p:spPr>
        <p:txBody>
          <a:bodyPr rtlCol="0" wrap="none">
            <a:spAutoFit/>
          </a:bodyPr>
          <a:lstStyle/>
          <a:p>
            <a:r>
              <a:rPr b="1" dirty="0" lang="uk-UA" sz="2400">
                <a:latin charset="0" panose="02020603050405020304" pitchFamily="18" typeface="Times New Roman"/>
                <a:cs charset="0" panose="02020603050405020304" pitchFamily="18" typeface="Times New Roman"/>
              </a:rPr>
              <a:t>сумно.</a:t>
            </a:r>
            <a:endParaRPr b="1" dirty="0" lang="ru-RU" sz="2400">
              <a:latin charset="0" panose="02020603050405020304" pitchFamily="18" typeface="Times New Roman"/>
              <a:cs charset="0" panose="02020603050405020304" pitchFamily="18"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75879985"/>
      </p:ext>
    </p:extLst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id="5" nodeType="click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1.11111E-6 L -0.2125 0.53333 " pathEditMode="relative" ptsTypes="AA" rAng="0">
                                      <p:cBhvr>
                                        <p:cTn dur="2000" fill="hold" id="6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26667"/>
                                    </p:animMotion>
                                  </p:childTnLst>
                                </p:cTn>
                              </p:par>
                              <p:par>
                                <p:cTn accel="50000" decel="50000" fill="hold" grpId="0" id="7" nodeType="with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61 -2.59259E-6 L -0.10794 -0.38055 " pathEditMode="relative" ptsTypes="AA" rAng="0">
                                      <p:cBhvr>
                                        <p:cTn dur="2000" fill="hold" id="8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84" y="-1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">
                      <p:stCondLst>
                        <p:cond delay="indefinite"/>
                      </p:stCondLst>
                      <p:childTnLst>
                        <p:par>
                          <p:cTn fill="hold" id="10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11" nodeType="clickEffect" presetClass="path" presetID="42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6 0.01806 L 0.15859 -0.38079 " pathEditMode="relative" ptsTypes="AA" rAng="0">
                                      <p:cBhvr>
                                        <p:cTn dur="2000" fill="hold" id="12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0" y="-19954"/>
                                    </p:animMotion>
                                  </p:childTnLst>
                                </p:cTn>
                              </p:par>
                              <p:par>
                                <p:cTn accel="50000" decel="50000" fill="hold" id="13" nodeType="withEffect" presetClass="path" presetID="42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L 0.20781 0.52662 " pathEditMode="relative" ptsTypes="AA" rAng="0">
                                      <p:cBhvr>
                                        <p:cTn dur="2000" fill="hold" id="14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">
                      <p:stCondLst>
                        <p:cond delay="indefinite"/>
                      </p:stCondLst>
                      <p:childTnLst>
                        <p:par>
                          <p:cTn fill="hold" id="16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17" nodeType="click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0417 L -0.39805 -0.26667 " pathEditMode="relative" ptsTypes="AA" rAng="0">
                                      <p:cBhvr>
                                        <p:cTn dur="2000" fill="hold" id="18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09" y="-13125"/>
                                    </p:animMotion>
                                  </p:childTnLst>
                                </p:cTn>
                              </p:par>
                              <p:par>
                                <p:cTn accel="50000" decel="50000" fill="hold" id="19" nodeType="with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2.59259E-6 L -0.00781 0.4044 " pathEditMode="relative" ptsTypes="AA" rAng="0">
                                      <p:cBhvr>
                                        <p:cTn dur="2000" fill="hold" id="20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" y="20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1">
                      <p:stCondLst>
                        <p:cond delay="indefinite"/>
                      </p:stCondLst>
                      <p:childTnLst>
                        <p:par>
                          <p:cTn fill="hold" id="22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23" nodeType="click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 0.01343 L -0.26445 -0.2669 " pathEditMode="relative" ptsTypes="AA" rAng="0">
                                      <p:cBhvr>
                                        <p:cTn dur="2000" fill="hold" id="24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29" y="-14028"/>
                                    </p:animMotion>
                                  </p:childTnLst>
                                </p:cTn>
                              </p:par>
                              <p:par>
                                <p:cTn accel="50000" decel="50000" fill="hold" id="25" nodeType="with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0868 0.4456 " pathEditMode="relative" ptsTypes="AA" rAng="0">
                                      <p:cBhvr>
                                        <p:cTn dur="2000" fill="hold" id="26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7">
                      <p:stCondLst>
                        <p:cond delay="indefinite"/>
                      </p:stCondLst>
                      <p:childTnLst>
                        <p:par>
                          <p:cTn fill="hold" id="28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29" nodeType="click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59 -0.02732 L 0.17591 -0.20209 " pathEditMode="relative" ptsTypes="AA" rAng="0">
                                      <p:cBhvr>
                                        <p:cTn dur="2000" fill="hold" id="3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16" y="-8750"/>
                                    </p:animMotion>
                                  </p:childTnLst>
                                </p:cTn>
                              </p:par>
                              <p:par>
                                <p:cTn accel="50000" decel="50000" fill="hold" id="31" nodeType="with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92 -0.02778 L 0.21471 0.29329 " pathEditMode="relative" ptsTypes="AA" rAng="0">
                                      <p:cBhvr>
                                        <p:cTn dur="2000" fill="hold" id="32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83" y="1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3">
                      <p:stCondLst>
                        <p:cond delay="indefinite"/>
                      </p:stCondLst>
                      <p:childTnLst>
                        <p:par>
                          <p:cTn fill="hold" id="34">
                            <p:stCondLst>
                              <p:cond delay="0"/>
                            </p:stCondLst>
                            <p:childTnLst>
                              <p:par>
                                <p:cTn accel="50000" decel="50000" fill="hold" grpId="0" id="35" nodeType="click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63 0.00834 L -0.06797 -0.20996 " pathEditMode="relative" ptsTypes="AA" rAng="0">
                                      <p:cBhvr>
                                        <p:cTn dur="2000" fill="hold" id="36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6" y="-10741"/>
                                    </p:animMotion>
                                  </p:childTnLst>
                                </p:cTn>
                              </p:par>
                              <p:par>
                                <p:cTn accel="50000" decel="50000" fill="hold" id="37" nodeType="withEffect" presetClass="path" presetID="64" presetSubtype="0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62 0.00833 L -0.10486 0.31388 " pathEditMode="relative" ptsTypes="AA" rAng="0">
                                      <p:cBhvr>
                                        <p:cTn dur="2000" fill="hold" id="38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2" y="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grpId="0" spid="25"/>
      <p:bldP grpId="0" spid="26"/>
      <p:bldP grpId="0" spid="27"/>
      <p:bldP grpId="0" spid="28"/>
      <p:bldP grpId="0" spid="29"/>
      <p:bldP grpId="0" spid="3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6000">
              <a:srgbClr val="FFC000"/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7708"/>
            <a:ext cx="12192000" cy="1169893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880121" y="33769"/>
            <a:ext cx="620817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Фізкультхвилинка </a:t>
            </a:r>
          </a:p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«Осінній дощик – музикант»</a:t>
            </a:r>
            <a:endParaRPr lang="ru-RU" sz="36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www.igolka.in.ua/_ld/33/1710969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600" y="1412776"/>
            <a:ext cx="7416824" cy="5299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0" descr="http://img-fotki.yandex.ru/get/4813/107153161.29e/0_6dee7_6267a8e1_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564" y="980728"/>
            <a:ext cx="1956043" cy="1785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2" descr="http://img-fotki.yandex.ru/get/6719/167562796.35/0_b89aa_36caef54_L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714" y="5071524"/>
            <a:ext cx="2354489" cy="1765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rof_Kraid_11_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29203" y="56496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71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8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rgbClr val="FFC000"/>
            </a:gs>
            <a:gs pos="96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126" y="2880523"/>
            <a:ext cx="5032284" cy="364037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67708"/>
            <a:ext cx="12192000" cy="76944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723270" y="33769"/>
            <a:ext cx="452187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Побудуй речення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40501" y="1177871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2925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Наталка встала на світанку. Вона пішла в сад прощатися з осінню.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96872" y="6116780"/>
            <a:ext cx="429490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літа,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шматочок, це.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3143672" y="1540336"/>
            <a:ext cx="2561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саду було тихо.</a:t>
            </a:r>
          </a:p>
          <a:p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5328153" y="3057770"/>
            <a:ext cx="27116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тихо,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було, саду,</a:t>
            </a:r>
          </a:p>
          <a:p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328153" y="3584117"/>
            <a:ext cx="36084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віти. 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Вітер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голі, гойдав.</a:t>
            </a:r>
          </a:p>
          <a:p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5296871" y="4156811"/>
            <a:ext cx="50495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листя,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сухе, лежало, деревами.</a:t>
            </a:r>
          </a:p>
          <a:p>
            <a:endParaRPr lang="ru-RU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5343486" y="4756287"/>
            <a:ext cx="50538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побачила, яблуко, велике,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Раптом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Наталя.</a:t>
            </a:r>
          </a:p>
          <a:p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310718" y="5560502"/>
            <a:ext cx="27394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зраділа, </a:t>
            </a:r>
            <a:r>
              <a:rPr lang="uk-UA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Дівчинка.</a:t>
            </a:r>
          </a:p>
          <a:p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5735349" y="1556793"/>
            <a:ext cx="33007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Вітер гойдав голі віти.</a:t>
            </a:r>
          </a:p>
          <a:p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1689899" y="1912562"/>
            <a:ext cx="4892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 деревами лежало сухе листя.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6274269" y="1923090"/>
            <a:ext cx="37765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Раптом Наталя побачила</a:t>
            </a:r>
          </a:p>
          <a:p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1657012" y="2311603"/>
            <a:ext cx="230524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велике яблуко.</a:t>
            </a:r>
          </a:p>
          <a:p>
            <a:endParaRPr lang="ru-RU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3839238" y="2311603"/>
            <a:ext cx="26625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 зраділа.</a:t>
            </a:r>
          </a:p>
          <a:p>
            <a:endParaRPr lang="ru-RU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6456479" y="2311602"/>
            <a:ext cx="35174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Адже це шматочок літа.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2851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FFC000"/>
            </a:gs>
            <a:gs pos="83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7708"/>
            <a:ext cx="12192000" cy="76944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627477" y="33769"/>
            <a:ext cx="471347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Добери заголовок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0" y="2338441"/>
            <a:ext cx="11855301" cy="5078313"/>
            <a:chOff x="-2770907" y="-635249"/>
            <a:chExt cx="11855301" cy="11160322"/>
          </a:xfrm>
        </p:grpSpPr>
        <p:sp>
          <p:nvSpPr>
            <p:cNvPr id="4" name="TextBox 3"/>
            <p:cNvSpPr txBox="1"/>
            <p:nvPr/>
          </p:nvSpPr>
          <p:spPr>
            <a:xfrm>
              <a:off x="-2770907" y="-635249"/>
              <a:ext cx="11855301" cy="11160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542925" algn="ctr"/>
              <a:r>
                <a:rPr lang="uk-UA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Наталка встала на світанку. Вона пішла в сад прощатися з осінню. У саду було тихо</a:t>
              </a:r>
              <a:r>
                <a:rPr lang="uk-UA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uk-UA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Вітер гойдав голі віти</a:t>
              </a:r>
              <a:r>
                <a:rPr lang="uk-UA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uk-UA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Під деревами лежало сухе листя</a:t>
              </a:r>
              <a:r>
                <a:rPr lang="uk-UA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r>
                <a:rPr lang="uk-UA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Раптом Наталя </a:t>
              </a:r>
              <a:r>
                <a:rPr lang="uk-UA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побачила </a:t>
              </a:r>
              <a:r>
                <a:rPr lang="uk-UA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велике яблуко</a:t>
              </a:r>
              <a:r>
                <a:rPr lang="uk-UA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uk-UA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Дівчинка зраділа</a:t>
              </a:r>
              <a:r>
                <a:rPr lang="uk-UA" sz="32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uk-UA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Адже це шматочок літа.</a:t>
              </a:r>
            </a:p>
            <a:p>
              <a:pPr indent="542925" algn="ctr"/>
              <a:endPara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542925" algn="ctr"/>
              <a:endPara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542925" algn="ctr"/>
              <a:endPara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542925" algn="ctr"/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542925" algn="ctr"/>
              <a:endPara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542925" algn="ctr"/>
              <a:endPara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542925" algn="ctr"/>
              <a:endPara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166238" y="2799810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ru-RU" sz="24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20788" y="3155579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ru-RU" sz="24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705157" y="3166107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ru-RU" sz="24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923" y="3084611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ru-RU" sz="24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98171" y="3554620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ru-RU" sz="24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015412" y="3554619"/>
              <a:ext cx="18473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ru-RU" sz="2400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611422" y="1193013"/>
            <a:ext cx="26924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світанку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46212" y="1249577"/>
            <a:ext cx="4299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Прощання з осінню</a:t>
            </a:r>
            <a:endParaRPr 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579276" y="1249576"/>
            <a:ext cx="32760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Шматочок</a:t>
            </a: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літа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" name="Picture 18" descr="http://img1.liveinternet.ru/images/attach/c/9/105/270/105270583_0_8c4d1_fba7f11f_X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223" y="4625163"/>
            <a:ext cx="6657975" cy="2791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8757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FFC000"/>
            </a:gs>
            <a:gs pos="49000">
              <a:schemeClr val="accent1">
                <a:lumMod val="0"/>
                <a:lumOff val="100000"/>
              </a:schemeClr>
            </a:gs>
            <a:gs pos="93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110032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chemeClr val="accent1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Рефлексія. Гра « Мікрофон» 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8" name="Picture 6" descr="http://www.traducionalist.info/_si/0/9115043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91" y="5227143"/>
            <a:ext cx="11982893" cy="1746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15453" y="2132857"/>
            <a:ext cx="18421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Я знаю…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15453" y="3233421"/>
            <a:ext cx="26448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Я навчився …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35960" y="4241873"/>
            <a:ext cx="4572000" cy="98527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980565" algn="l"/>
                <a:tab pos="2070735" algn="l"/>
              </a:tabLs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місяці осені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980565" algn="l"/>
                <a:tab pos="2070735" algn="l"/>
              </a:tabLs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ознаки осені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655725" y="1555486"/>
            <a:ext cx="4876489" cy="2324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1980565" algn="l"/>
                <a:tab pos="2070735" algn="l"/>
              </a:tabLs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підбирати заголовок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980565" algn="l"/>
                <a:tab pos="2070735" algn="l"/>
              </a:tabLs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редагувати текст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1980565" algn="l"/>
                <a:tab pos="2070735" algn="l"/>
              </a:tabLst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добирати порівняння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складати розповідь з деформованих речень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08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51 -0.08658 L -0.02951 -0.336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-0.00573 0.2611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" y="1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69972" cy="6858000"/>
          </a:xfrm>
          <a:prstGeom prst="rect">
            <a:avLst/>
          </a:prstGeom>
        </p:spPr>
      </p:pic>
      <p:pic>
        <p:nvPicPr>
          <p:cNvPr id="20" name="Picture 8" descr="http://3.bp.blogspot.com/-Tk9qIRMDr50/UkhUH585z3I/AAAAAAAAHoI/DTLQbWLaI74/s1600/plant01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696" y="1"/>
            <a:ext cx="6408712" cy="585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037420" y="2241088"/>
            <a:ext cx="1043740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15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</a:t>
            </a:r>
            <a:endParaRPr lang="ru-RU" sz="115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2" name="melodya-z-fl_mu-quotsutnkiquot-koliskova-dlya-Belli(muzofon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68010" y="46764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541</Words>
  <Application>Microsoft Office PowerPoint</Application>
  <PresentationFormat>Широкоэкранный</PresentationFormat>
  <Paragraphs>159</Paragraphs>
  <Slides>17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Сергей</cp:lastModifiedBy>
  <cp:revision>16</cp:revision>
  <dcterms:created xsi:type="dcterms:W3CDTF">2014-10-19T12:49:37Z</dcterms:created>
  <dcterms:modified xsi:type="dcterms:W3CDTF">2014-12-16T19:01:07Z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11487093</vt:lpwstr>
  </property>
  <property fmtid="{D5CDD505-2E9C-101B-9397-08002B2CF9AE}" name="NXPowerLiteVersion" pid="3">
    <vt:lpwstr>D4.1.4</vt:lpwstr>
  </property>
</Properties>
</file>