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Default ContentType="application/vnd.openxmlformats-officedocument.oleObject" Extension="bin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application/vnd.openxmlformats-officedocument.vmlDrawing" Extension="v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62" r:id="rId3"/>
    <p:sldId id="257" r:id="rId4"/>
    <p:sldId id="258" r:id="rId5"/>
    <p:sldId id="259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71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717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F8DBC-5AEE-4AC3-A12D-4A612E11D7A1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9ACD5-67F8-475B-A0BB-64F4507ECB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F8DBC-5AEE-4AC3-A12D-4A612E11D7A1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9ACD5-67F8-475B-A0BB-64F4507EC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F8DBC-5AEE-4AC3-A12D-4A612E11D7A1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9ACD5-67F8-475B-A0BB-64F4507EC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F8DBC-5AEE-4AC3-A12D-4A612E11D7A1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9ACD5-67F8-475B-A0BB-64F4507EC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F8DBC-5AEE-4AC3-A12D-4A612E11D7A1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709ACD5-67F8-475B-A0BB-64F4507EC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F8DBC-5AEE-4AC3-A12D-4A612E11D7A1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9ACD5-67F8-475B-A0BB-64F4507EC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F8DBC-5AEE-4AC3-A12D-4A612E11D7A1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9ACD5-67F8-475B-A0BB-64F4507EC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F8DBC-5AEE-4AC3-A12D-4A612E11D7A1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9ACD5-67F8-475B-A0BB-64F4507EC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F8DBC-5AEE-4AC3-A12D-4A612E11D7A1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9ACD5-67F8-475B-A0BB-64F4507EC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F8DBC-5AEE-4AC3-A12D-4A612E11D7A1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9ACD5-67F8-475B-A0BB-64F4507EC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F8DBC-5AEE-4AC3-A12D-4A612E11D7A1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9ACD5-67F8-475B-A0BB-64F4507EC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3DF8DBC-5AEE-4AC3-A12D-4A612E11D7A1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709ACD5-67F8-475B-A0BB-64F4507EC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20.jpeg" Type="http://schemas.openxmlformats.org/officeDocument/2006/relationships/image"/><Relationship Id="rId2" Target="../media/image19.jpeg" Type="http://schemas.openxmlformats.org/officeDocument/2006/relationships/image"/><Relationship Id="rId1" Target="../slideLayouts/slideLayout5.xml" Type="http://schemas.openxmlformats.org/officeDocument/2006/relationships/slideLayout"/><Relationship Id="rId5" Target="../media/image22.jpeg" Type="http://schemas.openxmlformats.org/officeDocument/2006/relationships/image"/><Relationship Id="rId4" Target="../media/image21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../media/image23.jpeg" Type="http://schemas.openxmlformats.org/officeDocument/2006/relationships/image"/><Relationship Id="rId1" Target="../slideLayouts/slideLayout5.xml" Type="http://schemas.openxmlformats.org/officeDocument/2006/relationships/slideLayout"/><Relationship Id="rId5" Target="../media/image26.jpeg" Type="http://schemas.openxmlformats.org/officeDocument/2006/relationships/image"/><Relationship Id="rId4" Target="../media/image25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slideLayouts/slideLayout5.xml" Type="http://schemas.openxmlformats.org/officeDocument/2006/relationships/slideLayout"/><Relationship Id="rId1" Target="file:///C:\Users\Public\Music\Sample%20Music\muzsbornik_ermakova_-_cirkovoi_marsh_-_dunaevskii.mp3" TargetMode="External" Type="http://schemas.openxmlformats.org/officeDocument/2006/relationships/audio"/><Relationship Id="rId6" Target="../media/image29.png" Type="http://schemas.openxmlformats.org/officeDocument/2006/relationships/image"/><Relationship Id="rId5" Target="../media/image16.jpeg" Type="http://schemas.openxmlformats.org/officeDocument/2006/relationships/image"/><Relationship Id="rId4" Target="../media/image28.jpeg" Type="http://schemas.openxmlformats.org/officeDocument/2006/relationships/image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4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audio1.wav" Type="http://schemas.openxmlformats.org/officeDocument/2006/relationships/audio"/><Relationship Id="rId1" Target="../slideLayouts/slideLayout4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7" Target="../media/image8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5.xml" Type="http://schemas.openxmlformats.org/officeDocument/2006/relationships/slideLayout"/><Relationship Id="rId6" Target="../media/image7.jpeg" Type="http://schemas.openxmlformats.org/officeDocument/2006/relationships/image"/><Relationship Id="rId5" Target="../media/image6.jpe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5.xml" Type="http://schemas.openxmlformats.org/officeDocument/2006/relationships/slideLayout"/><Relationship Id="rId5" Target="../media/image12.jpeg" Type="http://schemas.openxmlformats.org/officeDocument/2006/relationships/image"/><Relationship Id="rId4" Target="../media/image11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5.xml" Type="http://schemas.openxmlformats.org/officeDocument/2006/relationships/slideLayout"/><Relationship Id="rId4" Target="../media/image15.jpe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9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9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5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428604"/>
            <a:ext cx="8229600" cy="1500198"/>
          </a:xfrm>
        </p:spPr>
        <p:txBody>
          <a:bodyPr/>
          <a:lstStyle/>
          <a:p>
            <a:r>
              <a:rPr lang="ru-RU" dirty="0" smtClean="0"/>
              <a:t>В</a:t>
            </a:r>
            <a:r>
              <a:rPr lang="uk-UA" dirty="0" smtClean="0"/>
              <a:t>і</a:t>
            </a:r>
            <a:r>
              <a:rPr lang="ru-RU" dirty="0" err="1" smtClean="0"/>
              <a:t>днови</a:t>
            </a:r>
            <a:r>
              <a:rPr lang="ru-RU" dirty="0" smtClean="0"/>
              <a:t> текст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785926"/>
            <a:ext cx="6400800" cy="4214842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uk-UA" dirty="0" err="1" smtClean="0"/>
              <a:t>воСло</a:t>
            </a:r>
            <a:r>
              <a:rPr lang="uk-UA" dirty="0" smtClean="0"/>
              <a:t> </a:t>
            </a:r>
            <a:r>
              <a:rPr lang="uk-UA" dirty="0" err="1" smtClean="0"/>
              <a:t>ркци</a:t>
            </a:r>
            <a:r>
              <a:rPr lang="uk-UA" dirty="0" smtClean="0"/>
              <a:t>  </a:t>
            </a:r>
            <a:r>
              <a:rPr lang="uk-UA" dirty="0" err="1" smtClean="0"/>
              <a:t>данов</a:t>
            </a:r>
            <a:r>
              <a:rPr lang="uk-UA" dirty="0" smtClean="0"/>
              <a:t>  </a:t>
            </a:r>
            <a:r>
              <a:rPr lang="uk-UA" dirty="0" err="1" smtClean="0"/>
              <a:t>висьз</a:t>
            </a:r>
            <a:r>
              <a:rPr lang="en-US" dirty="0" smtClean="0"/>
              <a:t>‘</a:t>
            </a:r>
            <a:r>
              <a:rPr lang="uk-UA" dirty="0" err="1" smtClean="0"/>
              <a:t>яло</a:t>
            </a:r>
            <a:endParaRPr lang="en-US" dirty="0" smtClean="0"/>
          </a:p>
          <a:p>
            <a:r>
              <a:rPr lang="uk-UA" dirty="0" err="1" smtClean="0"/>
              <a:t>пеВшер</a:t>
            </a:r>
            <a:r>
              <a:rPr lang="uk-UA" dirty="0" smtClean="0"/>
              <a:t>  в  </a:t>
            </a:r>
            <a:r>
              <a:rPr lang="uk-UA" dirty="0" err="1" smtClean="0"/>
              <a:t>миРі</a:t>
            </a:r>
            <a:r>
              <a:rPr lang="uk-UA" dirty="0" smtClean="0"/>
              <a:t>  </a:t>
            </a:r>
            <a:r>
              <a:rPr lang="uk-UA" dirty="0" err="1" smtClean="0"/>
              <a:t>лилосьосе</a:t>
            </a:r>
            <a:endParaRPr lang="uk-UA" dirty="0" smtClean="0"/>
          </a:p>
          <a:p>
            <a:r>
              <a:rPr lang="uk-UA" dirty="0" smtClean="0"/>
              <a:t>У  </a:t>
            </a:r>
            <a:r>
              <a:rPr lang="uk-UA" dirty="0" err="1" smtClean="0"/>
              <a:t>рійста</a:t>
            </a:r>
            <a:r>
              <a:rPr lang="uk-UA" dirty="0" smtClean="0"/>
              <a:t>  </a:t>
            </a:r>
            <a:r>
              <a:rPr lang="uk-UA" dirty="0" err="1" smtClean="0"/>
              <a:t>тинлакійсь</a:t>
            </a:r>
            <a:r>
              <a:rPr lang="uk-UA" dirty="0" smtClean="0"/>
              <a:t>  </a:t>
            </a:r>
            <a:r>
              <a:rPr lang="uk-UA" dirty="0" err="1" smtClean="0"/>
              <a:t>вомі</a:t>
            </a:r>
            <a:endParaRPr lang="uk-UA" dirty="0" smtClean="0"/>
          </a:p>
          <a:p>
            <a:r>
              <a:rPr lang="uk-UA" dirty="0" err="1" smtClean="0"/>
              <a:t>“глийКру”</a:t>
            </a:r>
            <a:r>
              <a:rPr lang="uk-UA" dirty="0" smtClean="0"/>
              <a:t>  </a:t>
            </a:r>
            <a:r>
              <a:rPr lang="uk-UA" dirty="0" err="1" smtClean="0"/>
              <a:t>чанаозло</a:t>
            </a:r>
            <a:r>
              <a:rPr lang="uk-UA" dirty="0" smtClean="0"/>
              <a:t>  волос</a:t>
            </a:r>
          </a:p>
          <a:p>
            <a:endParaRPr lang="en-US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798496"/>
          </a:xfrm>
        </p:spPr>
        <p:txBody>
          <a:bodyPr/>
          <a:lstStyle/>
          <a:p>
            <a:r>
              <a:rPr lang="uk-UA" dirty="0" smtClean="0"/>
              <a:t>Словникова робота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4040188" cy="1285891"/>
          </a:xfrm>
        </p:spPr>
        <p:txBody>
          <a:bodyPr>
            <a:normAutofit fontScale="92500" lnSpcReduction="20000"/>
          </a:bodyPr>
          <a:lstStyle/>
          <a:p>
            <a:r>
              <a:rPr lang="uk-UA" dirty="0" err="1" smtClean="0">
                <a:solidFill>
                  <a:srgbClr val="002060"/>
                </a:solidFill>
              </a:rPr>
              <a:t>комік</a:t>
            </a:r>
            <a:r>
              <a:rPr lang="uk-UA" dirty="0" err="1" smtClean="0"/>
              <a:t>-</a:t>
            </a:r>
            <a:r>
              <a:rPr lang="uk-UA" dirty="0" smtClean="0"/>
              <a:t> актор, який своїми словами або поведінкою викликає сміх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3"/>
          </p:nvPr>
        </p:nvSpPr>
        <p:spPr>
          <a:xfrm>
            <a:off x="4645025" y="1000108"/>
            <a:ext cx="4041775" cy="1285891"/>
          </a:xfrm>
        </p:spPr>
        <p:txBody>
          <a:bodyPr/>
          <a:lstStyle/>
          <a:p>
            <a:r>
              <a:rPr lang="uk-UA" dirty="0" err="1" smtClean="0">
                <a:solidFill>
                  <a:srgbClr val="002060"/>
                </a:solidFill>
              </a:rPr>
              <a:t>пойнтер</a:t>
            </a:r>
            <a:r>
              <a:rPr lang="uk-UA" dirty="0" err="1" smtClean="0"/>
              <a:t>–</a:t>
            </a:r>
            <a:r>
              <a:rPr lang="uk-UA" dirty="0" smtClean="0"/>
              <a:t> мисливська порода собак</a:t>
            </a:r>
            <a:endParaRPr lang="ru-RU" dirty="0"/>
          </a:p>
        </p:txBody>
      </p:sp>
      <p:pic>
        <p:nvPicPr>
          <p:cNvPr id="11" name="Содержимое 10"/>
          <p:cNvPicPr>
            <a:picLocks noGrp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77144" y="2529681"/>
            <a:ext cx="2400300" cy="3429000"/>
          </a:xfrm>
          <a:prstGeom prst="rect">
            <a:avLst/>
          </a:prstGeom>
          <a:noFill/>
          <a:ln w="762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285992"/>
            <a:ext cx="4286279" cy="385765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3" name="Содержимое 12"/>
          <p:cNvPicPr>
            <a:picLocks noGrp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796498" y="2285992"/>
            <a:ext cx="4061782" cy="3840171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3" y="5214950"/>
            <a:ext cx="1285884" cy="152398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869934"/>
          </a:xfrm>
        </p:spPr>
        <p:txBody>
          <a:bodyPr/>
          <a:lstStyle/>
          <a:p>
            <a:r>
              <a:rPr lang="uk-UA" dirty="0" smtClean="0"/>
              <a:t>Словникова робота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інкубатор</a:t>
            </a:r>
            <a:r>
              <a:rPr lang="en-US" dirty="0" smtClean="0"/>
              <a:t>– </a:t>
            </a:r>
            <a:r>
              <a:rPr lang="uk-UA" dirty="0" smtClean="0"/>
              <a:t>апарат для штучного виведення молодняка птиці з яєць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 кульбіти </a:t>
            </a:r>
            <a:r>
              <a:rPr lang="uk-UA" dirty="0" smtClean="0"/>
              <a:t>– перевороти через голову або пружним стрибком </a:t>
            </a:r>
            <a:r>
              <a:rPr lang="uk-UA" dirty="0" err="1" smtClean="0"/>
              <a:t>наруки</a:t>
            </a:r>
            <a:endParaRPr lang="ru-RU" dirty="0"/>
          </a:p>
        </p:txBody>
      </p:sp>
      <p:pic>
        <p:nvPicPr>
          <p:cNvPr id="7" name="Содержимое 6"/>
          <p:cNvPicPr>
            <a:picLocks noGrp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357430"/>
            <a:ext cx="3810000" cy="3786214"/>
          </a:xfrm>
          <a:prstGeom prst="rect">
            <a:avLst/>
          </a:prstGeom>
          <a:noFill/>
          <a:ln w="762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8" name="Содержимое 7"/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357430"/>
            <a:ext cx="4041775" cy="3786213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285992"/>
            <a:ext cx="4297351" cy="3929091"/>
          </a:xfrm>
          <a:prstGeom prst="rect">
            <a:avLst/>
          </a:prstGeom>
          <a:noFill/>
          <a:ln w="762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1" y="5143512"/>
            <a:ext cx="1143008" cy="1595418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Словникова робота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uk-UA" dirty="0" err="1" smtClean="0">
                <a:solidFill>
                  <a:srgbClr val="002060"/>
                </a:solidFill>
              </a:rPr>
              <a:t>балансує</a:t>
            </a:r>
            <a:r>
              <a:rPr lang="uk-UA" dirty="0" err="1" smtClean="0"/>
              <a:t>–</a:t>
            </a:r>
            <a:r>
              <a:rPr lang="uk-UA" dirty="0" smtClean="0"/>
              <a:t> утримує рівновагу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lnSpcReduction="1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 бравурний </a:t>
            </a:r>
            <a:r>
              <a:rPr lang="uk-UA" dirty="0" smtClean="0"/>
              <a:t>– Гучний, веселий</a:t>
            </a:r>
            <a:endParaRPr lang="ru-RU" dirty="0"/>
          </a:p>
        </p:txBody>
      </p:sp>
      <p:pic>
        <p:nvPicPr>
          <p:cNvPr id="7" name="Содержимое 6"/>
          <p:cNvPicPr>
            <a:picLocks noGrp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2" y="2362200"/>
            <a:ext cx="3643338" cy="3763963"/>
          </a:xfrm>
          <a:prstGeom prst="rect">
            <a:avLst/>
          </a:prstGeom>
          <a:noFill/>
          <a:ln w="762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8" name="Содержимое 7"/>
          <p:cNvPicPr>
            <a:picLocks noGrp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45025" y="2357430"/>
            <a:ext cx="4041775" cy="3714776"/>
          </a:xfrm>
          <a:prstGeom prst="rect">
            <a:avLst/>
          </a:prstGeom>
          <a:noFill/>
          <a:ln w="762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4643446"/>
            <a:ext cx="1552571" cy="2047874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1" name="muzsbornik_ermakova_-_cirkovoi_marsh_-_dunaevski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5665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" grpId="0" build="p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214678" y="2786058"/>
          <a:ext cx="3000396" cy="714380"/>
        </p:xfrm>
        <a:graphic>
          <a:graphicData uri="http://schemas.openxmlformats.org/presentationml/2006/ole">
            <p:oleObj spid="_x0000_s1026" name="Объект упаковщика для оболочки" showAsIcon="1" r:id="rId3" imgW="2555280" imgH="685440" progId="Package">
              <p:embed/>
            </p:oleObj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Дай відповідь на запитання: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Хто такий Павло Губенко ?</a:t>
            </a:r>
          </a:p>
          <a:p>
            <a:r>
              <a:rPr lang="uk-UA" dirty="0" smtClean="0"/>
              <a:t>Який його псевдонім ?</a:t>
            </a:r>
          </a:p>
          <a:p>
            <a:r>
              <a:rPr lang="uk-UA" dirty="0" smtClean="0"/>
              <a:t>Які твори він писав ?</a:t>
            </a:r>
          </a:p>
          <a:p>
            <a:r>
              <a:rPr lang="uk-UA" dirty="0" smtClean="0"/>
              <a:t>Як називається твір, що ми прочитали на уроці ?</a:t>
            </a:r>
          </a:p>
          <a:p>
            <a:r>
              <a:rPr lang="uk-UA" dirty="0" smtClean="0"/>
              <a:t>Про що нове ви дізналися з твору ?</a:t>
            </a:r>
          </a:p>
          <a:p>
            <a:r>
              <a:rPr lang="uk-UA" dirty="0" smtClean="0"/>
              <a:t>Про що нове ви дізналися на уроці ?</a:t>
            </a:r>
          </a:p>
          <a:p>
            <a:r>
              <a:rPr lang="uk-UA" dirty="0" smtClean="0"/>
              <a:t>Яка музика звучала сьогодні в класі ?</a:t>
            </a:r>
          </a:p>
          <a:p>
            <a:r>
              <a:rPr lang="uk-UA" dirty="0" smtClean="0"/>
              <a:t>Які циркові професії ми пригадали ?</a:t>
            </a:r>
          </a:p>
          <a:p>
            <a:r>
              <a:rPr lang="uk-UA" dirty="0" smtClean="0"/>
              <a:t>Які слова були для вас новими ?</a:t>
            </a:r>
          </a:p>
          <a:p>
            <a:endParaRPr lang="ru-RU" dirty="0"/>
          </a:p>
        </p:txBody>
      </p:sp>
      <p:pic>
        <p:nvPicPr>
          <p:cNvPr id="9" name="Рисунок 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44" y="4500570"/>
            <a:ext cx="1552571" cy="2047874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 :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530352" indent="-457200">
              <a:buAutoNum type="arabicPeriod"/>
            </a:pPr>
            <a:r>
              <a:rPr lang="uk-UA" dirty="0" smtClean="0">
                <a:solidFill>
                  <a:srgbClr val="FFC000"/>
                </a:solidFill>
              </a:rPr>
              <a:t>Прочитати оповідання </a:t>
            </a:r>
            <a:r>
              <a:rPr lang="uk-UA" dirty="0" err="1" smtClean="0">
                <a:solidFill>
                  <a:srgbClr val="FFC000"/>
                </a:solidFill>
              </a:rPr>
              <a:t>“Веселі</a:t>
            </a:r>
            <a:r>
              <a:rPr lang="uk-UA" dirty="0" smtClean="0">
                <a:solidFill>
                  <a:srgbClr val="FFC000"/>
                </a:solidFill>
              </a:rPr>
              <a:t> </a:t>
            </a:r>
            <a:r>
              <a:rPr lang="uk-UA" dirty="0" err="1" smtClean="0">
                <a:solidFill>
                  <a:srgbClr val="FFC000"/>
                </a:solidFill>
              </a:rPr>
              <a:t>артисти”</a:t>
            </a:r>
            <a:r>
              <a:rPr lang="uk-UA" dirty="0" smtClean="0">
                <a:solidFill>
                  <a:srgbClr val="FFC000"/>
                </a:solidFill>
              </a:rPr>
              <a:t> стор.139-142 ;</a:t>
            </a:r>
          </a:p>
          <a:p>
            <a:pPr marL="530352" indent="-457200">
              <a:buAutoNum type="arabicPeriod"/>
            </a:pPr>
            <a:endParaRPr lang="uk-UA" dirty="0" smtClean="0">
              <a:solidFill>
                <a:srgbClr val="FFC000"/>
              </a:solidFill>
            </a:endParaRPr>
          </a:p>
          <a:p>
            <a:pPr marL="530352" indent="-457200">
              <a:buAutoNum type="arabicPeriod"/>
            </a:pPr>
            <a:r>
              <a:rPr lang="uk-UA" dirty="0" smtClean="0">
                <a:solidFill>
                  <a:srgbClr val="FFC000"/>
                </a:solidFill>
              </a:rPr>
              <a:t>Відповідати на запитання після тексту стор.142;</a:t>
            </a:r>
          </a:p>
          <a:p>
            <a:pPr marL="530352" indent="-457200">
              <a:buAutoNum type="arabicPeriod"/>
            </a:pPr>
            <a:endParaRPr lang="uk-UA" dirty="0" smtClean="0">
              <a:solidFill>
                <a:srgbClr val="FFC000"/>
              </a:solidFill>
            </a:endParaRPr>
          </a:p>
          <a:p>
            <a:pPr marL="530352" indent="-457200">
              <a:buAutoNum type="arabicPeriod"/>
            </a:pPr>
            <a:r>
              <a:rPr lang="uk-UA" dirty="0" smtClean="0">
                <a:solidFill>
                  <a:srgbClr val="FFC000"/>
                </a:solidFill>
              </a:rPr>
              <a:t>Подумайте про те , який псевдонім ви узяли б , якби були письменниками, поетами, художниками або музикантами .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dirty="0" smtClean="0">
                <a:solidFill>
                  <a:srgbClr val="00B0F0"/>
                </a:solidFill>
                <a:cs typeface="Aharoni" pitchFamily="2" charset="-79"/>
              </a:rPr>
              <a:t>До побачення , дорогі діти ! Тепер я чекаю на вас у цирку, де буду вас веселити. До зустрічі !</a:t>
            </a:r>
            <a:endParaRPr lang="ru-RU" dirty="0">
              <a:solidFill>
                <a:srgbClr val="00B0F0"/>
              </a:solidFill>
              <a:cs typeface="Aharoni" pitchFamily="2" charset="-79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857496"/>
            <a:ext cx="3571900" cy="3857652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newsflash/>
    <p:sndAc>
      <p:stSnd>
        <p:snd r:embed="rId2" name="applaus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22030" y="285728"/>
            <a:ext cx="8229600" cy="928694"/>
          </a:xfrm>
        </p:spPr>
        <p:txBody>
          <a:bodyPr/>
          <a:lstStyle/>
          <a:p>
            <a:r>
              <a:rPr lang="uk-UA" dirty="0" smtClean="0"/>
              <a:t>Перевір себе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14282" y="1357298"/>
            <a:ext cx="8286808" cy="2571768"/>
          </a:xfrm>
        </p:spPr>
        <p:txBody>
          <a:bodyPr>
            <a:normAutofit/>
          </a:bodyPr>
          <a:lstStyle/>
          <a:p>
            <a:r>
              <a:rPr lang="uk-UA" dirty="0" smtClean="0"/>
              <a:t>    </a:t>
            </a:r>
            <a:r>
              <a:rPr lang="en-US" dirty="0" smtClean="0"/>
              <a:t>         </a:t>
            </a:r>
            <a:r>
              <a:rPr lang="uk-UA" dirty="0" smtClean="0"/>
              <a:t>Слово цирк давно з</a:t>
            </a:r>
            <a:r>
              <a:rPr lang="en-US" dirty="0" smtClean="0"/>
              <a:t>’</a:t>
            </a:r>
            <a:r>
              <a:rPr lang="uk-UA" dirty="0" smtClean="0"/>
              <a:t>явилось</a:t>
            </a:r>
          </a:p>
          <a:p>
            <a:r>
              <a:rPr lang="en-US" dirty="0" smtClean="0"/>
              <a:t>         </a:t>
            </a:r>
            <a:r>
              <a:rPr lang="uk-UA" dirty="0" smtClean="0"/>
              <a:t>Вперше в Римі оселилось</a:t>
            </a:r>
          </a:p>
          <a:p>
            <a:r>
              <a:rPr lang="en-US" dirty="0" smtClean="0"/>
              <a:t>        </a:t>
            </a:r>
            <a:r>
              <a:rPr lang="uk-UA" dirty="0" smtClean="0"/>
              <a:t>У старій латинській мові</a:t>
            </a:r>
          </a:p>
          <a:p>
            <a:pPr algn="l"/>
            <a:r>
              <a:rPr lang="uk-UA" dirty="0" smtClean="0"/>
              <a:t>           </a:t>
            </a:r>
            <a:r>
              <a:rPr lang="en-US" dirty="0" smtClean="0"/>
              <a:t>              </a:t>
            </a:r>
            <a:r>
              <a:rPr lang="uk-UA" dirty="0" smtClean="0"/>
              <a:t> “ </a:t>
            </a:r>
            <a:r>
              <a:rPr lang="uk-UA" dirty="0" err="1" smtClean="0"/>
              <a:t>Круглий”</a:t>
            </a:r>
            <a:r>
              <a:rPr lang="uk-UA" dirty="0" smtClean="0"/>
              <a:t> означало слово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571876"/>
            <a:ext cx="4857784" cy="308609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Циркові професії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           жонглер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uk-UA" dirty="0" smtClean="0"/>
              <a:t>                      клоун</a:t>
            </a:r>
            <a:endParaRPr lang="ru-RU" dirty="0"/>
          </a:p>
        </p:txBody>
      </p:sp>
      <p:pic>
        <p:nvPicPr>
          <p:cNvPr id="8" name="Содержимое 7"/>
          <p:cNvPicPr>
            <a:picLocks noGrp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428868"/>
            <a:ext cx="3714776" cy="407196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357430"/>
            <a:ext cx="3071834" cy="428628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428868"/>
            <a:ext cx="2928958" cy="4143404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" name="Содержимое 10"/>
          <p:cNvPicPr>
            <a:picLocks noGrp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5017942" y="2362200"/>
            <a:ext cx="3295940" cy="3763963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42" y="2357430"/>
            <a:ext cx="3357586" cy="428628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3000372"/>
            <a:ext cx="4143404" cy="285752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Циркові професії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                   факір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uk-UA" dirty="0" smtClean="0"/>
              <a:t>                 акробат</a:t>
            </a:r>
            <a:endParaRPr lang="ru-RU" dirty="0"/>
          </a:p>
        </p:txBody>
      </p:sp>
      <p:pic>
        <p:nvPicPr>
          <p:cNvPr id="10" name="Содержимое 9"/>
          <p:cNvPicPr>
            <a:picLocks noGrp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357430"/>
            <a:ext cx="3786214" cy="428628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" name="Содержимое 10"/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234426" y="2214554"/>
            <a:ext cx="3338101" cy="442915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59276" y="2857496"/>
            <a:ext cx="4327566" cy="2613229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2214554"/>
            <a:ext cx="3357586" cy="442915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Циркові професії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          ілюзіоніст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uk-UA" dirty="0" smtClean="0"/>
              <a:t>Повітряний гімнаст</a:t>
            </a:r>
            <a:endParaRPr lang="ru-RU" dirty="0"/>
          </a:p>
        </p:txBody>
      </p:sp>
      <p:pic>
        <p:nvPicPr>
          <p:cNvPr id="9" name="Содержимое 8"/>
          <p:cNvPicPr>
            <a:picLocks noGrp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214554"/>
            <a:ext cx="3929090" cy="4357718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214554"/>
            <a:ext cx="3929090" cy="434339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" name="Содержимое 8"/>
          <p:cNvPicPr>
            <a:picLocks noGrp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714876" y="2214554"/>
            <a:ext cx="3857652" cy="4357718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Перевір себе  ( встанови етимологію слова )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dirty="0" smtClean="0"/>
              <a:t>Жонглер</a:t>
            </a:r>
          </a:p>
          <a:p>
            <a:r>
              <a:rPr lang="uk-UA" dirty="0" smtClean="0">
                <a:solidFill>
                  <a:srgbClr val="002060"/>
                </a:solidFill>
              </a:rPr>
              <a:t>жартун ( </a:t>
            </a:r>
            <a:r>
              <a:rPr lang="uk-UA" dirty="0" err="1" smtClean="0">
                <a:solidFill>
                  <a:srgbClr val="002060"/>
                </a:solidFill>
              </a:rPr>
              <a:t>фр</a:t>
            </a:r>
            <a:r>
              <a:rPr lang="uk-UA" dirty="0" smtClean="0">
                <a:solidFill>
                  <a:srgbClr val="002060"/>
                </a:solidFill>
              </a:rPr>
              <a:t>.)</a:t>
            </a:r>
          </a:p>
          <a:p>
            <a:r>
              <a:rPr lang="uk-UA" dirty="0" smtClean="0"/>
              <a:t>Клоун</a:t>
            </a:r>
          </a:p>
          <a:p>
            <a:r>
              <a:rPr lang="uk-UA" dirty="0" smtClean="0">
                <a:solidFill>
                  <a:srgbClr val="002060"/>
                </a:solidFill>
              </a:rPr>
              <a:t>бовдур, блазень( англ.)</a:t>
            </a:r>
          </a:p>
          <a:p>
            <a:r>
              <a:rPr lang="uk-UA" dirty="0" smtClean="0"/>
              <a:t>Факір</a:t>
            </a:r>
          </a:p>
          <a:p>
            <a:r>
              <a:rPr lang="uk-UA" dirty="0" smtClean="0">
                <a:solidFill>
                  <a:srgbClr val="002060"/>
                </a:solidFill>
              </a:rPr>
              <a:t>жебрак ( араб.)</a:t>
            </a:r>
          </a:p>
          <a:p>
            <a:r>
              <a:rPr lang="uk-UA" dirty="0" smtClean="0"/>
              <a:t>Акробат</a:t>
            </a:r>
          </a:p>
          <a:p>
            <a:r>
              <a:rPr lang="uk-UA" dirty="0" smtClean="0">
                <a:solidFill>
                  <a:srgbClr val="002060"/>
                </a:solidFill>
              </a:rPr>
              <a:t>ходжу навшпиньках(</a:t>
            </a:r>
            <a:r>
              <a:rPr lang="uk-UA" sz="1600" dirty="0" err="1" smtClean="0">
                <a:solidFill>
                  <a:srgbClr val="002060"/>
                </a:solidFill>
              </a:rPr>
              <a:t>грецьк</a:t>
            </a:r>
            <a:r>
              <a:rPr lang="uk-UA" sz="1600" dirty="0" smtClean="0">
                <a:solidFill>
                  <a:srgbClr val="002060"/>
                </a:solidFill>
              </a:rPr>
              <a:t>.</a:t>
            </a:r>
            <a:r>
              <a:rPr lang="uk-UA" sz="2400" dirty="0" smtClean="0">
                <a:solidFill>
                  <a:srgbClr val="002060"/>
                </a:solidFill>
              </a:rPr>
              <a:t>)</a:t>
            </a:r>
            <a:endParaRPr lang="uk-UA" dirty="0" smtClean="0">
              <a:solidFill>
                <a:srgbClr val="002060"/>
              </a:solidFill>
            </a:endParaRPr>
          </a:p>
          <a:p>
            <a:r>
              <a:rPr lang="uk-UA" dirty="0" smtClean="0"/>
              <a:t>Ілюзіоніст</a:t>
            </a:r>
          </a:p>
          <a:p>
            <a:r>
              <a:rPr lang="uk-UA" dirty="0" smtClean="0">
                <a:solidFill>
                  <a:srgbClr val="002060"/>
                </a:solidFill>
              </a:rPr>
              <a:t>обман, насмішка( </a:t>
            </a:r>
            <a:r>
              <a:rPr lang="uk-UA" dirty="0" err="1" smtClean="0">
                <a:solidFill>
                  <a:srgbClr val="002060"/>
                </a:solidFill>
              </a:rPr>
              <a:t>фр</a:t>
            </a:r>
            <a:r>
              <a:rPr lang="uk-UA" dirty="0" smtClean="0">
                <a:solidFill>
                  <a:srgbClr val="002060"/>
                </a:solidFill>
              </a:rPr>
              <a:t>. 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sz="2000" dirty="0" smtClean="0"/>
              <a:t>Вміє кидати і ловити одночасно кілька предметів</a:t>
            </a:r>
            <a:endParaRPr lang="uk-UA" dirty="0" smtClean="0"/>
          </a:p>
          <a:p>
            <a:r>
              <a:rPr lang="uk-UA" sz="2000" dirty="0" smtClean="0"/>
              <a:t>Демонструє фокуси, велику фізичну силу або нечутливість до болю</a:t>
            </a:r>
          </a:p>
          <a:p>
            <a:r>
              <a:rPr lang="uk-UA" sz="2000" dirty="0" smtClean="0"/>
              <a:t>Виконавець складних гімнастичних номерів</a:t>
            </a:r>
          </a:p>
          <a:p>
            <a:r>
              <a:rPr lang="uk-UA" sz="2000" dirty="0" smtClean="0"/>
              <a:t>Використовує спеціальну апаратуру для створення видимості чудес</a:t>
            </a:r>
          </a:p>
          <a:p>
            <a:r>
              <a:rPr lang="uk-UA" sz="2000" dirty="0" smtClean="0"/>
              <a:t>Виконує комічні ролі, розвеселяє, заповнює паузи в програмі</a:t>
            </a:r>
          </a:p>
          <a:p>
            <a:endParaRPr lang="ru-RU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2428860" y="1785926"/>
            <a:ext cx="2428892" cy="14287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1928794" y="2714620"/>
            <a:ext cx="2857520" cy="18573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1928794" y="2357430"/>
            <a:ext cx="2928958" cy="107157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2285984" y="3286124"/>
            <a:ext cx="2500330" cy="92869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2500298" y="3929066"/>
            <a:ext cx="2286016" cy="142876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28800" y="214290"/>
            <a:ext cx="5486400" cy="357190"/>
          </a:xfrm>
        </p:spPr>
        <p:txBody>
          <a:bodyPr/>
          <a:lstStyle/>
          <a:p>
            <a:r>
              <a:rPr lang="uk-UA" dirty="0" smtClean="0"/>
              <a:t>Хто ж з них завітав до нас на урок ?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828800" y="571480"/>
            <a:ext cx="5486400" cy="1857388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00B0F0"/>
                </a:solidFill>
              </a:rPr>
              <a:t>Привіт, відмінники!</a:t>
            </a:r>
            <a:endParaRPr lang="ru-RU" sz="3200" dirty="0">
              <a:solidFill>
                <a:srgbClr val="00B0F0"/>
              </a:solidFill>
            </a:endParaRPr>
          </a:p>
        </p:txBody>
      </p:sp>
      <p:pic>
        <p:nvPicPr>
          <p:cNvPr id="10" name="Рисунок 9"/>
          <p:cNvPicPr>
            <a:picLocks noGrp="1"/>
          </p:cNvPicPr>
          <p:nvPr>
            <p:ph type="pic" idx="1"/>
          </p:nvPr>
        </p:nvPicPr>
        <p:blipFill>
          <a:blip r:embed="rId2"/>
          <a:srcRect t="3030" b="3030"/>
          <a:stretch>
            <a:fillRect/>
          </a:stretch>
        </p:blipFill>
        <p:spPr bwMode="auto">
          <a:xfrm>
            <a:off x="2285984" y="1428736"/>
            <a:ext cx="4643470" cy="5143497"/>
          </a:xfrm>
          <a:prstGeom prst="rect">
            <a:avLst/>
          </a:prstGeom>
          <a:noFill/>
          <a:ln w="76200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28800" y="142852"/>
            <a:ext cx="5486400" cy="428628"/>
          </a:xfrm>
          <a:ln w="38100">
            <a:solidFill>
              <a:srgbClr val="00B0F0"/>
            </a:solidFill>
          </a:ln>
        </p:spPr>
        <p:txBody>
          <a:bodyPr/>
          <a:lstStyle/>
          <a:p>
            <a:r>
              <a:rPr dirty="0" lang="uk-UA" smtClean="0"/>
              <a:t>Остап Вишня ( 1889 – 1956 )</a:t>
            </a:r>
            <a:endParaRPr dirty="0" lang="ru-RU"/>
          </a:p>
        </p:txBody>
      </p:sp>
      <p:sp>
        <p:nvSpPr>
          <p:cNvPr id="7" name="Текст 6"/>
          <p:cNvSpPr>
            <a:spLocks noGrp="1"/>
          </p:cNvSpPr>
          <p:nvPr>
            <p:ph idx="2" sz="half" type="body"/>
          </p:nvPr>
        </p:nvSpPr>
        <p:spPr>
          <a:xfrm>
            <a:off x="1828800" y="642919"/>
            <a:ext cx="5486400" cy="357189"/>
          </a:xfrm>
          <a:ln>
            <a:solidFill>
              <a:srgbClr val="92D050"/>
            </a:solidFill>
          </a:ln>
        </p:spPr>
        <p:txBody>
          <a:bodyPr/>
          <a:lstStyle/>
          <a:p>
            <a:r>
              <a:rPr dirty="0" lang="uk-UA" smtClean="0"/>
              <a:t>Павло Михайлович Губенко</a:t>
            </a:r>
            <a:endParaRPr dirty="0" lang="ru-RU"/>
          </a:p>
        </p:txBody>
      </p:sp>
      <p:pic>
        <p:nvPicPr>
          <p:cNvPr id="14" name="Рисунок 13"/>
          <p:cNvPicPr>
            <a:picLocks noGrp="1"/>
          </p:cNvPicPr>
          <p:nvPr>
            <p:ph idx="1" type="pic"/>
          </p:nvPr>
        </p:nvPicPr>
        <p:blipFill>
          <a:blip r:embed="rId2"/>
          <a:stretch>
            <a:fillRect/>
          </a:stretch>
        </p:blipFill>
        <p:spPr bwMode="auto">
          <a:xfrm>
            <a:off x="1857356" y="1214422"/>
            <a:ext cx="5486400" cy="5500709"/>
          </a:xfrm>
          <a:prstGeom prst="rect">
            <a:avLst/>
          </a:prstGeom>
          <a:ln w="76200">
            <a:solidFill>
              <a:srgbClr val="00B0F0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4357694"/>
            <a:ext cx="1500198" cy="2357454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9" nodeType="after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11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4000"/>
                            </p:stCondLst>
                            <p:childTnLst>
                              <p:par>
                                <p:cTn fill="hold" grpId="0" id="13" nodeType="after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15"/>
                                        <p:tgtEl>
                                          <p:spTgt spid="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6000"/>
                            </p:stCondLst>
                            <p:childTnLst>
                              <p:par>
                                <p:cTn fill="hold" id="17" nodeType="after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19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0">
                            <p:stCondLst>
                              <p:cond delay="8000"/>
                            </p:stCondLst>
                            <p:childTnLst>
                              <p:par>
                                <p:cTn fill="hold" id="21" nodeType="after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23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5"/>
      <p:bldP animBg="1" build="p" grpId="0" spid="7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Прочитаймо разом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                дівчатка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uk-UA" dirty="0" smtClean="0"/>
              <a:t>             хлопчики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uk-UA" dirty="0" smtClean="0"/>
              <a:t>Комік</a:t>
            </a:r>
          </a:p>
          <a:p>
            <a:r>
              <a:rPr lang="uk-UA" dirty="0" smtClean="0"/>
              <a:t>Дзьобаючи</a:t>
            </a:r>
          </a:p>
          <a:p>
            <a:r>
              <a:rPr lang="uk-UA" dirty="0" smtClean="0"/>
              <a:t>Репетирує</a:t>
            </a:r>
          </a:p>
          <a:p>
            <a:r>
              <a:rPr lang="uk-UA" dirty="0" smtClean="0"/>
              <a:t>Пойнтер</a:t>
            </a:r>
          </a:p>
          <a:p>
            <a:r>
              <a:rPr lang="uk-UA" dirty="0" smtClean="0"/>
              <a:t>Звичайнісінькі</a:t>
            </a:r>
          </a:p>
          <a:p>
            <a:r>
              <a:rPr lang="uk-UA" dirty="0" smtClean="0"/>
              <a:t>Різнохарактерний</a:t>
            </a:r>
          </a:p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uk-UA" dirty="0" smtClean="0"/>
              <a:t>Інкубатор</a:t>
            </a:r>
          </a:p>
          <a:p>
            <a:r>
              <a:rPr lang="uk-UA" dirty="0" smtClean="0"/>
              <a:t>Державного</a:t>
            </a:r>
          </a:p>
          <a:p>
            <a:r>
              <a:rPr lang="uk-UA" dirty="0" smtClean="0"/>
              <a:t>Кульбіти</a:t>
            </a:r>
          </a:p>
          <a:p>
            <a:r>
              <a:rPr lang="uk-UA" dirty="0" smtClean="0"/>
              <a:t>Добірної</a:t>
            </a:r>
          </a:p>
          <a:p>
            <a:r>
              <a:rPr lang="uk-UA" dirty="0" smtClean="0"/>
              <a:t>Манюсіньким</a:t>
            </a:r>
          </a:p>
          <a:p>
            <a:r>
              <a:rPr lang="uk-UA" dirty="0" smtClean="0"/>
              <a:t>Перевертається</a:t>
            </a:r>
          </a:p>
          <a:p>
            <a:endParaRPr lang="ru-RU" dirty="0"/>
          </a:p>
        </p:txBody>
      </p:sp>
      <p:pic>
        <p:nvPicPr>
          <p:cNvPr id="10" name="Рисунок 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34" y="4929198"/>
            <a:ext cx="1319193" cy="1809732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  <p:bldP spid="7" grpId="0" build="p"/>
      <p:bldP spid="9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469</TotalTime>
  <Words>358</Words>
  <Application>Microsoft Office PowerPoint</Application>
  <PresentationFormat>Экран (4:3)</PresentationFormat>
  <Paragraphs>82</Paragraphs>
  <Slides>15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Апекс</vt:lpstr>
      <vt:lpstr>Пакет</vt:lpstr>
      <vt:lpstr>Віднови текст</vt:lpstr>
      <vt:lpstr>Перевір себе</vt:lpstr>
      <vt:lpstr>Циркові професії</vt:lpstr>
      <vt:lpstr>Циркові професії</vt:lpstr>
      <vt:lpstr>Циркові професії</vt:lpstr>
      <vt:lpstr>Перевір себе  ( встанови етимологію слова )</vt:lpstr>
      <vt:lpstr>Хто ж з них завітав до нас на урок ?</vt:lpstr>
      <vt:lpstr>Остап Вишня ( 1889 – 1956 )</vt:lpstr>
      <vt:lpstr>Прочитаймо разом</vt:lpstr>
      <vt:lpstr>Словникова робота</vt:lpstr>
      <vt:lpstr>Словникова робота</vt:lpstr>
      <vt:lpstr>Словникова робота</vt:lpstr>
      <vt:lpstr>Слайд 13</vt:lpstr>
      <vt:lpstr>Дай відповідь на запитання:</vt:lpstr>
      <vt:lpstr>Домашнє завдання 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Артём</dc:creator>
  <cp:lastModifiedBy>Артём</cp:lastModifiedBy>
  <cp:revision>139</cp:revision>
  <dcterms:created xsi:type="dcterms:W3CDTF">2011-09-09T19:13:54Z</dcterms:created>
  <dcterms:modified xsi:type="dcterms:W3CDTF">2011-09-13T11:07:13Z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4817329</vt:lpwstr>
  </property>
  <property fmtid="{D5CDD505-2E9C-101B-9397-08002B2CF9AE}" name="NXPowerLiteVersion" pid="3">
    <vt:lpwstr>D4.1.4</vt:lpwstr>
  </property>
</Properties>
</file>