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76" r:id="rId3"/>
    <p:sldId id="272" r:id="rId4"/>
    <p:sldId id="278" r:id="rId5"/>
    <p:sldId id="266" r:id="rId6"/>
    <p:sldId id="260" r:id="rId7"/>
    <p:sldId id="267" r:id="rId8"/>
    <p:sldId id="261" r:id="rId9"/>
    <p:sldId id="259" r:id="rId10"/>
    <p:sldId id="262" r:id="rId11"/>
    <p:sldId id="263" r:id="rId12"/>
    <p:sldId id="264" r:id="rId13"/>
    <p:sldId id="265" r:id="rId14"/>
    <p:sldId id="268" r:id="rId15"/>
    <p:sldId id="269" r:id="rId16"/>
    <p:sldId id="279" r:id="rId17"/>
    <p:sldId id="273" r:id="rId18"/>
    <p:sldId id="274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8" autoAdjust="0"/>
    <p:restoredTop sz="94645" autoAdjust="0"/>
  </p:normalViewPr>
  <p:slideViewPr>
    <p:cSldViewPr>
      <p:cViewPr varScale="1">
        <p:scale>
          <a:sx n="64" d="100"/>
          <a:sy n="64" d="100"/>
        </p:scale>
        <p:origin x="-79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checke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XP\&#1057;&#1077;&#1090;&#1100;\&#1047;&#1074;&#1091;&#1082;%202.mp3" TargetMode="External"/><Relationship Id="rId4" Type="http://schemas.openxmlformats.org/officeDocument/2006/relationships/image" Target="../media/image13.png"/></Relationships>
</file>

<file path=ppt/slides/_rels/slide16.xml.rels><?xml version="1.0" encoding="UTF-8" standalone="yes" ?><Relationships xmlns="http://schemas.openxmlformats.org/package/2006/relationships"><Relationship Id="rId8" Target="../media/image19.jpeg" Type="http://schemas.openxmlformats.org/officeDocument/2006/relationships/image"/><Relationship Id="rId3" Target="../media/image15.jpeg" Type="http://schemas.openxmlformats.org/officeDocument/2006/relationships/image"/><Relationship Id="rId7" Target="../media/image18.jpeg" Type="http://schemas.openxmlformats.org/officeDocument/2006/relationships/image"/><Relationship Id="rId2" Target="../media/image14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7.jpeg" Type="http://schemas.openxmlformats.org/officeDocument/2006/relationships/image"/><Relationship Id="rId5" Target="../media/image2.jpeg" Type="http://schemas.openxmlformats.org/officeDocument/2006/relationships/image"/><Relationship Id="rId4" Target="../media/image16.jpeg" Type="http://schemas.openxmlformats.org/officeDocument/2006/relationships/image"/><Relationship Id="rId9" Target="../media/image20.jpeg" Type="http://schemas.openxmlformats.org/officeDocument/2006/relationships/image"/></Relationships>
</file>

<file path=ppt/slides/_rels/slide17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slideLayouts/slideLayout7.xml" Type="http://schemas.openxmlformats.org/officeDocument/2006/relationships/slideLayout"/><Relationship Id="rId1" Target="file:///C:\Documents%20and%20Settings\XP\&#1057;&#1077;&#1090;&#1100;\Garnyi%20tanec%20%20gopachok.mp3" TargetMode="External" Type="http://schemas.openxmlformats.org/officeDocument/2006/relationships/audio"/><Relationship Id="rId4" Target="../media/image22.png" Type="http://schemas.openxmlformats.org/officeDocument/2006/relationships/image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5;&#1072;%20&#1091;&#1088;&#1086;&#1082;%20%20&#1082;&#1088;&#1080;&#1090;%20%20&#1084;&#1099;&#1096;&#1083;&#1077;&#1085;&#1080;&#1077;\&#1074;&#1110;&#1076;&#1082;&#1088;&#1080;&#1090;&#1080;&#1081;%20%20&#1091;&#1088;&#1086;&#1082;%20%20&#1082;&#1091;&#1088;&#1086;&#1095;&#1082;&#1072;%20%20&#1088;&#1103;&#1073;&#1072;\bilozir_-_zelene_zhito%20Minusovki.MpTri.Net.mp3" TargetMode="Externa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5;&#1072;%20&#1091;&#1088;&#1086;&#1082;%20%20&#1082;&#1088;&#1080;&#1090;%20%20&#1084;&#1099;&#1096;&#1083;&#1077;&#1085;&#1080;&#1077;\&#1074;&#1110;&#1076;&#1082;&#1088;&#1080;&#1090;&#1080;&#1081;%20%20&#1091;&#1088;&#1086;&#1082;%20%20&#1082;&#1091;&#1088;&#1086;&#1095;&#1082;&#1072;%20%20&#1088;&#1103;&#1073;&#1072;\&#1040;&#1083;&#1080;&#1085;&#1072;%20&#1043;&#1088;&#1086;&#1089;&#1091;%20-%20&#1056;&#1091;&#1096;&#1085;&#1080;&#1095;&#1086;&#1082;%20%20(audiopoisk.com).mp3" TargetMode="External"/><Relationship Id="rId4" Type="http://schemas.openxmlformats.org/officeDocument/2006/relationships/image" Target="../media/image26.png"/></Relationships>
</file>

<file path=ppt/slides/_rels/slide2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5;&#1072;%20&#1091;&#1088;&#1086;&#1082;%20%20&#1082;&#1088;&#1080;&#1090;%20%20&#1084;&#1099;&#1096;&#1083;&#1077;&#1085;&#1080;&#1077;\&#1074;&#1110;&#1076;&#1082;&#1088;&#1080;&#1090;&#1080;&#1081;%20%20&#1091;&#1088;&#1086;&#1082;%20%20&#1082;&#1091;&#1088;&#1086;&#1095;&#1082;&#1072;%20%20&#1088;&#1103;&#1073;&#1072;\&#1047;&#1074;&#1091;&#1082;%201.mp3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1428728" y="142852"/>
            <a:ext cx="5618168" cy="10715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2540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rect">
                    <a:fillToRect r="100000" b="100000"/>
                  </a:path>
                </a:gradFill>
                <a:effectLst>
                  <a:glow rad="228600">
                    <a:schemeClr val="bg1">
                      <a:alpha val="40000"/>
                    </a:schemeClr>
                  </a:glow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ПРОЕКТ</a:t>
            </a:r>
            <a:endParaRPr lang="ru-RU" sz="3600" kern="10" spc="0" dirty="0">
              <a:ln w="25400">
                <a:solidFill>
                  <a:srgbClr val="99CC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0000"/>
                  </a:gs>
                  <a:gs pos="100000">
                    <a:srgbClr val="000000"/>
                  </a:gs>
                </a:gsLst>
                <a:path path="rect">
                  <a:fillToRect r="100000" b="100000"/>
                </a:path>
              </a:gradFill>
              <a:effectLst>
                <a:glow rad="228600">
                  <a:schemeClr val="bg1">
                    <a:alpha val="40000"/>
                  </a:schemeClr>
                </a:glow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285720" y="5357826"/>
            <a:ext cx="5719763" cy="135732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err="1" smtClean="0">
                <a:ln w="22225">
                  <a:solidFill>
                    <a:srgbClr val="00206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glow rad="101600">
                    <a:schemeClr val="bg1">
                      <a:alpha val="60000"/>
                    </a:schemeClr>
                  </a:glow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Українська</a:t>
            </a:r>
            <a:r>
              <a:rPr lang="ru-RU" sz="3600" kern="10" spc="0" dirty="0" smtClean="0">
                <a:ln w="22225">
                  <a:solidFill>
                    <a:srgbClr val="00206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glow rad="101600">
                    <a:schemeClr val="bg1">
                      <a:alpha val="60000"/>
                    </a:schemeClr>
                  </a:glow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 хата. </a:t>
            </a:r>
            <a:endParaRPr lang="ru-RU" sz="3600" kern="10" spc="0" dirty="0">
              <a:ln w="22225">
                <a:solidFill>
                  <a:srgbClr val="00206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glow rad="101600">
                  <a:schemeClr val="bg1">
                    <a:alpha val="60000"/>
                  </a:schemeClr>
                </a:glow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6143636" y="5500702"/>
            <a:ext cx="3000364" cy="12144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615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38100">
                  <a:solidFill>
                    <a:srgbClr val="00206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glow rad="101600">
                    <a:schemeClr val="bg1">
                      <a:alpha val="60000"/>
                    </a:schemeClr>
                  </a:glow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Обереги</a:t>
            </a:r>
            <a:endParaRPr lang="ru-RU" sz="3600" kern="10" spc="0" dirty="0">
              <a:ln w="38100">
                <a:solidFill>
                  <a:srgbClr val="00206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glow rad="101600">
                  <a:schemeClr val="bg1">
                    <a:alpha val="60000"/>
                  </a:schemeClr>
                </a:glow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Tm="3672"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Tm="7734"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1"/>
          <a:stretch>
            <a:fillRect/>
          </a:stretch>
        </p:blipFill>
        <p:spPr bwMode="auto">
          <a:xfrm>
            <a:off x="357158" y="116632"/>
            <a:ext cx="3929058" cy="6741368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19"/>
          <a:stretch>
            <a:fillRect/>
          </a:stretch>
        </p:blipFill>
        <p:spPr bwMode="auto">
          <a:xfrm>
            <a:off x="4786314" y="0"/>
            <a:ext cx="3500430" cy="6741368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Tm="3672">
    <p:checke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Tm="8641">
    <p:checke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0"/>
            <a:ext cx="8715404" cy="61436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1472" y="5103674"/>
            <a:ext cx="7929800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rgbClr val="FF000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Ось  </a:t>
            </a:r>
            <a:r>
              <a:rPr lang="uk-UA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rgbClr val="FF000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  казочці  кінець,</a:t>
            </a:r>
          </a:p>
          <a:p>
            <a:pPr algn="ctr"/>
            <a:r>
              <a:rPr lang="uk-UA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rgbClr val="FF000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 хто  слухав  - молодець.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rgbClr val="FF0000">
                    <a:alpha val="40000"/>
                  </a:srgb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4969">
    <p:checke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f07f74b586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2844" y="142852"/>
            <a:ext cx="8858312" cy="4062651"/>
          </a:xfrm>
          <a:prstGeom prst="rect">
            <a:avLst/>
          </a:prstGeom>
          <a:solidFill>
            <a:srgbClr val="FFFFCC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СЛОВНИКОВА  РОБОТА</a:t>
            </a:r>
          </a:p>
          <a:p>
            <a:pPr algn="ctr"/>
            <a:endParaRPr lang="uk-UA" sz="60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uk-UA" sz="60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uk-UA" sz="72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ПОВТОРЮЙ  СЛОВА</a:t>
            </a:r>
            <a:endParaRPr lang="ru-RU" sz="7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Звук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85786" y="6143644"/>
            <a:ext cx="366690" cy="36669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7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714620"/>
            <a:ext cx="1785950" cy="1714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70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85720" y="357166"/>
            <a:ext cx="2000264" cy="1786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/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6215074" y="500042"/>
            <a:ext cx="1714512" cy="1643074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20" t="23395"/>
          <a:stretch>
            <a:fillRect/>
          </a:stretch>
        </p:blipFill>
        <p:spPr bwMode="auto">
          <a:xfrm>
            <a:off x="4357686" y="500042"/>
            <a:ext cx="1643074" cy="1643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/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22" y="428604"/>
            <a:ext cx="1785950" cy="17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/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643182"/>
            <a:ext cx="1857388" cy="157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/>
          <p:nvPr/>
        </p:nvPicPr>
        <p:blipFill>
          <a:blip cstate="print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84" y="2714620"/>
            <a:ext cx="1928826" cy="1643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/>
          <p:nvPr/>
        </p:nvPicPr>
        <p:blipFill>
          <a:blip cstate="print"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40" y="2643182"/>
            <a:ext cx="2071702" cy="178595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1327206" y="5000636"/>
            <a:ext cx="5338321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dirty="0" lang="ru-RU" smtClean="0" sz="5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1, 4, 2, 6, 3, 5, 7, 8</a:t>
            </a:r>
            <a:endParaRPr b="1" cap="none" dirty="0" lang="ru-RU" spc="0" sz="54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checke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2844" y="142852"/>
            <a:ext cx="5000660" cy="67151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86380" y="1214422"/>
            <a:ext cx="4037177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УКРАїНСЬКИЙ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ГОПАЧОК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Garnyi tanec  gopacho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715008" y="471488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3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XP\Сеть\i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86972" cy="7000568"/>
          </a:xfrm>
          <a:prstGeom prst="rect">
            <a:avLst/>
          </a:prstGeom>
          <a:noFill/>
        </p:spPr>
      </p:pic>
      <p:pic>
        <p:nvPicPr>
          <p:cNvPr id="2" name="bilozir_-_zelene_zhito Minusovki.MpTri.Ne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85720" y="500063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28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949174_284aec16" id="2" name="Picture 2"/>
          <p:cNvPicPr>
            <a:picLocks noChangeArrowheads="1" noChangeAspect="1"/>
          </p:cNvPicPr>
          <p:nvPr/>
        </p:nvPicPr>
        <p:blipFill>
          <a:blip cstate="print" r:embed="rId3"/>
          <a:srcRect b="50" t="-1472"/>
          <a:stretch>
            <a:fillRect/>
          </a:stretch>
        </p:blipFill>
        <p:spPr bwMode="auto">
          <a:xfrm>
            <a:off x="0" y="-1000156"/>
            <a:ext cx="9358346" cy="10083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Алина Гросу - Рушничок  (audiopoisk.com).mp3">
            <a:hlinkClick action="ppaction://media" r:id=""/>
          </p:cNvPr>
          <p:cNvPicPr>
            <a:picLocks noChangeAspect="1" noRot="1"/>
          </p:cNvPicPr>
          <p:nvPr>
            <a:audioFile r:link="rId1"/>
          </p:nvPr>
        </p:nvPicPr>
        <p:blipFill>
          <a:blip cstate="print"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id="9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220192" fill="hold" id="10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>
                <p:cTn display="0" fill="hold" id="11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cstate="print"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6" name="Picture 2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07" r="28440"/>
          <a:stretch>
            <a:fillRect/>
          </a:stretch>
        </p:blipFill>
        <p:spPr bwMode="auto">
          <a:xfrm>
            <a:off x="500034" y="3643313"/>
            <a:ext cx="4000528" cy="3000397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9" y="-142900"/>
            <a:ext cx="9852511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85852" y="500042"/>
            <a:ext cx="7358082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</a:t>
            </a:r>
            <a:r>
              <a:rPr kumimoji="0" lang="uk-UA" sz="32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3.Особливості казки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endParaRPr lang="uk-UA" sz="3200" b="1" u="sng" dirty="0" smtClean="0">
              <a:solidFill>
                <a:srgbClr val="0070C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9060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Зачин і кінцівка 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приказка.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9060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Чарівні предмети.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9060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Трикратне  повторення.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9060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Вигадані,або фантастичні  події.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9060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Казкові імена  героїв.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9060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Позитивні та негативні персонажі.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9060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Добро  перемагає  зло.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9060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Щасливий кінець казки.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5643578"/>
            <a:ext cx="60722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 smtClean="0"/>
              <a:t>К.р.чк</a:t>
            </a:r>
            <a:r>
              <a:rPr lang="ru-RU" sz="4400" b="1" dirty="0" smtClean="0"/>
              <a:t>.    Р.б.</a:t>
            </a:r>
            <a:endParaRPr lang="ru-RU" sz="4400" b="1" dirty="0"/>
          </a:p>
        </p:txBody>
      </p:sp>
    </p:spTree>
  </p:cSld>
  <p:clrMapOvr>
    <a:masterClrMapping/>
  </p:clrMapOvr>
  <p:transition>
    <p:checke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142852"/>
            <a:ext cx="5487979" cy="63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1406" y="928670"/>
            <a:ext cx="371477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УКРАЇНСЬКА</a:t>
            </a:r>
          </a:p>
          <a:p>
            <a:pPr algn="ctr"/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НАРОДНА</a:t>
            </a:r>
          </a:p>
          <a:p>
            <a:pPr algn="ctr"/>
            <a:r>
              <a:rPr lang="uk-UA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КАЗКА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Звук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00034" y="442913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813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07" r="28440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Tm="3890">
    <p:checker dir="vert"/>
  </p:transition>
  <p:timing>
    <p:tnLst>
      <p:par>
        <p:cTn dur="indefinite" id="1" nodeType="tmRoot" restart="never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20" t="23395"/>
          <a:stretch>
            <a:fillRect/>
          </a:stretch>
        </p:blipFill>
        <p:spPr bwMode="auto">
          <a:xfrm>
            <a:off x="609312" y="-857280"/>
            <a:ext cx="7320274" cy="7658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Tm="2187">
    <p:checker dir="vert"/>
  </p:transition>
  <p:timing>
    <p:tnLst>
      <p:par>
        <p:cTn dur="indefinite" id="1" nodeType="tmRoot" restart="never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2837885"/>
      </p:ext>
    </p:extLst>
  </p:cSld>
  <p:clrMapOvr>
    <a:masterClrMapping/>
  </p:clrMapOvr>
  <p:transition advTm="1797"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4636"/>
            <a:ext cx="9314865" cy="6892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Tm="3157">
    <p:checke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країнська вишив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Документ Microsoft Office Word</Template>
  <TotalTime>529</TotalTime>
  <Words>81</Words>
  <Application>Microsoft Office PowerPoint</Application>
  <PresentationFormat>Экран (4:3)</PresentationFormat>
  <Paragraphs>27</Paragraphs>
  <Slides>19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Українська вишивка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Юзер</cp:lastModifiedBy>
  <cp:revision>52</cp:revision>
  <dcterms:modified xsi:type="dcterms:W3CDTF">2015-04-19T19:33:29Z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756978</vt:lpwstr>
  </property>
  <property fmtid="{D5CDD505-2E9C-101B-9397-08002B2CF9AE}" name="NXPowerLiteVersion" pid="3">
    <vt:lpwstr>D4.1.4</vt:lpwstr>
  </property>
</Properties>
</file>