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Layout+xml" PartName="/ppt/slideLayouts/slideLayout3.xml"/>
  <Default ContentType="image/jpeg" Extension="jpeg"/>
  <Default ContentType="image/x-emf" Extension="em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91" r:id="rId3"/>
    <p:sldId id="259" r:id="rId4"/>
    <p:sldId id="261" r:id="rId5"/>
    <p:sldId id="262" r:id="rId6"/>
    <p:sldId id="263" r:id="rId7"/>
    <p:sldId id="273" r:id="rId8"/>
    <p:sldId id="264" r:id="rId9"/>
    <p:sldId id="257" r:id="rId10"/>
    <p:sldId id="258" r:id="rId11"/>
    <p:sldId id="266" r:id="rId12"/>
    <p:sldId id="267" r:id="rId13"/>
    <p:sldId id="268" r:id="rId14"/>
    <p:sldId id="270" r:id="rId15"/>
    <p:sldId id="265" r:id="rId16"/>
    <p:sldId id="289" r:id="rId17"/>
    <p:sldId id="26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5" r:id="rId33"/>
    <p:sldId id="288" r:id="rId34"/>
    <p:sldId id="28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416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title>
      <c:layout/>
      <c:txPr>
        <a:bodyPr/>
        <a:lstStyle/>
        <a:p>
          <a:pPr>
            <a:defRPr lang="ru-RU"/>
          </a:pPr>
          <a:endParaRPr lang="uk-UA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Довжина тіні від гномона</c:v>
                </c:pt>
              </c:strCache>
            </c:strRef>
          </c:tx>
          <c:cat>
            <c:strRef>
              <c:f>Лист1!$A$2:$A$13</c:f>
              <c:strCache>
                <c:ptCount val="12"/>
                <c:pt idx="0">
                  <c:v>вересень</c:v>
                </c:pt>
                <c:pt idx="1">
                  <c:v>жовтень</c:v>
                </c:pt>
                <c:pt idx="2">
                  <c:v>листопад</c:v>
                </c:pt>
                <c:pt idx="3">
                  <c:v>грудень</c:v>
                </c:pt>
                <c:pt idx="4">
                  <c:v>січень</c:v>
                </c:pt>
                <c:pt idx="5">
                  <c:v>лютий</c:v>
                </c:pt>
                <c:pt idx="6">
                  <c:v>березень</c:v>
                </c:pt>
                <c:pt idx="7">
                  <c:v>квітень</c:v>
                </c:pt>
                <c:pt idx="8">
                  <c:v>травень</c:v>
                </c:pt>
                <c:pt idx="9">
                  <c:v>червень</c:v>
                </c:pt>
                <c:pt idx="10">
                  <c:v>липень</c:v>
                </c:pt>
                <c:pt idx="11">
                  <c:v>серпень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92</c:v>
                </c:pt>
                <c:pt idx="1">
                  <c:v>106</c:v>
                </c:pt>
                <c:pt idx="2">
                  <c:v>114</c:v>
                </c:pt>
                <c:pt idx="3">
                  <c:v>136</c:v>
                </c:pt>
                <c:pt idx="4">
                  <c:v>128</c:v>
                </c:pt>
                <c:pt idx="5">
                  <c:v>107</c:v>
                </c:pt>
                <c:pt idx="6">
                  <c:v>92</c:v>
                </c:pt>
                <c:pt idx="7">
                  <c:v>86</c:v>
                </c:pt>
                <c:pt idx="8">
                  <c:v>74</c:v>
                </c:pt>
                <c:pt idx="9">
                  <c:v>58</c:v>
                </c:pt>
                <c:pt idx="10">
                  <c:v>75</c:v>
                </c:pt>
                <c:pt idx="11">
                  <c:v>88</c:v>
                </c:pt>
              </c:numCache>
            </c:numRef>
          </c:val>
        </c:ser>
        <c:axId val="46787200"/>
        <c:axId val="157643136"/>
      </c:barChart>
      <c:catAx>
        <c:axId val="46787200"/>
        <c:scaling>
          <c:orientation val="minMax"/>
        </c:scaling>
        <c:axPos val="b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157643136"/>
        <c:crosses val="autoZero"/>
        <c:auto val="1"/>
        <c:lblAlgn val="ctr"/>
        <c:lblOffset val="100"/>
      </c:catAx>
      <c:valAx>
        <c:axId val="15764313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ru-RU"/>
            </a:pPr>
            <a:endParaRPr lang="uk-UA"/>
          </a:p>
        </c:txPr>
        <c:crossAx val="46787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uk-UA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F581A2-C651-4A23-AD1D-721AD3624165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B453B-FC39-447E-B4DD-70145E6307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9110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B453B-FC39-447E-B4DD-70145E63073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1242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26708-FDC6-4A3D-B553-6769043EEB11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3E64A-50D3-4FEE-90D2-11E8F5777A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pn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2;&#1089;&#1102;&#1096;&#1072;\Desktop\&#1042;&#1099;&#1076;&#1082;&#1088;&#1080;&#1090;&#1080;&#1081;%20&#1091;&#1088;&#1086;&#1082;%20&#1089;&#1077;&#1084;&#1099;&#1085;&#1072;&#1088;%20&#1044;&#1086;&#1089;&#1083;&#1099;&#1076;&#1085;&#1080;&#1094;&#1100;&#1082;&#1080;&#1081;%20&#1087;&#1088;&#1072;&#1082;&#1090;&#1080;&#1082;&#1091;&#1084;\Zvuki_prirody_-_SHum_lesa_(get-tune.net).mp3" TargetMode="Externa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uk.wikipedia.org/wiki/%D0%9A%D0%B8%D1%97%D0%B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uk.wikipedia.org/wiki/%D0%9B%D1%8C%D0%B2%D1%96%D0%B2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A2%D0%B5%D1%80%D0%BD%D0%BE%D0%BF%D1%96%D0%BB%D1%8C%D1%81%D1%8C%D0%BA%D0%B0_%D0%BE%D0%B1%D0%BB%D0%B0%D1%81%D1%82%D1%8C" TargetMode="External"/><Relationship Id="rId2" Type="http://schemas.openxmlformats.org/officeDocument/2006/relationships/hyperlink" Target="http://uk.wikipedia.org/wiki/%D0%97%D0%B1%D0%B0%D1%80%D0%B0%D0%B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uk.wikipedia.org/wiki/%D0%A2%D1%80%D1%83%D1%81%D0%BA%D0%B0%D0%B2%D0%B5%D1%86%D1%8C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F%D0%BE%D0%BB%D1%82%D0%B0%D0%B2%D0%B0" TargetMode="External"/><Relationship Id="rId2" Type="http://schemas.openxmlformats.org/officeDocument/2006/relationships/hyperlink" Target="http://uk.wikipedia.org/wiki/199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uk.wikipedia.org/wiki/%D0%94%D1%80%D1%83%D0%B6%D0%BA%D1%96%D0%B2%D0%BA%D0%B0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uk.wikipedia.org/wiki/%D0%9C%D0%B8%D0%BA%D0%BE%D0%BB%D0%B0%D1%97%D0%B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uk.wikipedia.org/wiki/%D0%84%D0%B2%D0%BF%D0%B0%D1%82%D0%BE%D1%80%D1%96%D1%8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%D0%9C%D0%B0%D0%BA%D1%96%D1%97%D0%B2%D0%BA%D0%B0" TargetMode="External"/><Relationship Id="rId2" Type="http://schemas.openxmlformats.org/officeDocument/2006/relationships/hyperlink" Target="http://uk.wikipedia.org/wiki/2010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jpeg"/><Relationship Id="rId4" Type="http://schemas.openxmlformats.org/officeDocument/2006/relationships/hyperlink" Target="http://uk.wikipedia.org/wiki/%D0%94%D0%BE%D0%BD%D0%B5%D1%86%D1%8C%D0%BA%D0%B0_%D0%BE%D0%B1%D0%BB%D0%B0%D1%81%D1%82%D1%8C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 ?><Relationships xmlns="http://schemas.openxmlformats.org/package/2006/relationships"><Relationship Id="rId3" Target="../media/image56.png" Type="http://schemas.openxmlformats.org/officeDocument/2006/relationships/image"/><Relationship Id="rId2" Target="../media/image5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4.png" Type="http://schemas.openxmlformats.org/officeDocument/2006/relationships/image"/><Relationship Id="rId7" Target="../media/image18.pn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7.png" Type="http://schemas.openxmlformats.org/officeDocument/2006/relationships/image"/><Relationship Id="rId5" Target="../media/image16.png" Type="http://schemas.openxmlformats.org/officeDocument/2006/relationships/image"/><Relationship Id="rId4" Target="../media/image15.pn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 ?><Relationships xmlns="http://schemas.openxmlformats.org/package/2006/relationships"><Relationship Id="rId3" Target="../media/image24.png" Type="http://schemas.openxmlformats.org/officeDocument/2006/relationships/image"/><Relationship Id="rId2" Target="../media/image23.pn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6.jpeg" Type="http://schemas.openxmlformats.org/officeDocument/2006/relationships/image"/><Relationship Id="rId4" Target="../media/image25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5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299" y="-245346"/>
            <a:ext cx="9144000" cy="71253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772816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err="1" smtClean="0">
                <a:solidFill>
                  <a:schemeClr val="bg1"/>
                </a:solidFill>
              </a:rPr>
              <a:t>Дослідницький</a:t>
            </a:r>
            <a:r>
              <a:rPr lang="ru-RU" sz="3600" dirty="0" smtClean="0">
                <a:solidFill>
                  <a:schemeClr val="bg1"/>
                </a:solidFill>
              </a:rPr>
              <a:t> практикум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dnz-10.klasna.com/uploads/editor/2078/93166/sitepage_1/images/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648" y="3573016"/>
            <a:ext cx="2089053" cy="20890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707904" y="2855681"/>
            <a:ext cx="21836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528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migalaite.blog.tut.by/files/2012/06/0_838c8_3289fe90_XXXL.png" id="4" name="Picture 8"/>
          <p:cNvPicPr>
            <a:picLocks noChangeArrowheads="1" noChangeAspect="1" noGrp="1"/>
          </p:cNvPicPr>
          <p:nvPr>
            <p:ph idx="1"/>
          </p:nvPr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794059" y="2482956"/>
            <a:ext cx="1790696" cy="1753477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3"/>
          <a:srcRect b="118" r="78499"/>
          <a:stretch>
            <a:fillRect/>
          </a:stretch>
        </p:blipFill>
        <p:spPr bwMode="auto">
          <a:xfrm>
            <a:off x="3825311" y="404662"/>
            <a:ext cx="1728192" cy="180333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rrowheads="1" noChangeAspect="1"/>
          </p:cNvPicPr>
          <p:nvPr/>
        </p:nvPicPr>
        <p:blipFill>
          <a:blip cstate="print" r:embed="rId3"/>
          <a:srcRect b="126" l="77587" t="4159"/>
          <a:stretch>
            <a:fillRect/>
          </a:stretch>
        </p:blipFill>
        <p:spPr bwMode="auto">
          <a:xfrm>
            <a:off x="1494059" y="2472730"/>
            <a:ext cx="1728192" cy="16561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rrowheads="1" noChangeAspect="1"/>
          </p:cNvPicPr>
          <p:nvPr/>
        </p:nvPicPr>
        <p:blipFill>
          <a:blip cstate="print" r:embed="rId3"/>
          <a:srcRect b="126" l="25240" r="51390" t="4159"/>
          <a:stretch>
            <a:fillRect/>
          </a:stretch>
        </p:blipFill>
        <p:spPr bwMode="auto">
          <a:xfrm>
            <a:off x="6156176" y="2459045"/>
            <a:ext cx="1800200" cy="165618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rrowheads="1" noChangeAspect="1"/>
          </p:cNvPicPr>
          <p:nvPr/>
        </p:nvPicPr>
        <p:blipFill>
          <a:blip cstate="print" r:embed="rId3"/>
          <a:srcRect b="118" r="78499"/>
          <a:stretch>
            <a:fillRect/>
          </a:stretch>
        </p:blipFill>
        <p:spPr bwMode="auto">
          <a:xfrm>
            <a:off x="3851920" y="4224885"/>
            <a:ext cx="1728192" cy="180333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1"/>
          <p:cNvSpPr txBox="1"/>
          <p:nvPr/>
        </p:nvSpPr>
        <p:spPr>
          <a:xfrm>
            <a:off x="1746087" y="4128914"/>
            <a:ext cx="122413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rtlCol="0" wrap="square">
            <a:spAutoFit/>
          </a:bodyPr>
          <a:lstStyle>
            <a:defPPr>
              <a:defRPr lang="ru-RU"/>
            </a:defPPr>
            <a:lvl1pPr algn="l" defTabSz="914400" eaLnBrk="1" hangingPunct="1" latinLnBrk="0" marL="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lang="uk-UA" smtClean="0" sz="2800">
                <a:solidFill>
                  <a:srgbClr val="0070C0"/>
                </a:solidFill>
                <a:latin charset="0" pitchFamily="18" typeface="Bookman Old Style"/>
              </a:rPr>
              <a:t>літо</a:t>
            </a:r>
            <a:endParaRPr b="1" dirty="0" lang="ru-RU" sz="2800">
              <a:solidFill>
                <a:srgbClr val="0070C0"/>
              </a:solidFill>
              <a:latin charset="0" pitchFamily="18" typeface="Bookman Old Style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103948" y="5971341"/>
            <a:ext cx="122413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rtlCol="0" wrap="square">
            <a:spAutoFit/>
          </a:bodyPr>
          <a:lstStyle>
            <a:defPPr>
              <a:defRPr lang="ru-RU"/>
            </a:defPPr>
            <a:lvl1pPr algn="l" defTabSz="914400" eaLnBrk="1" hangingPunct="1" latinLnBrk="0" marL="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lang="uk-UA" smtClean="0" sz="2800">
                <a:solidFill>
                  <a:srgbClr val="0070C0"/>
                </a:solidFill>
                <a:latin charset="0" pitchFamily="18" typeface="Bookman Old Style"/>
              </a:rPr>
              <a:t>осінь</a:t>
            </a:r>
            <a:endParaRPr b="1" dirty="0" lang="ru-RU" sz="2800">
              <a:solidFill>
                <a:srgbClr val="0070C0"/>
              </a:solidFill>
              <a:latin charset="0" pitchFamily="18" typeface="Bookman Old Style"/>
            </a:endParaRPr>
          </a:p>
        </p:txBody>
      </p:sp>
      <p:sp>
        <p:nvSpPr>
          <p:cNvPr id="11" name="TextBox 14"/>
          <p:cNvSpPr txBox="1"/>
          <p:nvPr/>
        </p:nvSpPr>
        <p:spPr>
          <a:xfrm>
            <a:off x="6444208" y="3963275"/>
            <a:ext cx="122413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rtlCol="0" wrap="square">
            <a:spAutoFit/>
          </a:bodyPr>
          <a:lstStyle>
            <a:defPPr>
              <a:defRPr lang="ru-RU"/>
            </a:defPPr>
            <a:lvl1pPr algn="l" defTabSz="914400" eaLnBrk="1" hangingPunct="1" latinLnBrk="0" marL="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lang="uk-UA" smtClean="0" sz="2800">
                <a:solidFill>
                  <a:srgbClr val="0070C0"/>
                </a:solidFill>
                <a:latin charset="0" pitchFamily="18" typeface="Bookman Old Style"/>
              </a:rPr>
              <a:t>зима</a:t>
            </a:r>
            <a:endParaRPr b="1" dirty="0" lang="ru-RU" sz="2800">
              <a:solidFill>
                <a:srgbClr val="0070C0"/>
              </a:solidFill>
              <a:latin charset="0" pitchFamily="18" typeface="Bookman Old Style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3959932" y="1987196"/>
            <a:ext cx="1512168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rtlCol="0" wrap="square">
            <a:spAutoFit/>
          </a:bodyPr>
          <a:lstStyle>
            <a:defPPr>
              <a:defRPr lang="ru-RU"/>
            </a:defPPr>
            <a:lvl1pPr algn="l" defTabSz="914400" eaLnBrk="1" hangingPunct="1" latinLnBrk="0" marL="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algn="l" defTabSz="914400" eaLnBrk="1" hangingPunct="1" latinLnBrk="0" marL="457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algn="l" defTabSz="914400" eaLnBrk="1" hangingPunct="1" latinLnBrk="0" marL="914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algn="l" defTabSz="914400" eaLnBrk="1" hangingPunct="1" latinLnBrk="0" marL="1371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algn="l" defTabSz="914400" eaLnBrk="1" hangingPunct="1" latinLnBrk="0" marL="18288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algn="l" defTabSz="914400" eaLnBrk="1" hangingPunct="1" latinLnBrk="0" marL="22860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algn="l" defTabSz="914400" eaLnBrk="1" hangingPunct="1" latinLnBrk="0" marL="27432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algn="l" defTabSz="914400" eaLnBrk="1" hangingPunct="1" latinLnBrk="0" marL="32004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algn="l" defTabSz="914400" eaLnBrk="1" hangingPunct="1" latinLnBrk="0" marL="3657600" rtl="0">
              <a:defRPr kern="1200"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b="1" dirty="0" lang="uk-UA" smtClean="0" sz="2800">
                <a:solidFill>
                  <a:srgbClr val="0070C0"/>
                </a:solidFill>
                <a:latin charset="0" pitchFamily="18" typeface="Bookman Old Style"/>
              </a:rPr>
              <a:t>весна</a:t>
            </a:r>
            <a:endParaRPr b="1" dirty="0" lang="ru-RU" sz="2800">
              <a:solidFill>
                <a:srgbClr val="0070C0"/>
              </a:solidFill>
              <a:latin charset="0" pitchFamily="18" typeface="Bookman Old Styl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978635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50" y="626848"/>
            <a:ext cx="3065362" cy="313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687" y="565157"/>
            <a:ext cx="3008034" cy="30734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63" y="2693709"/>
            <a:ext cx="2830263" cy="27150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51517" y="3758848"/>
            <a:ext cx="182812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вересень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3634479"/>
            <a:ext cx="17170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жовтень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45881" y="5779655"/>
            <a:ext cx="188808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листопад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6849" y="3395416"/>
            <a:ext cx="1037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92 см</a:t>
            </a:r>
            <a:endParaRPr lang="ru-RU" sz="28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6622204" y="3351117"/>
            <a:ext cx="1217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106 см</a:t>
            </a:r>
            <a:endParaRPr lang="ru-RU" sz="28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591327" y="5294433"/>
            <a:ext cx="1197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114 см</a:t>
            </a:r>
            <a:endParaRPr lang="ru-RU" sz="2800" b="1" i="1" dirty="0"/>
          </a:p>
        </p:txBody>
      </p:sp>
      <p:pic>
        <p:nvPicPr>
          <p:cNvPr id="19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7895" y="226943"/>
            <a:ext cx="1632026" cy="1597600"/>
          </a:xfrm>
          <a:prstGeom prst="rect">
            <a:avLst/>
          </a:prstGeom>
          <a:noFill/>
        </p:spPr>
      </p:pic>
      <p:pic>
        <p:nvPicPr>
          <p:cNvPr id="20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514" y="2321036"/>
            <a:ext cx="1632026" cy="1597600"/>
          </a:xfrm>
          <a:prstGeom prst="rect">
            <a:avLst/>
          </a:prstGeom>
          <a:noFill/>
        </p:spPr>
      </p:pic>
      <p:pic>
        <p:nvPicPr>
          <p:cNvPr id="21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11974" y="226943"/>
            <a:ext cx="1632026" cy="159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1970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81550"/>
            <a:ext cx="3264052" cy="29266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74397"/>
            <a:ext cx="3121978" cy="318984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958" y="625165"/>
            <a:ext cx="3072291" cy="31390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38794" y="3706569"/>
            <a:ext cx="16169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грудень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5930302"/>
            <a:ext cx="14007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лютий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24010" y="3860096"/>
            <a:ext cx="13484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січень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46849" y="3395416"/>
            <a:ext cx="1217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136 см</a:t>
            </a:r>
            <a:endParaRPr lang="ru-RU" sz="28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6479501" y="3444959"/>
            <a:ext cx="1217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128 см</a:t>
            </a:r>
            <a:endParaRPr lang="ru-RU" sz="28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12452" y="5646581"/>
            <a:ext cx="1217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107 см</a:t>
            </a:r>
            <a:endParaRPr lang="ru-RU" sz="2800" b="1" i="1" dirty="0"/>
          </a:p>
        </p:txBody>
      </p:sp>
      <p:pic>
        <p:nvPicPr>
          <p:cNvPr id="13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4036" y="279151"/>
            <a:ext cx="1632026" cy="1597600"/>
          </a:xfrm>
          <a:prstGeom prst="rect">
            <a:avLst/>
          </a:prstGeom>
          <a:noFill/>
        </p:spPr>
      </p:pic>
      <p:pic>
        <p:nvPicPr>
          <p:cNvPr id="14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1984" y="2554883"/>
            <a:ext cx="1632026" cy="1597600"/>
          </a:xfrm>
          <a:prstGeom prst="rect">
            <a:avLst/>
          </a:prstGeom>
          <a:noFill/>
        </p:spPr>
      </p:pic>
      <p:pic>
        <p:nvPicPr>
          <p:cNvPr id="15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14341" y="213089"/>
            <a:ext cx="1632026" cy="1597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086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2618404" cy="2675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700" y="3207881"/>
            <a:ext cx="2618404" cy="2675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ксюша\Desktop\Безымянны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94226"/>
            <a:ext cx="2618404" cy="2675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15116" y="3238306"/>
            <a:ext cx="1037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92 см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489008" y="5621597"/>
            <a:ext cx="1037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75 см</a:t>
            </a:r>
            <a:endParaRPr lang="ru-RU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6084168" y="3286206"/>
            <a:ext cx="1037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/>
              <a:t>86 см</a:t>
            </a:r>
            <a:endParaRPr lang="ru-RU" sz="2800" b="1" i="1" dirty="0"/>
          </a:p>
        </p:txBody>
      </p:sp>
      <p:pic>
        <p:nvPicPr>
          <p:cNvPr id="11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4036" y="453066"/>
            <a:ext cx="1632026" cy="1597600"/>
          </a:xfrm>
          <a:prstGeom prst="rect">
            <a:avLst/>
          </a:prstGeom>
          <a:noFill/>
        </p:spPr>
      </p:pic>
      <p:pic>
        <p:nvPicPr>
          <p:cNvPr id="12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6589" y="453066"/>
            <a:ext cx="1632026" cy="1597600"/>
          </a:xfrm>
          <a:prstGeom prst="rect">
            <a:avLst/>
          </a:prstGeom>
          <a:noFill/>
        </p:spPr>
      </p:pic>
      <p:pic>
        <p:nvPicPr>
          <p:cNvPr id="13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8609" y="2749016"/>
            <a:ext cx="1632026" cy="15976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899592" y="3756186"/>
            <a:ext cx="177907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березень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35030" y="5922434"/>
            <a:ext cx="168206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травень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05246" y="3758847"/>
            <a:ext cx="15953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квітень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455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68392339"/>
              </p:ext>
            </p:extLst>
          </p:nvPr>
        </p:nvGraphicFramePr>
        <p:xfrm>
          <a:off x="323528" y="233496"/>
          <a:ext cx="8219256" cy="5793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1415" y="5877272"/>
            <a:ext cx="8948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В якому  місяці сонце опівдні стоїть над горизонтом</a:t>
            </a:r>
          </a:p>
          <a:p>
            <a:r>
              <a:rPr lang="uk-UA" sz="2400" b="1" dirty="0" smtClean="0">
                <a:solidFill>
                  <a:srgbClr val="C00000"/>
                </a:solidFill>
              </a:rPr>
              <a:t> найвище? </a:t>
            </a:r>
            <a:r>
              <a:rPr lang="uk-UA" sz="2400" b="1" dirty="0" smtClean="0">
                <a:solidFill>
                  <a:srgbClr val="C00000"/>
                </a:solidFill>
              </a:rPr>
              <a:t>найнижче?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6693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utch.in.ua/wp-content/uploads/2012/08/4Seasons-we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50215" r="49785"/>
          <a:stretch>
            <a:fillRect/>
          </a:stretch>
        </p:blipFill>
        <p:spPr bwMode="auto">
          <a:xfrm>
            <a:off x="467544" y="260648"/>
            <a:ext cx="4032448" cy="5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clutch.in.ua/wp-content/uploads/2012/08/4Seasons-web.jpg"/>
          <p:cNvPicPr>
            <a:picLocks noChangeAspect="1" noChangeArrowheads="1"/>
          </p:cNvPicPr>
          <p:nvPr/>
        </p:nvPicPr>
        <p:blipFill>
          <a:blip r:embed="rId2"/>
          <a:srcRect r="49785" b="49785"/>
          <a:stretch>
            <a:fillRect/>
          </a:stretch>
        </p:blipFill>
        <p:spPr bwMode="auto">
          <a:xfrm>
            <a:off x="4716016" y="260648"/>
            <a:ext cx="4243447" cy="5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34074143"/>
              </p:ext>
            </p:extLst>
          </p:nvPr>
        </p:nvGraphicFramePr>
        <p:xfrm>
          <a:off x="452120" y="5733256"/>
          <a:ext cx="3823855" cy="64008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3823855"/>
              </a:tblGrid>
              <a:tr h="500755">
                <a:tc>
                  <a:txBody>
                    <a:bodyPr/>
                    <a:lstStyle/>
                    <a:p>
                      <a:r>
                        <a:rPr lang="uk-UA" sz="3600" b="1" dirty="0" smtClean="0"/>
                        <a:t>червень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3031689"/>
              </p:ext>
            </p:extLst>
          </p:nvPr>
        </p:nvGraphicFramePr>
        <p:xfrm>
          <a:off x="4770926" y="5733256"/>
          <a:ext cx="3823855" cy="640080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3823855"/>
              </a:tblGrid>
              <a:tr h="509139">
                <a:tc>
                  <a:txBody>
                    <a:bodyPr/>
                    <a:lstStyle/>
                    <a:p>
                      <a:r>
                        <a:rPr lang="uk-UA" sz="3600" b="1" dirty="0" smtClean="0"/>
                        <a:t>грудень</a:t>
                      </a:r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1700808"/>
            <a:ext cx="956276" cy="936104"/>
          </a:xfrm>
          <a:prstGeom prst="rect">
            <a:avLst/>
          </a:prstGeom>
          <a:noFill/>
        </p:spPr>
      </p:pic>
      <p:pic>
        <p:nvPicPr>
          <p:cNvPr id="10" name="Picture 8" descr="http://migalaite.blog.tut.by/files/2012/06/0_838c8_3289fe90_XX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260648"/>
            <a:ext cx="816013" cy="79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2937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i="1" dirty="0" smtClean="0">
                <a:solidFill>
                  <a:schemeClr val="accent1">
                    <a:lumMod val="50000"/>
                  </a:schemeClr>
                </a:solidFill>
              </a:rPr>
              <a:t>Вставте у речення пропущені слова </a:t>
            </a:r>
            <a:endParaRPr lang="uk-UA" sz="32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Якщо довжина </a:t>
            </a:r>
            <a:r>
              <a:rPr lang="uk-UA" dirty="0" smtClean="0"/>
              <a:t>тіні від гномона менша</a:t>
            </a:r>
            <a:r>
              <a:rPr lang="ru-RU" dirty="0" smtClean="0"/>
              <a:t>,</a:t>
            </a:r>
            <a:r>
              <a:rPr lang="en-US" dirty="0" smtClean="0"/>
              <a:t> </a:t>
            </a:r>
            <a:r>
              <a:rPr lang="ru-RU" dirty="0" err="1" smtClean="0"/>
              <a:t>н</a:t>
            </a:r>
            <a:r>
              <a:rPr lang="uk-UA" dirty="0" err="1" smtClean="0"/>
              <a:t>іж</a:t>
            </a:r>
            <a:r>
              <a:rPr lang="uk-UA" dirty="0" smtClean="0"/>
              <a:t> </a:t>
            </a:r>
            <a:r>
              <a:rPr lang="uk-UA" dirty="0" smtClean="0"/>
              <a:t>100 см, то тривалість дня і ночі </a:t>
            </a:r>
            <a:endParaRPr lang="uk-UA" dirty="0" smtClean="0"/>
          </a:p>
          <a:p>
            <a:pPr>
              <a:buNone/>
            </a:pPr>
            <a:r>
              <a:rPr lang="uk-UA" i="1" dirty="0" smtClean="0"/>
              <a:t>однакові - </a:t>
            </a:r>
            <a:r>
              <a:rPr lang="uk-UA" i="1" dirty="0" smtClean="0"/>
              <a:t>по 12 </a:t>
            </a:r>
            <a:r>
              <a:rPr lang="uk-UA" i="1" dirty="0" smtClean="0"/>
              <a:t>год.</a:t>
            </a:r>
            <a:r>
              <a:rPr lang="uk-UA" dirty="0" smtClean="0"/>
              <a:t> </a:t>
            </a:r>
            <a:endParaRPr lang="uk-UA" dirty="0" smtClean="0"/>
          </a:p>
          <a:p>
            <a:pPr>
              <a:buNone/>
            </a:pP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357562"/>
            <a:ext cx="342902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3786190"/>
            <a:ext cx="82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3200" dirty="0" smtClean="0"/>
          </a:p>
          <a:p>
            <a:r>
              <a:rPr lang="uk-UA" sz="3200" dirty="0" smtClean="0"/>
              <a:t>Якщо </a:t>
            </a:r>
            <a:r>
              <a:rPr lang="uk-UA" sz="3200" dirty="0" smtClean="0"/>
              <a:t>довжина тіні </a:t>
            </a:r>
            <a:r>
              <a:rPr lang="uk-UA" sz="3200" dirty="0" smtClean="0"/>
              <a:t> найдовша</a:t>
            </a:r>
            <a:r>
              <a:rPr lang="uk-UA" sz="3200" dirty="0" smtClean="0"/>
              <a:t>, </a:t>
            </a:r>
            <a:r>
              <a:rPr lang="uk-UA" sz="3200" dirty="0" smtClean="0"/>
              <a:t>тоді</a:t>
            </a:r>
          </a:p>
          <a:p>
            <a:r>
              <a:rPr lang="uk-UA" sz="3200" dirty="0" smtClean="0"/>
              <a:t> </a:t>
            </a:r>
            <a:r>
              <a:rPr lang="uk-UA" sz="3200" i="1" dirty="0" smtClean="0"/>
              <a:t>найдовша ніч і найкоротший </a:t>
            </a:r>
            <a:r>
              <a:rPr lang="uk-UA" sz="3200" i="1" dirty="0" smtClean="0"/>
              <a:t>день.</a:t>
            </a:r>
            <a:endParaRPr lang="uk-UA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857760"/>
            <a:ext cx="6215106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березова роща 2-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7" cy="64087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Zvuki_prirody_-_SHum_les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5786454"/>
            <a:ext cx="652466" cy="6524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904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4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C00000"/>
                </a:solidFill>
              </a:rPr>
              <a:t>Сонячний годинник </a:t>
            </a:r>
            <a:r>
              <a:rPr lang="uk-UA" dirty="0" smtClean="0"/>
              <a:t>– перший прилад для вимірювання часу</a:t>
            </a:r>
            <a:endParaRPr lang="ru-RU" dirty="0"/>
          </a:p>
        </p:txBody>
      </p:sp>
      <p:pic>
        <p:nvPicPr>
          <p:cNvPr id="10242" name="Picture 2" descr="http://konstdop.ucoz.ua/_si/0/118709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17831"/>
            <a:ext cx="5760640" cy="47030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198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У </a:t>
            </a:r>
            <a:r>
              <a:rPr lang="ru-RU" sz="2800" dirty="0" err="1"/>
              <a:t>столиці</a:t>
            </a:r>
            <a:r>
              <a:rPr lang="ru-RU" sz="2800" dirty="0"/>
              <a:t> </a:t>
            </a:r>
            <a:r>
              <a:rPr lang="ru-RU" sz="2800" dirty="0" err="1"/>
              <a:t>держави</a:t>
            </a:r>
            <a:r>
              <a:rPr lang="ru-RU" sz="2800" dirty="0"/>
              <a:t> </a:t>
            </a:r>
            <a:r>
              <a:rPr lang="ru-RU" sz="2800" dirty="0" err="1"/>
              <a:t>місті</a:t>
            </a:r>
            <a:r>
              <a:rPr lang="ru-RU" sz="2800" dirty="0"/>
              <a:t> </a:t>
            </a:r>
            <a:r>
              <a:rPr lang="ru-RU" sz="2800" u="sng" dirty="0" err="1">
                <a:hlinkClick r:id="rId2" tooltip="Київ"/>
              </a:rPr>
              <a:t>Києві</a:t>
            </a:r>
            <a:r>
              <a:rPr lang="ru-RU" sz="2800" dirty="0"/>
              <a:t> </a:t>
            </a:r>
            <a:r>
              <a:rPr lang="ru-RU" sz="2800" dirty="0" err="1"/>
              <a:t>розташовані</a:t>
            </a:r>
            <a:r>
              <a:rPr lang="ru-RU" sz="2800" dirty="0"/>
              <a:t> </a:t>
            </a:r>
            <a:r>
              <a:rPr lang="ru-RU" sz="2800" dirty="0" err="1"/>
              <a:t>відразу</a:t>
            </a:r>
            <a:r>
              <a:rPr lang="ru-RU" sz="2800" dirty="0"/>
              <a:t> </a:t>
            </a:r>
            <a:r>
              <a:rPr lang="ru-RU" sz="2800" dirty="0" err="1"/>
              <a:t>декілька</a:t>
            </a:r>
            <a:r>
              <a:rPr lang="ru-RU" sz="2800" dirty="0"/>
              <a:t> </a:t>
            </a:r>
            <a:r>
              <a:rPr lang="ru-RU" sz="2800" dirty="0" err="1"/>
              <a:t>сонячних</a:t>
            </a:r>
            <a:r>
              <a:rPr lang="ru-RU" sz="2800" dirty="0"/>
              <a:t> </a:t>
            </a:r>
            <a:r>
              <a:rPr lang="ru-RU" sz="2800" dirty="0" err="1"/>
              <a:t>годинників</a:t>
            </a:r>
            <a:r>
              <a:rPr lang="ru-RU" sz="2800" dirty="0"/>
              <a:t> </a:t>
            </a:r>
          </a:p>
        </p:txBody>
      </p:sp>
      <p:pic>
        <p:nvPicPr>
          <p:cNvPr id="13314" name="Picture 2" descr="http://www.shukach.com/sites/default/files/imagecache/node-gallery-display/post_images/123/dsc_0069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34" y="1525208"/>
            <a:ext cx="3441366" cy="22860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ukranews.com/uploads/news/2010/10/08/c58e559c8d2751f9f2d283a7737aacd21ab5f9f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71" y="1505959"/>
            <a:ext cx="4228075" cy="2904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://img.kiev.pravda.com.ua/images/doc/7/9/79286b3-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00" y="3949784"/>
            <a:ext cx="3695308" cy="24389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encrypted-tbn1.gstatic.com/images?q=tbn:ANd9GcRbxuGMRPavk7-ZV4l48nf9PhBLJusxbzpoMUuZOksFMgJ3C3JxE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275" y="4202884"/>
            <a:ext cx="4481289" cy="21858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881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sz="4400" b="1" dirty="0">
                <a:solidFill>
                  <a:srgbClr val="FF0000"/>
                </a:solidFill>
              </a:rPr>
              <a:t>У </a:t>
            </a:r>
            <a:r>
              <a:rPr lang="uk-UA" sz="4400" b="1" dirty="0" err="1">
                <a:solidFill>
                  <a:srgbClr val="0070C0"/>
                </a:solidFill>
              </a:rPr>
              <a:t>–уважними</a:t>
            </a:r>
            <a:endParaRPr lang="uk-UA" sz="4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4400" b="1" dirty="0">
                <a:solidFill>
                  <a:srgbClr val="FF0000"/>
                </a:solidFill>
              </a:rPr>
              <a:t>С</a:t>
            </a:r>
            <a:r>
              <a:rPr lang="uk-UA" sz="4400" b="1" dirty="0">
                <a:solidFill>
                  <a:srgbClr val="0070C0"/>
                </a:solidFill>
              </a:rPr>
              <a:t> – спостережливими</a:t>
            </a:r>
          </a:p>
          <a:p>
            <a:pPr marL="0" indent="0">
              <a:buNone/>
            </a:pPr>
            <a:r>
              <a:rPr lang="uk-UA" sz="4400" b="1" dirty="0">
                <a:solidFill>
                  <a:srgbClr val="FF0000"/>
                </a:solidFill>
              </a:rPr>
              <a:t>П</a:t>
            </a:r>
            <a:r>
              <a:rPr lang="uk-UA" sz="4400" b="1" dirty="0">
                <a:solidFill>
                  <a:srgbClr val="0070C0"/>
                </a:solidFill>
              </a:rPr>
              <a:t> – працьовитими</a:t>
            </a:r>
          </a:p>
          <a:p>
            <a:pPr marL="0" indent="0">
              <a:buNone/>
            </a:pPr>
            <a:r>
              <a:rPr lang="uk-UA" sz="4400" b="1" dirty="0">
                <a:solidFill>
                  <a:srgbClr val="FF0000"/>
                </a:solidFill>
              </a:rPr>
              <a:t>І</a:t>
            </a:r>
            <a:r>
              <a:rPr lang="uk-UA" sz="4400" b="1" dirty="0">
                <a:solidFill>
                  <a:srgbClr val="0070C0"/>
                </a:solidFill>
              </a:rPr>
              <a:t> – </a:t>
            </a:r>
            <a:r>
              <a:rPr lang="uk-UA" sz="4400" b="1" dirty="0" smtClean="0">
                <a:solidFill>
                  <a:srgbClr val="0070C0"/>
                </a:solidFill>
              </a:rPr>
              <a:t>індивідуальними</a:t>
            </a:r>
            <a:endParaRPr lang="uk-UA" sz="44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uk-UA" sz="4400" b="1" dirty="0">
                <a:solidFill>
                  <a:srgbClr val="FF0000"/>
                </a:solidFill>
              </a:rPr>
              <a:t>Х</a:t>
            </a:r>
            <a:r>
              <a:rPr lang="uk-UA" sz="4400" b="1" dirty="0">
                <a:solidFill>
                  <a:srgbClr val="0070C0"/>
                </a:solidFill>
              </a:rPr>
              <a:t> - хоробрими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2574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err="1" smtClean="0"/>
              <a:t>Стародавні</a:t>
            </a:r>
            <a:r>
              <a:rPr lang="ru-RU" sz="3200" dirty="0" smtClean="0"/>
              <a:t> </a:t>
            </a:r>
            <a:r>
              <a:rPr lang="ru-RU" sz="3200" dirty="0" err="1" smtClean="0"/>
              <a:t>сонячні</a:t>
            </a:r>
            <a:r>
              <a:rPr lang="ru-RU" sz="3200" dirty="0" smtClean="0"/>
              <a:t> </a:t>
            </a:r>
            <a:r>
              <a:rPr lang="ru-RU" sz="3200" dirty="0" err="1" smtClean="0"/>
              <a:t>годинники</a:t>
            </a:r>
            <a:r>
              <a:rPr lang="ru-RU" sz="3200" dirty="0" smtClean="0"/>
              <a:t> </a:t>
            </a:r>
            <a:r>
              <a:rPr lang="ru-RU" sz="3200" dirty="0" err="1" smtClean="0"/>
              <a:t>є</a:t>
            </a:r>
            <a:r>
              <a:rPr lang="ru-RU" sz="3200" dirty="0" smtClean="0"/>
              <a:t> </a:t>
            </a:r>
            <a:r>
              <a:rPr lang="ru-RU" sz="3200" dirty="0" smtClean="0"/>
              <a:t>    </a:t>
            </a:r>
            <a:r>
              <a:rPr lang="ru-RU" sz="3200" dirty="0" smtClean="0"/>
              <a:t>на </a:t>
            </a:r>
            <a:r>
              <a:rPr lang="ru-RU" sz="3200" dirty="0" err="1" smtClean="0"/>
              <a:t>костелі</a:t>
            </a:r>
            <a:r>
              <a:rPr lang="ru-RU" sz="3200" dirty="0" smtClean="0"/>
              <a:t> </a:t>
            </a:r>
            <a:r>
              <a:rPr lang="ru-RU" sz="3200" dirty="0" err="1" smtClean="0"/>
              <a:t>Воздвиження</a:t>
            </a:r>
            <a:r>
              <a:rPr lang="ru-RU" sz="3200" dirty="0" smtClean="0"/>
              <a:t> </a:t>
            </a:r>
            <a:r>
              <a:rPr lang="ru-RU" sz="3200" dirty="0" smtClean="0"/>
              <a:t>Святого </a:t>
            </a:r>
            <a:r>
              <a:rPr lang="ru-RU" sz="3200" dirty="0" err="1" smtClean="0"/>
              <a:t>Хреста</a:t>
            </a:r>
            <a:r>
              <a:rPr lang="ru-RU" sz="3200" dirty="0" smtClean="0"/>
              <a:t> </a:t>
            </a:r>
            <a:r>
              <a:rPr lang="ru-RU" sz="3200" dirty="0" smtClean="0"/>
              <a:t>в </a:t>
            </a:r>
            <a:r>
              <a:rPr lang="ru-RU" sz="3200" dirty="0" err="1" smtClean="0"/>
              <a:t>Чернівцях</a:t>
            </a:r>
            <a:r>
              <a:rPr lang="ru-RU" sz="3200" dirty="0" smtClean="0"/>
              <a:t>  </a:t>
            </a:r>
            <a:endParaRPr lang="ru-RU" sz="3200" dirty="0"/>
          </a:p>
        </p:txBody>
      </p:sp>
      <p:pic>
        <p:nvPicPr>
          <p:cNvPr id="14338" name="Picture 2" descr="http://31.media.tumblr.com/tumblr_m9l5orSsuo1qmrmaco1_12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7072104" cy="39835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90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На </a:t>
            </a:r>
            <a:r>
              <a:rPr lang="ru-RU" sz="3600" dirty="0" err="1"/>
              <a:t>стіні</a:t>
            </a:r>
            <a:r>
              <a:rPr lang="ru-RU" sz="3600" dirty="0"/>
              <a:t> «</a:t>
            </a:r>
            <a:r>
              <a:rPr lang="ru-RU" sz="3600" dirty="0" err="1"/>
              <a:t>Будинку</a:t>
            </a:r>
            <a:r>
              <a:rPr lang="ru-RU" sz="3600" dirty="0"/>
              <a:t> </a:t>
            </a:r>
            <a:r>
              <a:rPr lang="ru-RU" sz="3600" dirty="0" err="1"/>
              <a:t>пір</a:t>
            </a:r>
            <a:r>
              <a:rPr lang="ru-RU" sz="3600" dirty="0"/>
              <a:t> року» у </a:t>
            </a:r>
            <a:r>
              <a:rPr lang="ru-RU" sz="3600" u="sng" dirty="0" err="1">
                <a:hlinkClick r:id="rId2" tooltip="Львів"/>
              </a:rPr>
              <a:t>Львові</a:t>
            </a:r>
            <a:r>
              <a:rPr lang="ru-RU" dirty="0"/>
              <a:t> </a:t>
            </a:r>
          </a:p>
        </p:txBody>
      </p:sp>
      <p:pic>
        <p:nvPicPr>
          <p:cNvPr id="15362" name="Picture 2" descr="http://l-travel.com.ua/tmp/images/f9d05d4ecd2530fda8772d8bb5eb52d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552728" cy="49145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717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Н</a:t>
            </a:r>
            <a:r>
              <a:rPr lang="ru-RU" sz="3200" dirty="0" smtClean="0"/>
              <a:t>а </a:t>
            </a:r>
            <a:r>
              <a:rPr lang="ru-RU" sz="3200" dirty="0" err="1"/>
              <a:t>стіні</a:t>
            </a:r>
            <a:r>
              <a:rPr lang="ru-RU" sz="3200" dirty="0"/>
              <a:t> </a:t>
            </a:r>
            <a:r>
              <a:rPr lang="ru-RU" sz="3200" dirty="0" err="1"/>
              <a:t>Преображенської</a:t>
            </a:r>
            <a:r>
              <a:rPr lang="ru-RU" sz="3200" dirty="0"/>
              <a:t> церкви у </a:t>
            </a:r>
            <a:r>
              <a:rPr lang="ru-RU" sz="3200" u="sng" dirty="0" err="1">
                <a:hlinkClick r:id="rId2" tooltip="Збараж"/>
              </a:rPr>
              <a:t>Збаражі</a:t>
            </a:r>
            <a:r>
              <a:rPr lang="ru-RU" sz="3200" dirty="0"/>
              <a:t> (</a:t>
            </a:r>
            <a:r>
              <a:rPr lang="ru-RU" sz="3200" u="sng" dirty="0" err="1">
                <a:hlinkClick r:id="rId3" tooltip="Тернопільська область"/>
              </a:rPr>
              <a:t>Тернопільська</a:t>
            </a:r>
            <a:r>
              <a:rPr lang="ru-RU" sz="3200" u="sng" dirty="0">
                <a:hlinkClick r:id="rId3" tooltip="Тернопільська область"/>
              </a:rPr>
              <a:t> </a:t>
            </a:r>
            <a:r>
              <a:rPr lang="ru-RU" sz="3200" u="sng" dirty="0" smtClean="0">
                <a:hlinkClick r:id="rId3" tooltip="Тернопільська область"/>
              </a:rPr>
              <a:t>область</a:t>
            </a:r>
            <a:r>
              <a:rPr lang="ru-RU" sz="3200" u="sng" dirty="0" smtClean="0"/>
              <a:t>)</a:t>
            </a:r>
            <a:endParaRPr lang="ru-RU" sz="3200" dirty="0"/>
          </a:p>
        </p:txBody>
      </p:sp>
      <p:pic>
        <p:nvPicPr>
          <p:cNvPr id="16386" name="Picture 2" descr="http://www.doroga.ua/Handlers/ContentImageHandler.ashx?CatalogPOIContentImageID=3834&amp;Size=Bi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49508"/>
            <a:ext cx="8496944" cy="47788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7188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504056"/>
          </a:xfrm>
        </p:spPr>
        <p:txBody>
          <a:bodyPr>
            <a:noAutofit/>
          </a:bodyPr>
          <a:lstStyle/>
          <a:p>
            <a:r>
              <a:rPr lang="ru-RU" sz="3200" dirty="0" err="1"/>
              <a:t>Сучасний</a:t>
            </a:r>
            <a:r>
              <a:rPr lang="ru-RU" sz="3200" dirty="0"/>
              <a:t> </a:t>
            </a:r>
            <a:r>
              <a:rPr lang="ru-RU" sz="3200" dirty="0" err="1"/>
              <a:t>декоративний</a:t>
            </a:r>
            <a:r>
              <a:rPr lang="ru-RU" sz="3200" dirty="0"/>
              <a:t> </a:t>
            </a:r>
            <a:r>
              <a:rPr lang="ru-RU" sz="3200" dirty="0" err="1"/>
              <a:t>сонячний</a:t>
            </a:r>
            <a:r>
              <a:rPr lang="ru-RU" sz="3200" dirty="0"/>
              <a:t> </a:t>
            </a:r>
            <a:r>
              <a:rPr lang="ru-RU" sz="3200" dirty="0" err="1"/>
              <a:t>годинник</a:t>
            </a:r>
            <a:r>
              <a:rPr lang="ru-RU" sz="3200" dirty="0"/>
              <a:t> є на </a:t>
            </a:r>
            <a:r>
              <a:rPr lang="ru-RU" sz="3200" dirty="0" err="1"/>
              <a:t>території</a:t>
            </a:r>
            <a:r>
              <a:rPr lang="ru-RU" sz="3200" dirty="0"/>
              <a:t> </a:t>
            </a:r>
            <a:r>
              <a:rPr lang="ru-RU" sz="3200" dirty="0" err="1"/>
              <a:t>санаторію</a:t>
            </a:r>
            <a:r>
              <a:rPr lang="ru-RU" sz="3200" dirty="0"/>
              <a:t> «</a:t>
            </a:r>
            <a:r>
              <a:rPr lang="ru-RU" sz="3200" dirty="0" err="1"/>
              <a:t>Карпати</a:t>
            </a:r>
            <a:r>
              <a:rPr lang="ru-RU" sz="3200" dirty="0"/>
              <a:t>» в </a:t>
            </a:r>
            <a:r>
              <a:rPr lang="ru-RU" sz="3200" u="sng" dirty="0" err="1" smtClean="0">
                <a:hlinkClick r:id="rId2" tooltip="Трускавець"/>
              </a:rPr>
              <a:t>Трускавці</a:t>
            </a:r>
            <a:endParaRPr lang="ru-RU" sz="3200" dirty="0"/>
          </a:p>
        </p:txBody>
      </p:sp>
      <p:pic>
        <p:nvPicPr>
          <p:cNvPr id="17410" name="Picture 2" descr="http://www.ji-magazine.lviv.ua/gallery/petruk/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070" y="1707290"/>
            <a:ext cx="7560839" cy="46805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600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У </a:t>
            </a:r>
            <a:r>
              <a:rPr lang="ru-RU" sz="3200" u="sng" dirty="0">
                <a:hlinkClick r:id="rId2" tooltip="1999"/>
              </a:rPr>
              <a:t>1999</a:t>
            </a:r>
            <a:r>
              <a:rPr lang="ru-RU" sz="3200" dirty="0"/>
              <a:t> </a:t>
            </a:r>
            <a:r>
              <a:rPr lang="ru-RU" sz="3200" dirty="0" err="1"/>
              <a:t>році</a:t>
            </a:r>
            <a:r>
              <a:rPr lang="ru-RU" sz="3200" dirty="0"/>
              <a:t> </a:t>
            </a:r>
            <a:r>
              <a:rPr lang="ru-RU" sz="3200" dirty="0" err="1"/>
              <a:t>сонячний</a:t>
            </a:r>
            <a:r>
              <a:rPr lang="ru-RU" sz="3200" dirty="0"/>
              <a:t> </a:t>
            </a:r>
            <a:r>
              <a:rPr lang="ru-RU" sz="3200" dirty="0" err="1"/>
              <a:t>годинник</a:t>
            </a:r>
            <a:r>
              <a:rPr lang="ru-RU" sz="3200" dirty="0"/>
              <a:t> </a:t>
            </a:r>
            <a:r>
              <a:rPr lang="ru-RU" sz="3200" dirty="0" err="1"/>
              <a:t>був</a:t>
            </a:r>
            <a:r>
              <a:rPr lang="ru-RU" sz="3200" dirty="0"/>
              <a:t> </a:t>
            </a:r>
            <a:r>
              <a:rPr lang="ru-RU" sz="3200" dirty="0" err="1"/>
              <a:t>встановлений</a:t>
            </a:r>
            <a:r>
              <a:rPr lang="ru-RU" sz="3200" dirty="0"/>
              <a:t> у </a:t>
            </a:r>
            <a:r>
              <a:rPr lang="ru-RU" sz="3200" u="sng" dirty="0" err="1">
                <a:hlinkClick r:id="rId3" tooltip="Полтава"/>
              </a:rPr>
              <a:t>Полтаві</a:t>
            </a:r>
            <a:endParaRPr lang="ru-RU" sz="3200" dirty="0"/>
          </a:p>
        </p:txBody>
      </p:sp>
      <p:pic>
        <p:nvPicPr>
          <p:cNvPr id="18434" name="Picture 2" descr="http://poltavahistory.org.ua/wp-content/uploads/2013/10/1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28800"/>
            <a:ext cx="6328743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1214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Сонячний годинник у</a:t>
            </a: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 Бердянську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9458" name="Picture 2" descr="http://yups.ucoz.ua/solclock/IMG_0603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85633"/>
            <a:ext cx="6696744" cy="50225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8094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Сонячний годинник в</a:t>
            </a: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 Севастополі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482" name="Picture 2" descr="http://photos.wikimapia.org/p/00/00/79/09/74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768752" cy="50765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24327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Сонячний годинник в </a:t>
            </a: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Сімферополі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AutoShape 2" descr="data:image/jpeg;base64,/9j/4AAQSkZJRgABAQAAAQABAAD/2wCEAAkGBxQTEhUUExQWFhQWFxcYGBgYGBwcGhwXHBwXGBgcHBgcHCggGxolHBwXITEhJSkrLi4uGB8zODMsNygtLiwBCgoKDg0OGhAQGy8kHyQsLCwsLCwsLCwsLCwsLCwsLCwsLCwsLCwsLCwsLCwsLCwsLCwsLCwsLCwsLCwsLCwsLP/AABEIALcBEwMBIgACEQEDEQH/xAAcAAABBQEBAQAAAAAAAAAAAAADAAIEBQYBBwj/xABBEAABAwIDBQYEBAQEBQUAAAABAAIRAyEEEjEFQVFhcQYigZGhsTLB0fATQlLhFCNiknKC0vEVM6KywgcWQ1Nj/8QAGAEAAwEBAAAAAAAAAAAAAAAAAAECAwT/xAAkEQACAgICAgIDAQEAAAAAAAAAAQIREiEDQTFRBBMiYXHwMv/aAAwDAQACEQMRAD8A8UpmClK4EgkB0uXCCuJ82SAYE6VwpqYDgnSmJSgAkpsrkpAoARKsdn1WtaZ+I6AHUcNPuyrl1KUbVCJdRwOkC3pP3dAMKQ1jRoWunnG/nF0L8RoEQZvPCbxB8vJShhKLuXgliieaeaADHPD6doBGcZryLN3+EoP486hFbsBheeKZmIKLFiYHd16zHyPkmNeI0VASq9We9x1neUOo2GiJnf57/RNpNtfQXCIQIO83AnQdFNUIigmDwP34Jspz3SOQ9/qkxs3NwNY1hUMJhq+UynVcRPHz39EB75M6J1NLFeQG1tUwIzmybJgZxTAbKcYTF1MBSjUS2xj6IIEolKpHhokwHOpg6fT3QiwzvlEqVAdPsrgfaTP37IVgNcBHNNT6rec80KVSAdmSTZXUAPoTmET4cEbEUSLkGDoTefHfuQ61FzYJaQDom1Hknep87QDhQMTFpjobJpfc8+mvkkKnDxXA0lP+gEcyGm6ZSpF1hqmkJzHRuHj9EUBJwmzn1M0D4TBBMGeHX6Jv8ET8N+Pn/sutxQj4G9ZP1QjV5D1+qmpAMrUy0wV1jZMe65M7tERj4JMC/X6qt0IJicK1okVA7kAV3CYQPBmo1sHfPnYJ4xQggsBtxP1T8DimsEOph3OYPsQo/KgCt2HOlekbxafonv7NPH52f9X+lExeMZ3clNzTvHdIgjdaeCkt2g02msNNMg6XABWblPyVorX7BqASIdyEz6obti1dcptyVrUxlEH4qzv85+Sb/wAWogRlqn/ORfpmshT5AorsJQytqh7bgNMGQdSNfEKHAn4bWtm53vHCVeO2vSiBTdeJzPJt58YvyQK+Kpg/8rwzOB5b+MKouW20IhNLbwMv+aflZN/AedGuI4wb/ZUmljm5mHIG5XSYJMiQd5stLQ7R0mjusknUSI8EpSaqkOKTMdUwtRo7zHAbpBHHTjoU1oEOB3b940V7tbaTajmlrC2CZbn1JiPhNt6gYvHPcDmaLzJgHWxGn7qk26CkVr27reCssLgGlrP5jMz3hsZm2BkSRmsBrJgaKA4WGp13eXpCcyrA3+Q15KxFrX2C2mDmr0naQWvaRHMAnkq91FojM9p5A7o+wjYbGxqxj53OaY8Mjmqb/G0zBfRYD/TnA8vxCppj0VeCygy6IE7xr0nRDIDi6P0uPoSrfEVKR+FlL/q+ag16Mafh6Ed2dDbeU0n6EQmubwMffyTePQx6In4B5JCj0VADDBB9EnstopDcKInMAeH1Xf4R2t411+7pWBFgkBMUlmHfBgGOOmnMoLmEagjqE00AxdXSUkwNDXqh5a10Ea+MFDZs2i7RxBv00Cr8Q/vGD9ymU2P3Ncd9gdFxx42l+LoVlzhuzwzAlwLRM+v7KyhgnKBzsFnaOPe0RJhXNJhbRDnfmv7Lm5ozv8n/AATZ2rRpk3aN/qqypsYOcfwyIjed+/5Itet8Ki1KxaZ6LXiU4+GJMJ/7drW7pI4hro/7UWn2VrHQAdZb6uAWl7GbQLw5pOgECdPDx9Foq1EOEOE8OXiOgXX9r9G6has84PZaoD8dPweD80//ANsO31aY/uPs0rV7SwbWfmeC6cuh0iTusLb96z5xUGNLafem5Zvmn6IklHyMp9lLSa7QOOR5HnARKXZukL/xItqPwzbwLlL2niW0+4TULsocWjLlB1ykmZ6x7qJUxoc0Ohwc4nWCIEdL8ohGfJjYnro5/A02uMVCTa+WJ8J6eakYllOm2CA64mQOA0tb91BqAxPsL+3NBpNe+MrSR8rwTysfJc0lKbuyXb/RPwuEw7gDNTfMFmviworcBh5u2q4bzmp26n8NM2dspwbLjAcSGg65xGo4fRX+D2Eypkc9/ckghrw20GxOoJy6Wi3halJukylZVHB4WBFNx4fzN/QNG9Oq4LDfnoSdx/Edr4arQVOzNNtMvZUP4YLbOBce93mgOmCIkzwHEqp2LsLEVC+qKbn02OhsNJn+qdDbdqpk+SOynpEjCbNw8ZjhqbGnRz3OAngNPNGpbOwuWq6ph2AUmF7iA7LJIbTYCXDM5zyANwEncq3aGLrFuXIXBx7z2mxAgBugsJFpN+RTu0Vc06NHB6FgFSsOFVwltP8AyNcZ/qe7gqi3JjyXROZhqL8OfwKdKm52YZywEgg5mjK8O1EAmelwEBtGkxgz4OjMTvh3OdCVU7LruJZRaAXOeGMBN3OeWtDbggAG50sTK3Gzex1ZgqNdVyuvlYWhzSCG5iQCYM21AsOKbU6dDv0ZaljcG8icHS389PBN2icNAFPDsad5HDzUzaHYithnNzXNR4axoIkzEWN5kgJ+3uzlbCljXupEv+FrXX10gtEmY05ncVEpzTpWZuUvFFBhH0Q7+ZSY8G28EacCp1TDYBzZaxzXaw0nx1JH+yJsPZ2FqCo+sageJDQCGtLhA1IkmwtzKhnZ4NT8OgH1LX35eroEDrorTmlaYJuguGwGDeYJLBoDOseG9S8H2dwjgC6qZM2ztHlbRUuI2RXZDzTOXTUayDoDPC/BFdg6rxDGF7pvlul9s4tKxqXtF7W7O4FvxVHf3tPsFW1sJhC8hrC4Btu/wEidLWjkqRmzq7i4ClUcQ4sMNJ7w1Ft4UJ1UtcRcEGDuIWjc32LP9GgBoCMjBaIN95sDP3YKZhuzmdmZtEEdT46m6rtk4trLvk5bgA/E6wE9B6wdytcJ2jrjQtibAtFuVlCbi/JSlHsqNqYd1JxH4RDQLSD6cVAGKcdeZPTotmzta/RzKbvMDzkqG7ajHiH0WEyYMDSNJ33uolKNbHcemZsYtv6WpKwqmjN6Y3fmcPSbJLPKHpk5Fpg+yLmAvxLTTEQ1sjPJ3kAyANYPsEDG7Lpx/LL5AEyCQTxMDTpopDO0DjUa92odIbpJsbm5NwNTdBq48FkEGQSSZ1kzBHCJEcyu36kgUVRUN2NWdVZTIAzuY0GMwhxDZ9dDGi2/aPYQoYMhzqcDKGAzmJ3uJAPe+ImLRZZ921IEgzInXQ7uqZtDtXXdNKo/MGWggTmyua4OMSSJI80LjpjSSKDDYJtQ5PxBTdJgvsyNZLtw81bsGDhlN1P8V4MOqMc4A960GWlwA5dFRY2pmaYAkXmNRO7mn7GxP4TjwI73ONN437lo+NeUJaL7Y+DpU8b3Q6m1wljXkzBvlBBues6LZvJj4TA5H5Ir9mUaQH4mWq7uuc6obDk0R3ROm/rCbjq4Ds4xLm0m5Q6MpDXONsznsJ4Xm3tnqTNE3FFHiKX4tQE0akU8zh3HS4AgkC0mbwPJO7Q4DDmqHupm3Mw6Moa09ACbazey1eFpwMxfnnS8iOosUekIHPjlE+ghH1PonJdnlOK2S+o534dN3xmIbHxG5gbov4LXUNhMaHhje6GU23Evc6DmMO+GXAGAIJI6LTspiRck9YMjpCKHa6+M+4VPjk1VizRlcRswA5aVNrYLZIaXEgtGYDe077fQK1bg8NQ+JrLtGrPhDRMQbAiXXd3iSeit27iBG/drxvootTZ1MzaNby4G+uhUvidUClEx/aPF0muDaNJrRFnhx1+IQ3TLPLUlN2XhHVaQqteWkOJJhxsCNwBHxHN7rVYrYNB5JewkmZlz9+sX0R8JsqjTaWsptaDeI10ub3P0CS4a32FqzDYraGRlcVHuJjMLR3rgyIEa74Mwrur2ia7A0hJ/l1ABTaYa404kEC5GU0zE6vV4Nk0DP8hhkEOzNBB4ghR39mMI4MAoMs4kBgLQC7KCRlIEnK2/IKnAeRkdlVHZ34txd/D4bvsYTZ9Z7nOp07WMvh7o3MPJZ6o5z3Oc8lznEucTqXEySeZJJWm7ZOp03jB0LU6DnOqXJzYh0B5JJJORoDBwhyzoCnsCx7K120sVTe+ABmGYicpIMOAn4gdDumVcdotqP/HDnPJFoyzZroMEXi53ngs1TiROkiem+69EqdmaGbR8mRJcSYIjfw1HNCVgnRWdmNrfjYx7sryzDNe+T3pqXpsDWk31e6J/KLzBV5gtm0wRUOZz8sh1SC4AgAmQbC/M97gg4HYLKNP8Gg5zGgkm4cSSIJlwOoi3srPENqfhw0gvAaL2Bgz+UbrW5KZQdlKSoyO3qX4uKoUw2KhJdYaMDXC/ERmP+U6LednthMbRIDSBuzalxvJtqbXjposPR2DixjRiQ+nd40klrIIdALcuk2mbrb9oO07cPSJa1xOgAY4kuMwBIiSeNoBSUXFi8syXbGkKdHuTBO86loDHQJgaRAFuclZPszUqvc7LOQRm5wbRzWt2fsOrVeamNAMlxp03ODsub4i8CxNhA0ACvMIzCURanSa7d3GgBwBkwAN563USjcrQsN2VFHBBlKmXlrS4F3edBLnS9waYvcnRZftK3DFhIpNbUBhrmgwRvFrSNbzvXpOI2tSqMc1zmweJG7+nruHBV+ztg4auwubTY6nMEtYO8RcgcQLD/ZPdlSWjy7ZGxsRiL0KDnt0zAQ2RP5yQNx3oG08LUw9R1Gq3K9oBIm3eAINl9AvxTGtMCGtGmWLDgLW+i8s/9Rdiiu9uKYS0BuV7nCzg0wHAjSCYPK9og2oGT49GKDnOIAIv68L7psnbUe6lUdSd8bReLgE5YEgkcrxcEWQqDYMNkwO8fS0jmqrEXquLjz15DzTXEuxY0i0bVzX/AG0tokuYXa1RjA1hOUafPdxST+lehaJVXK3u03fixvptcQOE21809gqnSjWMbvw3/RbrYvZyjQIc0Oc7cXO/8WwPNXgqO4et1uzQ8ur7DxNZkNw9RpMXcA3h+oiylYDsHiXfEWMHMyfS3qvSG1DyH3vQ3YwNJzOHv7FNN9ITM/gewuHa0irnqnjJa0eDfmSrHC9msLT+GgyeLm5j4SSiv2oOE9bD01RaArvuIptO828pujfYjuP2VTrXqF/95HiQo9TZmFDMrxmbOaHOJBPSYPkrjDbNB7zqmfmI95KkjDU2/lb4ifdQqXgbsqMPiWEAU2OOUQ0Nb3Wx7eSlClWOlIDiXOHyurB7gRBAIHFMdJblBLR/Sb+ZVWydEb+CrH8zGjkCfeE5lNtP46zTAsDDb7t5KgYzZL3f/IXcnE+6q62Bez4gY6SPMKkv2KzTYbE0n2zNzawDPrAUp2XqsTb9UHqrXZu2D8NQE/1C/nx6ocQs0WZvBV2J2s2k4tcxzt890WKe7adIavHhf2VVtmtTqBpY4EjqLeXH3UJx7ZVS9E49oaX6Hen1RcZtcUMK7FTcd2k1wF6rpyW4NHfPJvNZulh88NaAS5wAHEmwHmq7t/tMPrNw9MzSwwLLaOq6VHeBAaP8PNTNxrTGk+zMFxJkkkkySbkneSeKUoJqINTEKFFsbZNaQvVcIyqabXAAy0ay0mwOhkFeKOxi2Tf/AFIIY1lOm4ZWtEkgmwA00WsYPoltG7OIc096m/8Ayw4eQKfS2g1xPevwLSFhcN29cfiw7XXmfhJ8RY+Sv8L20o1oa6k8O4BoqfMH0VYS9Cyj7LtlQG8gnrf78FKqTunzULD4JlRue7DugOafFrhr0AUerTrNPcqCpym/kfkVOmMlVGgnQHko2I2TScT3QDr3SWzOskEGeqhHaTmmKjC3/pPkdVObtJhaO8G8nSPXTyKeAZEV+xWZg8AOAnuuvrv4Hx91O2ZUdTqN7hFMNdZpblBtBi99dB+Yyi/i6Gx5zp6aIlI3uPLRS4DT2He016ZjK1xFy+54mPhnLxMQQSOKzXaDaVCtGFpOzgNLHvBadQAYygzAESrtxAMHTgY+ygVABJAgHh+wspUWU5I8nNYMDmkQ64duPqs9igC9xF7r2/F7PpVAC+jTeRHxMBMDmR7pjNlYaIOHpRvbkbHgMqvx0SeNMxLgIDB5D6pL1t3ZfBkyKLb9R6SuoyXphRY02n9MHif90Q0XxZwB8fqjIjWSrEU9TBVojMDyBj5IuD2FUdeo7KOAufoFe0qUX3rjsMCSZdJ/qPoNFLn6GojMLs2mzRt+J1/bwQNobTp05ae87gPmVKeYGUE6RMn31nmq92zKR1Z6n6oSvyJuvBU4na73CGnI3gy3qLoFPaFYaVPO/uFdHZNH9HqfqujZNL9Pqfqr0SVg2zWGuQ+H0IUqjtp35mDwd8oUsbJpfpP9x+qTtkUjuP8AcUaAZT2y06tcPI/NcrbbYNAXHyHmVC2nRp03BrdSLyfL5+iqa0zZsxvGqw5OSnSN+PiyVsmYzFNeZLGtPID/ALpEqM1sEG/mAhjERa3kPeEajEy7j6LBzb8s6FBR8Iktp5gDBNzvHJNdhHONyAOAlWOXpG7h4ITmlXijB8srBOrfwdB+KJ74mlhx/wDq4Xf/AJGSepC8xNeXBoIkmLn3K9M2ngxXFMVRmFIFrG6NEnM4wLEkxc8Ah0cBTYLMaxo4ANCcUkRKTk9nm2JLGHKS57+DQWt/ucMx8GieK5TZiXAtYxzGusQ1uWRwLz3nDkSQtfiNoMfXa2kBUawOFR8SBMZWh28ze3FHquA0aWj7CUuVxdJGsOJSVsyeC7MuPxua0dS4+Qt6q/w3ZvDNGYvfU45crADz1KlscSYE9SfmVKwrCx4cHGRu4j7+SI/KneypfGjWgWGw1BvwYZh5uJf7qwp4uvEMYWjg1kD2U5+3Q2xY7rPy+SR24z9LvRdVt7OOqIYfiZs14PG49Db0VrgMTWJArUg4fq7sj1v6KN/xxn6Xen1XP+PU+D/IfVDV9BdF9igC34A8cLeghUtbYofenmp8WuEjwJSp9oaY/V5D6qz2dtRlaQ2cwEwbePRRUol2mVmG2Xk/O7oIA8jKnNYOXkj1Kx0cw+GY+RygeqbUpQJFwjKwoBUIG63LX2QmnNOsfeqKTyTHNHBOxAm2N9On7SuVDBEeUH3hdqUtSAAuUnWIcD5JgOzg6j2+iSCWN5/fiknQiwa1TmU4CBRZdSVEmWkOBTar7JwCHiLBJAwC4SuEpStCDoTmlNldCBDwnJjQiBIZXbQ2YKkkGHeY4eCpMXgqlMEkFw4tuB6StDidosZIzZiNzbnx4Kmxm3KhkMGXgdSofCpGkeZxKbPp3WzxRfxBFx4lED5+OCfJ3mu5MwgOBA3aH6ErGfDNeDojzQfkNQxZDbQG8DfhxCG+pqZnhDo66WQalOGjuGxdx5X5JlIA2gi/h6fNYuzSkwdR1Qz/ADKgjg8j1QRgGOvUDqn+NznDyJjipb2jibaWt7arrKBHwu3dSk3IFGAOhUGUtaA0NuIAFhO7da9v0p1BsiQ6eBNgniiQ4OygnnpCl/wD3TDTA3jeOXHohRk9JA5RW2yuY6XfET9emiucHst7oLrN9T0CqXEiQNPvVPo4mq3/AJbiOQ08jZdUPj1tnNP5DeomjfsekRBDuuY/7KPV2AwmziOoB9oQqG3XAd9ocd+W37H0U6htWk780Hg63rotqaMPJWVOz7vyuaesj6qNU2LWH5QehHzWnnemkp5MVGOq4Co3Wm/wBI9AuYSu6k8OEgtOh38R0K2YckROonqnkFB8JiW1GB7dD6HeOqI4IeFotaLACb2sgYmg8uzMiLWLnDrMa/eqwfk1RyvSi+72QoUvDB8EPHqDI++KhVHtzvYCJbEibiRI8PoqTJaOOlDcDa5sjQmwqoRGyH/7PT6LqkQkmBZU22RAVA2XizUYSYBnd99FNBUMtBJTKjJC6E4IAgwnQi4ilvULEY1lP4nCeG/yWi2ZvRITXvDRJIA4lUmK22T/AMtsczc/Qeqqq9dzjJJPVUkIv8Rtxgs3vHyH1VRjNqvfYutwFh99VDy7zZOa6NB9f2ToR1rN5t7+S6Km7dx3+aY8zyQwzeUAGY1pO8Djr9lcjmI4f7wml09EN5hMCdSncbAfq9EOpNyZlRqumXz6/t7kppbKVASGh19TYqx7M1nNqFpmHjeN40+Y8lW4ZsT/AId3UIgeQQRqIIPslQzbppQMHic7Gu4i/XQ+qLKzGQNo7LZV7w7r+I39fqs7jab6ZyvHTnzka+K18odek14yuAIP34FNMRhnOk2Pnb9k2HTdW+09iuZLmDO3h+YfUKqHp0VoQXD4p9PRxHiY8laYbbjvzgO6WP0VPlnfHsmOaR9U2gNZQ2pSdvLTwd9dFOpXiDMrJ7NwDqxho01duHj8lr9mbNZRba5OrjqfoFnJpFpWTMqaUPGVCB+YDe4XynmOHNQqW0HWBh06WAcekEtJ5WWJZYryjtVth9DadV7DduQciMjSQeS9XBleG9tagdj8SQQRnABHJrR8ltw/9Ez8HpFDbzHAEtcJAO463R6e06J/NHUEfJZSm/utt+Vuh/pCWcc/EK6RFmxGNp/rb/cElkRV6eaSMR2arZNfK6Nx+/ZaBY7BV8rwd0iem9aWnigDldaPzbiN3RZyWy0TgPJdCa2OvNELlAxQqzH7Ap1LjuO4jQ9QrQOXZTToVGKxmyatK8S0fmFxHuFB/E4C/H6L0UBVmP2HSqSQMjuLfmNCrU/ZLj6MWD4lI3Vpiuz1Vmgzj+n6aqI7CuZdzSDwIIjz9lpaJoikQL79yYCZupLmzfj96pthKYgOU+CfSt3ju067vLXy4rrGk6Jz4Ntw0+Z++SABarrW8EniNB1XJQAWIaTzb8z8kNhTy7udXew/dDYkBfdnsRqwnW4/8vkfBXgasZReWuDmm7brZUnhwDhoRKiQ0dcE0Jwcu5Z0UjGgqt2jshtTvNhr/Q9eHVW7cOd9kVuHHVGVDpmBfhHh2QsOY6AAm3ERqFb7O7OOcQaksaN094/6Vp3ua0ZicoG9RKmOJgUwC4/qltuMGCQk+QaiS6NBrWhrQANwH36pxCg4LaEh/wCJHcIGYTFyR8tVPF7qChqEaDJzBrc3HKJ84lFKwXbPtdGahQdxD3j1a0+58k0rCx/bLtYGzRoG+j6g3cWtPHiV5VUfLieJKkYrETYK17N7E/EIqPH8sGAD+Y/6R971uq41bIpydI09CmCynrdjND/SEqtKN/mpLmAWi3LduCFUY4aXCy4+RSL5OPEifgTu9f3XUT8Y/pSW1mRYw0CRcbxw33VxQfnptcN1jyjT09lm6NciABM208wrKnSNOHAkA8LmeCwhPLXZvyQx30XWGxTmaacPvRWuHxIfob8N/wC6zVHFA/VSWu3hU0RZo2p6qMPtEj4u8OI1/f36q0o1Q4S0gj714FTVDsKugpuZOCBCShdJ4LmZIYKtg6bviY09WgqG/YlB09yOhI+cKwTgEWwopH9mKd8rniRxB+SiP7LEfDUB6gj1utOulVkyaRjKnZmuTEsj/Ef9Kc3snVOr6Y/uPyWxSJRmwxRmafZghoBqCxJs3jHPkiDsu061D4NA+a0RCSWbHSKFnZimNXv9PorLDYBtMBozFu6Tf2UuFTUnFtfKXHLDhfeSW5R1gn1SyYUizNJg4eaK2yz+Iotzlg/ltGrnEm3IE6nd9hW+AxDXsBbMDuib6W139VNjJBSCS7CYAqjAQQbg2VdiMC/LlBDgPhLiQ5vRwFwrKq9rQS4gAakmB5rM7U7aUKdqc1Xf0/D/AHb/AARjYXRbHZzSBnEuIGbKSJO/QpuO2vQw7Rne1gAgN/NbcGi68+2r2xxFUQHCm3gzX+438oWcfU3k34nXzWi4/ZLka/tL24NRhp0GljTYvNnEcAB8K89xWI3BEx2J4LuzdkPqkEgtZvcflxJ46LZRSIbsdsLZZrOk/ADfnvI6cStox8d0NIboAARA3QuYTDCl8MNIEAToOZ49euqbVJBvI5LLkj9nZpCah0Fo0XjSTruNksjgYLLcuPVCZWg314hODwfiE8xY+eh8QVkvj12av5F9BMjuISXRSp8T5fuktqf+Rha9HaTSTJyjjBCPh5BuW5TqJ9o3qKxoGqeGzvgKfoS7NXzN9E4MI0OYbiL+HI/d1LpVstjfl9T9FVMxJb8BI57z15ckVuJGhGU8Rp4t3eHktGjKy8Y4HTy3/ulWqOa0uaSHCLjh8/FVlJ1psQN408d48VOZig4RUOu/fHEjeooYqe26w/M13+Jv+mFLp9onfmpg82u+RHzVM3Dz8Lmnxj3hc/DI3IpCtmkp7epnUPb1E+xKks2nSd+cDrb3WVhPASxHkbKm4H4SD0unwsQBFxb74qTTxdQaVH+Jn3lLELNfK6HLNUdsVRrld1EeyNV7RljSXU5iPhd04hKh2XoKesg/tofy0T4uCC/tjW3U6Y6koxYWjbQuErBv7V4g6ZB0bPuUB/aPEn/5I6NCeDFkj0MhBOHaHZ470a/fKy88qbYxDta1TwMewUepi6p+Ko89XFGAZHpVQDRwHKY+aFVxtNtjUYOrh9V5o5xOpJ8SmGmOATwDI9BxnaLDUxJqgng3vE+Szm0e3L3Wo0w0fqfc+DRbzWYxQEjTT6qvxOLa3emoITkTdobQqVj/ADajn8ibDo0WCrsRVA3pYOhXxBijTJ4ncOrjYeJWm2b2CFnYmpm/pZp4uN/IDqtNInyYl2KLjlYC48AJPopuG2DWqXeRTHDV3lp6rf4js+2m2cOwNG9o9wdSeSgPhszc6EfIn6JZX4HRW7N2RRYLM7w1e4T57m+Cn1IZ8O/8x3j+nlz1SNSbeQ0A++KI5wGvjw/ZKgI1MjT909lSLEBw4H9jI8EwUf03/pOvhx9+SG03kqhD61Jp+G3J31+sKPlIN0c9boc7jBHA/dkAE/FH2UkMNZxcPAH1key4gCS4ATNyN31P0QS+9+CSSoDuZJjucpJIAk0qkEGY0vwB97blIfiGE6EjjoSfC3oupKaHY6g5pMNcZ4ER6iZ9Fb7PwznHv6N1HHgEklEtOhouX4Wm7Vo9vZRn7JYdC4LqSmh2RqmxnflcD1sgnZjxu9QkkpbaQ0rIr6ZBgqLj/wDlu8PcJJKou0JqmUhCdlSSVkChODCdLpJKXKioxsK3A1NA31H1UqnsOs78oHVw+UpJLJcjbNHBIkN7M1Zglg5yT8kU9lnb6jY/wn6pJK7ZGhVOx9Nx71V/RoA47yCiYfsphKelIOPF5Lv+4kJJJiLimwAANAaBuAgDoEQMXEkkMRKq9rbKFXvCz/Q9fqkkqQjLlpBIdqCQRquVKslJJaknaVQAp1WoCe9rxGvjx9+q6kgCLWpub7joUPNNikkgBsc/RJJJMD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8" name="Picture 4" descr="http://ic.pics.livejournal.com/galeneastro/32190196/470217/470217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496175" cy="5010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8461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err="1" smtClean="0"/>
              <a:t>Вертикальний</a:t>
            </a:r>
            <a:r>
              <a:rPr lang="ru-RU" sz="3200" dirty="0" smtClean="0"/>
              <a:t> </a:t>
            </a:r>
            <a:r>
              <a:rPr lang="ru-RU" sz="3200" dirty="0" err="1"/>
              <a:t>сонячний</a:t>
            </a:r>
            <a:r>
              <a:rPr lang="ru-RU" sz="3200" dirty="0"/>
              <a:t> </a:t>
            </a:r>
            <a:r>
              <a:rPr lang="ru-RU" sz="3200" dirty="0" err="1"/>
              <a:t>годинник</a:t>
            </a:r>
            <a:r>
              <a:rPr lang="ru-RU" sz="3200" dirty="0"/>
              <a:t> </a:t>
            </a:r>
            <a:r>
              <a:rPr lang="ru-RU" sz="3200" dirty="0" err="1"/>
              <a:t>встановлений</a:t>
            </a:r>
            <a:r>
              <a:rPr lang="ru-RU" sz="3200" dirty="0"/>
              <a:t> у </a:t>
            </a:r>
            <a:r>
              <a:rPr lang="ru-RU" sz="3200" u="sng" dirty="0" err="1">
                <a:hlinkClick r:id="rId2" tooltip="Дружківка"/>
              </a:rPr>
              <a:t>Дружківці</a:t>
            </a:r>
            <a:r>
              <a:rPr lang="ru-RU" sz="3200" dirty="0"/>
              <a:t> </a:t>
            </a:r>
          </a:p>
        </p:txBody>
      </p:sp>
      <p:pic>
        <p:nvPicPr>
          <p:cNvPr id="22530" name="Picture 2" descr="http://upload.wikimedia.org/wikipedia/uk/4/48/%D0%A1%D0%BE%D0%BD%D1%8F%D1%87%D0%BD%D0%B8%D0%B9_%D0%B3%D0%BE%D0%B4%D0%B8%D0%BD%D0%BD%D0%B8%D0%BA_%D1%83_%D0%94%D1%80%D1%83%D0%B6%D0%BA%D1%96%D0%B2%D1%86%D1%9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27284"/>
            <a:ext cx="6624736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96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err="1" smtClean="0"/>
              <a:t>Оригінальної</a:t>
            </a:r>
            <a:r>
              <a:rPr lang="ru-RU" sz="3200" dirty="0" smtClean="0"/>
              <a:t> </a:t>
            </a:r>
            <a:r>
              <a:rPr lang="ru-RU" sz="3200" dirty="0" err="1"/>
              <a:t>форми</a:t>
            </a:r>
            <a:r>
              <a:rPr lang="ru-RU" sz="3200" dirty="0"/>
              <a:t> </a:t>
            </a:r>
            <a:r>
              <a:rPr lang="ru-RU" sz="3200" dirty="0" err="1"/>
              <a:t>сонячний</a:t>
            </a:r>
            <a:r>
              <a:rPr lang="ru-RU" sz="3200" dirty="0"/>
              <a:t> </a:t>
            </a:r>
            <a:r>
              <a:rPr lang="ru-RU" sz="3200" dirty="0" err="1"/>
              <a:t>годинник</a:t>
            </a:r>
            <a:r>
              <a:rPr lang="ru-RU" sz="3200" dirty="0"/>
              <a:t> </a:t>
            </a:r>
            <a:r>
              <a:rPr lang="ru-RU" sz="3200" dirty="0" err="1"/>
              <a:t>встановлений</a:t>
            </a:r>
            <a:r>
              <a:rPr lang="ru-RU" sz="3200" dirty="0"/>
              <a:t> у парку «Казка» в </a:t>
            </a:r>
            <a:r>
              <a:rPr lang="ru-RU" sz="3200" u="sng" dirty="0" err="1">
                <a:hlinkClick r:id="rId2" tooltip="Миколаїв"/>
              </a:rPr>
              <a:t>Миколаєві</a:t>
            </a:r>
            <a:endParaRPr lang="ru-RU" sz="3200" dirty="0"/>
          </a:p>
        </p:txBody>
      </p:sp>
      <p:pic>
        <p:nvPicPr>
          <p:cNvPr id="24578" name="Picture 2" descr="http://ua-travelling.com/uploads/gallery/5bd5d1a1rwsl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0808"/>
            <a:ext cx="6264696" cy="46985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710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gdefon.ru/wallpapers/77535_priroda_cvety_pejzazhi_trava_nebo_solnce_svet_2080x1441_(www.GdeFon.ru)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5816/64520380.17/0_66633_dc88e6ef_M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484"/>
            <a:ext cx="4788024" cy="69058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68" y="-94213"/>
            <a:ext cx="9144000" cy="1107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C00000"/>
                </a:solidFill>
              </a:rPr>
              <a:t>Від  чого на Землі залежить життя, світло, тепло?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1828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err="1">
                <a:hlinkClick r:id="rId2" tooltip="Євпаторія"/>
              </a:rPr>
              <a:t>Євпаторія</a:t>
            </a:r>
            <a:r>
              <a:rPr lang="ru-RU" dirty="0"/>
              <a:t> </a:t>
            </a:r>
            <a:r>
              <a:rPr lang="ru-RU" dirty="0" err="1"/>
              <a:t>може</a:t>
            </a:r>
            <a:r>
              <a:rPr lang="ru-RU" dirty="0"/>
              <a:t> </a:t>
            </a:r>
            <a:r>
              <a:rPr lang="ru-RU" dirty="0" err="1"/>
              <a:t>похвалитися</a:t>
            </a:r>
            <a:r>
              <a:rPr lang="ru-RU" dirty="0"/>
              <a:t> </a:t>
            </a:r>
            <a:r>
              <a:rPr lang="ru-RU" dirty="0" err="1"/>
              <a:t>двома</a:t>
            </a:r>
            <a:r>
              <a:rPr lang="ru-RU" dirty="0"/>
              <a:t> </a:t>
            </a:r>
            <a:r>
              <a:rPr lang="ru-RU" dirty="0" err="1"/>
              <a:t>сонячними</a:t>
            </a:r>
            <a:r>
              <a:rPr lang="ru-RU" dirty="0"/>
              <a:t> </a:t>
            </a:r>
            <a:r>
              <a:rPr lang="ru-RU" dirty="0" err="1"/>
              <a:t>годинниками</a:t>
            </a:r>
            <a:r>
              <a:rPr lang="ru-RU" dirty="0"/>
              <a:t> </a:t>
            </a:r>
          </a:p>
        </p:txBody>
      </p:sp>
      <p:pic>
        <p:nvPicPr>
          <p:cNvPr id="25602" name="Picture 2" descr="http://zabytki.in.ua/images/12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312" y="1514839"/>
            <a:ext cx="3168352" cy="47591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://tochka-na-karte.ru/modules/photo/images/3546-Solnechnye-chasy-v-Evpatori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44360"/>
            <a:ext cx="4320480" cy="45489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052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dirty="0"/>
              <a:t>У </a:t>
            </a:r>
            <a:r>
              <a:rPr lang="ru-RU" sz="3200" u="sng" dirty="0">
                <a:hlinkClick r:id="rId2" tooltip="2010"/>
              </a:rPr>
              <a:t>2010</a:t>
            </a:r>
            <a:r>
              <a:rPr lang="ru-RU" sz="3200" dirty="0"/>
              <a:t> </a:t>
            </a:r>
            <a:r>
              <a:rPr lang="ru-RU" sz="3200" dirty="0" err="1"/>
              <a:t>році</a:t>
            </a:r>
            <a:r>
              <a:rPr lang="ru-RU" sz="3200" dirty="0"/>
              <a:t> в </a:t>
            </a:r>
            <a:r>
              <a:rPr lang="ru-RU" sz="3200" u="sng" dirty="0" err="1">
                <a:hlinkClick r:id="rId3" tooltip="Макіївка"/>
              </a:rPr>
              <a:t>Макіївці</a:t>
            </a:r>
            <a:r>
              <a:rPr lang="ru-RU" sz="3200" dirty="0"/>
              <a:t> на </a:t>
            </a:r>
            <a:r>
              <a:rPr lang="ru-RU" sz="3200" u="sng" dirty="0" err="1">
                <a:hlinkClick r:id="rId4" tooltip="Донецька область"/>
              </a:rPr>
              <a:t>Донеччині</a:t>
            </a:r>
            <a:r>
              <a:rPr lang="ru-RU" sz="3200" dirty="0"/>
              <a:t> </a:t>
            </a:r>
            <a:r>
              <a:rPr lang="ru-RU" sz="3200" dirty="0" err="1"/>
              <a:t>встановлено</a:t>
            </a:r>
            <a:r>
              <a:rPr lang="ru-RU" sz="3200" dirty="0"/>
              <a:t> </a:t>
            </a:r>
            <a:r>
              <a:rPr lang="ru-RU" sz="3200" dirty="0" err="1"/>
              <a:t>унікальний</a:t>
            </a:r>
            <a:r>
              <a:rPr lang="ru-RU" sz="3200" dirty="0"/>
              <a:t>, </a:t>
            </a:r>
            <a:r>
              <a:rPr lang="ru-RU" sz="3200" dirty="0" err="1"/>
              <a:t>найбільший</a:t>
            </a:r>
            <a:r>
              <a:rPr lang="ru-RU" sz="3200" dirty="0"/>
              <a:t> на </a:t>
            </a:r>
            <a:r>
              <a:rPr lang="ru-RU" sz="3200" dirty="0" err="1"/>
              <a:t>території</a:t>
            </a:r>
            <a:r>
              <a:rPr lang="ru-RU" sz="3200" dirty="0"/>
              <a:t> </a:t>
            </a:r>
            <a:r>
              <a:rPr lang="ru-RU" sz="3200" dirty="0" err="1" smtClean="0"/>
              <a:t>України</a:t>
            </a:r>
            <a:r>
              <a:rPr lang="ru-RU" sz="3200" dirty="0" smtClean="0"/>
              <a:t> </a:t>
            </a:r>
            <a:r>
              <a:rPr lang="ru-RU" sz="3200" dirty="0" err="1" smtClean="0"/>
              <a:t>сонячний</a:t>
            </a:r>
            <a:r>
              <a:rPr lang="ru-RU" sz="3200" dirty="0" smtClean="0"/>
              <a:t> </a:t>
            </a:r>
            <a:r>
              <a:rPr lang="ru-RU" sz="3200" dirty="0" err="1" smtClean="0"/>
              <a:t>годинник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26626" name="Picture 2" descr="http://upload.wikimedia.org/wikipedia/uk/7/79/%D0%9C%D0%B0%D0%BA%D1%96%D1%97%D0%B2%D0%BA%D0%B0-%D1%81%D0%BE%D0%BD%D1%8F%D1%87%D0%BD%D0%B8%D0%B9_%D0%B3%D0%BE%D0%B4%D0%B8%D0%BD%D0%BD%D0%B8%D0%B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480" y="2178170"/>
            <a:ext cx="5572164" cy="417912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6438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dirty="0" smtClean="0"/>
              <a:t>Найдавнішим є </a:t>
            </a:r>
            <a:r>
              <a:rPr lang="uk-UA" sz="3200" dirty="0" smtClean="0"/>
              <a:t>сонячний годинник,який знайшли поблизу </a:t>
            </a:r>
            <a:r>
              <a:rPr lang="uk-UA" sz="3200" dirty="0" smtClean="0">
                <a:solidFill>
                  <a:schemeClr val="accent6">
                    <a:lumMod val="75000"/>
                  </a:schemeClr>
                </a:solidFill>
              </a:rPr>
              <a:t>Донецька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3554" name="Picture 2" descr="http://image.tsn.ua/media/images2/original/Oct2013/3838669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603885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0655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Домашнє завдання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с.152-153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 Опрацювати статтю в підручнику</a:t>
            </a:r>
          </a:p>
          <a:p>
            <a:pPr marL="0" indent="0"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 Разом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</a:rPr>
              <a:t>з батьками виготовте сонячний 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годинник і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</a:rPr>
              <a:t>спробуйте визначити час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indent="0">
              <a:buFont typeface="Wingdings" pitchFamily="2" charset="2"/>
              <a:buChar char="v"/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    Спостерігайте </a:t>
            </a:r>
            <a:r>
              <a:rPr lang="uk-UA" b="1" dirty="0">
                <a:solidFill>
                  <a:schemeClr val="accent6">
                    <a:lumMod val="50000"/>
                  </a:schemeClr>
                </a:solidFill>
              </a:rPr>
              <a:t>за рослинами – годинниками.  Продовжуйте вести спостереження за природою.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5167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28"/>
            <a:ext cx="9144000" cy="6663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11">
            <a:off x="2168803" y="2685188"/>
            <a:ext cx="4545658" cy="452596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03848" y="2348880"/>
            <a:ext cx="4896544" cy="144016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Молодці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3073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ксюша\Desktop\Безымянный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5784"/>
            <a:ext cx="4315428" cy="315321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ксюша\Desktop\Безымянный 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41" y="332942"/>
            <a:ext cx="4363059" cy="3096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310952" y="405733"/>
            <a:ext cx="673224" cy="6470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7" name="Picture 5" descr="C:\Users\ксюша\Desktop\Безымянный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41" y="3424816"/>
            <a:ext cx="4315428" cy="31817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8100392" y="405733"/>
            <a:ext cx="707279" cy="64700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10952" y="3530587"/>
            <a:ext cx="673224" cy="64700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 descr="C:\Users\ксюша\Desktop\Безымянный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4816"/>
            <a:ext cx="4305901" cy="31913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8244407" y="3501008"/>
            <a:ext cx="647847" cy="64700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270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076325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Пользователь\Pictures\Новая папка\літо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520" y="2152650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Users\Пользователь\Pictures\Новая папка\весна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59631" y="512450"/>
            <a:ext cx="5418127" cy="446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Users\Пользователь\Pictures\Новая папка\зима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20259" y="0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Пользователь\Pictures\Новая папка\осінь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71609" y="2152650"/>
            <a:ext cx="6642227" cy="546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30425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056 -0.12651 L -0.14618 -0.16559 C -0.1599 -0.17438 -0.18038 -0.17877 -0.20174 -0.17877 C -0.22622 -0.17877 -0.24566 -0.17438 -0.25938 -0.16559 L -0.32465 -0.12651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-26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601 0.18455 L -0.13438 0.15194 C -0.14236 0.145 -0.14913 0.13136 -0.15243 0.11702 C -0.15643 0.10013 -0.15625 0.08487 -0.15278 0.07284 L -0.13524 0.01433 " pathEditMode="relative" rAng="15174550" ptsTypes="FffFF">
                                      <p:cBhvr>
                                        <p:cTn id="8" dur="2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7" y="-774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4 0.13691 L 0.08542 0.1746 C 0.09948 0.18316 0.12049 0.18779 0.14236 0.18779 C 0.16736 0.18779 0.18733 0.18316 0.20139 0.1746 L 0.2684 0.13691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254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51 -0.3506 L 0.13091 -0.25671 C 0.13629 -0.23705 0.13837 -0.20814 0.13559 -0.17854 C 0.13299 -0.14477 0.12726 -0.1191 0.11893 -0.10014 L 0.08247 -0.01341 " pathEditMode="relative" rAng="5754369" ptsTypes="FffFF">
                                      <p:cBhvr>
                                        <p:cTn id="12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" y="17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064.radikal.ru/1210/69/1e28940e2d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484784" y="1916832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5931" y="-400973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625" y="-1611560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5715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422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14616E-6 L 0.17552 -0.295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67" y="-14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03 -4.6161E-6 L 0.28073 -0.124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26" y="-62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2 0.06638 L 0.2382 0.234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45" y="83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184 0.08325 L 0.15208 0.377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3" y="14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Времена года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3747836" cy="2856789"/>
          </a:xfrm>
          <a:prstGeom prst="rect">
            <a:avLst/>
          </a:prstGeom>
          <a:noFill/>
        </p:spPr>
      </p:pic>
      <p:pic>
        <p:nvPicPr>
          <p:cNvPr id="5" name="Picture 4" descr="Времена год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857232"/>
            <a:ext cx="3500462" cy="2833040"/>
          </a:xfrm>
          <a:prstGeom prst="rect">
            <a:avLst/>
          </a:prstGeom>
          <a:noFill/>
        </p:spPr>
      </p:pic>
      <p:pic>
        <p:nvPicPr>
          <p:cNvPr id="6" name="Picture 5" descr="Времена год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3714752"/>
            <a:ext cx="3827121" cy="285892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5939" y="260648"/>
            <a:ext cx="8823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Чи залежить температура повітря від висоти Сонця?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376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9475"/>
            <a:ext cx="1905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73463"/>
            <a:ext cx="14287" cy="1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3725863"/>
            <a:ext cx="14287" cy="1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3878263"/>
            <a:ext cx="4571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 descr="C:\Users\ксюша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40" y="839795"/>
            <a:ext cx="4687210" cy="30841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ксюша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475" y="3419475"/>
            <a:ext cx="4415455" cy="32736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6777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clutch.in.ua/wp-content/uploads/2012/08/4Seasons-we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r="49785" b="49785"/>
          <a:stretch>
            <a:fillRect/>
          </a:stretch>
        </p:blipFill>
        <p:spPr bwMode="auto">
          <a:xfrm>
            <a:off x="256546" y="404664"/>
            <a:ext cx="4403629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clutch.in.ua/wp-content/uploads/2012/08/4Seasons-web.jpg"/>
          <p:cNvPicPr>
            <a:picLocks noChangeAspect="1" noChangeArrowheads="1"/>
          </p:cNvPicPr>
          <p:nvPr/>
        </p:nvPicPr>
        <p:blipFill>
          <a:blip r:embed="rId2"/>
          <a:srcRect l="50215" t="50215"/>
          <a:stretch>
            <a:fillRect/>
          </a:stretch>
        </p:blipFill>
        <p:spPr bwMode="auto">
          <a:xfrm>
            <a:off x="4596617" y="3789040"/>
            <a:ext cx="414337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clutch.in.ua/wp-content/uploads/2012/08/4Seasons-web.jpg"/>
          <p:cNvPicPr>
            <a:picLocks noChangeAspect="1" noChangeArrowheads="1"/>
          </p:cNvPicPr>
          <p:nvPr/>
        </p:nvPicPr>
        <p:blipFill>
          <a:blip r:embed="rId2"/>
          <a:srcRect t="50215" r="49785"/>
          <a:stretch>
            <a:fillRect/>
          </a:stretch>
        </p:blipFill>
        <p:spPr bwMode="auto">
          <a:xfrm>
            <a:off x="368417" y="3789040"/>
            <a:ext cx="4179888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clutch.in.ua/wp-content/uploads/2012/08/4Seasons-web.jpg"/>
          <p:cNvPicPr>
            <a:picLocks noChangeAspect="1" noChangeArrowheads="1"/>
          </p:cNvPicPr>
          <p:nvPr/>
        </p:nvPicPr>
        <p:blipFill>
          <a:blip r:embed="rId2"/>
          <a:srcRect l="50215" b="49785"/>
          <a:stretch>
            <a:fillRect/>
          </a:stretch>
        </p:blipFill>
        <p:spPr bwMode="auto">
          <a:xfrm>
            <a:off x="4788024" y="404664"/>
            <a:ext cx="395196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0"/>
            <a:ext cx="2938967" cy="241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4120" y="-500090"/>
            <a:ext cx="2929880" cy="241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786058"/>
            <a:ext cx="2674630" cy="220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C:\Users\Пользователь\Pictures\Новая папка\сонце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9418" y="3071810"/>
            <a:ext cx="2824582" cy="2325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5884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kologiya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ekologiya</Template>
  <TotalTime>714</TotalTime>
  <Words>246</Words>
  <Application>Microsoft Office PowerPoint</Application>
  <PresentationFormat>Экран (4:3)</PresentationFormat>
  <Paragraphs>65</Paragraphs>
  <Slides>34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ekologiya</vt:lpstr>
      <vt:lpstr>Дослідницький практикум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Вставте у речення пропущені слова </vt:lpstr>
      <vt:lpstr>Слайд 17</vt:lpstr>
      <vt:lpstr>Сонячний годинник – перший прилад для вимірювання часу</vt:lpstr>
      <vt:lpstr>У столиці держави місті Києві розташовані відразу декілька сонячних годинників </vt:lpstr>
      <vt:lpstr>Стародавні сонячні годинники є     на костелі Воздвиження Святого Хреста в Чернівцях  </vt:lpstr>
      <vt:lpstr>На стіні «Будинку пір року» у Львові </vt:lpstr>
      <vt:lpstr>На стіні Преображенської церкви у Збаражі (Тернопільська область)</vt:lpstr>
      <vt:lpstr>Сучасний декоративний сонячний годинник є на території санаторію «Карпати» в Трускавці</vt:lpstr>
      <vt:lpstr>У 1999 році сонячний годинник був встановлений у Полтаві</vt:lpstr>
      <vt:lpstr>Сонячний годинник у Бердянську</vt:lpstr>
      <vt:lpstr>Сонячний годинник в Севастополі</vt:lpstr>
      <vt:lpstr>Сонячний годинник в Сімферополі</vt:lpstr>
      <vt:lpstr>Вертикальний сонячний годинник встановлений у Дружківці </vt:lpstr>
      <vt:lpstr>Оригінальної форми сонячний годинник встановлений у парку «Казка» в Миколаєві</vt:lpstr>
      <vt:lpstr>Євпаторія може похвалитися двома сонячними годинниками </vt:lpstr>
      <vt:lpstr>У 2010 році в Макіївці на Донеччині встановлено унікальний, найбільший на території України сонячний годинник </vt:lpstr>
      <vt:lpstr>Найдавнішим є сонячний годинник,який знайшли поблизу Донецька</vt:lpstr>
      <vt:lpstr>Домашнє завдання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ксюша</dc:creator>
  <cp:lastModifiedBy>ксюша</cp:lastModifiedBy>
  <cp:revision>49</cp:revision>
  <dcterms:created xsi:type="dcterms:W3CDTF">2014-05-02T09:14:42Z</dcterms:created>
  <dcterms:modified xsi:type="dcterms:W3CDTF">2014-05-05T18:47:52Z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2302009</vt:lpwstr>
  </property>
  <property fmtid="{D5CDD505-2E9C-101B-9397-08002B2CF9AE}" name="NXPowerLiteVersion" pid="3">
    <vt:lpwstr>D4.1.4</vt:lpwstr>
  </property>
</Properties>
</file>