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wmf" ContentType="image/x-wmf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95" r:id="rId3"/>
    <p:sldMasterId id="2147483707" r:id="rId4"/>
    <p:sldMasterId id="2147483719" r:id="rId5"/>
  </p:sldMasterIdLst>
  <p:notesMasterIdLst>
    <p:notesMasterId r:id="rId44"/>
  </p:notesMasterIdLst>
  <p:sldIdLst>
    <p:sldId id="256" r:id="rId6"/>
    <p:sldId id="306" r:id="rId7"/>
    <p:sldId id="265" r:id="rId8"/>
    <p:sldId id="257" r:id="rId9"/>
    <p:sldId id="307" r:id="rId10"/>
    <p:sldId id="308" r:id="rId11"/>
    <p:sldId id="296" r:id="rId12"/>
    <p:sldId id="263" r:id="rId13"/>
    <p:sldId id="273" r:id="rId14"/>
    <p:sldId id="274" r:id="rId15"/>
    <p:sldId id="275" r:id="rId16"/>
    <p:sldId id="276" r:id="rId17"/>
    <p:sldId id="277" r:id="rId18"/>
    <p:sldId id="301" r:id="rId19"/>
    <p:sldId id="309" r:id="rId20"/>
    <p:sldId id="310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9" r:id="rId40"/>
    <p:sldId id="300" r:id="rId41"/>
    <p:sldId id="267" r:id="rId42"/>
    <p:sldId id="268" r:id="rId4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66"/>
    <a:srgbClr val="FF9966"/>
    <a:srgbClr val="CC66FF"/>
    <a:srgbClr val="9933FF"/>
    <a:srgbClr val="6600CC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6699" autoAdjust="0"/>
    <p:restoredTop sz="56454" autoAdjust="0"/>
  </p:normalViewPr>
  <p:slideViewPr>
    <p:cSldViewPr>
      <p:cViewPr>
        <p:scale>
          <a:sx n="66" d="100"/>
          <a:sy n="66" d="100"/>
        </p:scale>
        <p:origin x="-1242" y="-8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5FA422-F36D-44C6-82D8-F9454CB2E97F}" type="datetimeFigureOut">
              <a:rPr lang="ru-RU" smtClean="0"/>
              <a:pPr/>
              <a:t>06.07.2015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B9EA01-8D39-474D-86D6-364CACA61B5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ea typeface="MS Gothic" charset="-128"/>
              </a:defRPr>
            </a:lvl1pPr>
            <a:lvl2pPr eaLnBrk="0"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ea typeface="MS Gothic" charset="-128"/>
              </a:defRPr>
            </a:lvl2pPr>
            <a:lvl3pPr eaLnBrk="0"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ea typeface="MS Gothic" charset="-128"/>
              </a:defRPr>
            </a:lvl3pPr>
            <a:lvl4pPr eaLnBrk="0"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ea typeface="MS Gothic" charset="-128"/>
              </a:defRPr>
            </a:lvl4pPr>
            <a:lvl5pPr eaLnBrk="0"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ea typeface="MS Gothic" charset="-128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ea typeface="MS Gothic" charset="-128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ea typeface="MS Gothic" charset="-128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ea typeface="MS Gothic" charset="-128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ea typeface="MS Gothic" charset="-128"/>
              </a:defRPr>
            </a:lvl9pPr>
          </a:lstStyle>
          <a:p>
            <a:pPr eaLnBrk="1"/>
            <a:fld id="{8B06EB44-401B-4326-B059-BE069AB67197}" type="slidenum">
              <a:rPr lang="ru-RU">
                <a:solidFill>
                  <a:srgbClr val="000000"/>
                </a:solidFill>
                <a:latin typeface="Times New Roman" pitchFamily="16" charset="0"/>
              </a:rPr>
              <a:pPr eaLnBrk="1"/>
              <a:t>17</a:t>
            </a:fld>
            <a:endParaRPr lang="ru-RU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409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512" y="4343231"/>
            <a:ext cx="5486976" cy="4037751"/>
          </a:xfrm>
          <a:noFill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ea typeface="MS Gothic" charset="-128"/>
              </a:defRPr>
            </a:lvl1pPr>
            <a:lvl2pPr eaLnBrk="0"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ea typeface="MS Gothic" charset="-128"/>
              </a:defRPr>
            </a:lvl2pPr>
            <a:lvl3pPr eaLnBrk="0"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ea typeface="MS Gothic" charset="-128"/>
              </a:defRPr>
            </a:lvl3pPr>
            <a:lvl4pPr eaLnBrk="0"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ea typeface="MS Gothic" charset="-128"/>
              </a:defRPr>
            </a:lvl4pPr>
            <a:lvl5pPr eaLnBrk="0"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ea typeface="MS Gothic" charset="-128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ea typeface="MS Gothic" charset="-128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ea typeface="MS Gothic" charset="-128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ea typeface="MS Gothic" charset="-128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34643" algn="l"/>
                <a:tab pos="1269286" algn="l"/>
                <a:tab pos="1903929" algn="l"/>
                <a:tab pos="2538573" algn="l"/>
              </a:tabLst>
              <a:defRPr>
                <a:solidFill>
                  <a:schemeClr val="tx1"/>
                </a:solidFill>
                <a:latin typeface="Arial" charset="0"/>
                <a:ea typeface="MS Gothic" charset="-128"/>
              </a:defRPr>
            </a:lvl9pPr>
          </a:lstStyle>
          <a:p>
            <a:pPr eaLnBrk="1"/>
            <a:fld id="{8B06EB44-401B-4326-B059-BE069AB67197}" type="slidenum">
              <a:rPr lang="ru-RU">
                <a:solidFill>
                  <a:srgbClr val="000000"/>
                </a:solidFill>
                <a:latin typeface="Times New Roman" pitchFamily="16" charset="0"/>
              </a:rPr>
              <a:pPr eaLnBrk="1"/>
              <a:t>23</a:t>
            </a:fld>
            <a:endParaRPr lang="ru-RU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409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512" y="4343231"/>
            <a:ext cx="5486976" cy="4037751"/>
          </a:xfrm>
          <a:noFill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D6A87C-002F-4277-8E2A-8A6E85648DCE}" type="slidenum">
              <a:rPr lang="ru-RU" smtClean="0"/>
              <a:pPr/>
              <a:t>33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08467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828D09-C4E7-40D4-9474-B6E44B2EE8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CE4842-2218-4CFA-8CD7-73B4A2406F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C47C1E-9E20-44FE-A43A-A1DACE88E0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G0" fmla="+- 618 0 0"/>
            </a:gdLst>
            <a:ahLst/>
            <a:cxnLst>
              <a:cxn ang="0">
                <a:pos x="0" y="0"/>
              </a:cxn>
              <a:cxn ang="0">
                <a:pos x="618" y="0"/>
              </a:cxn>
              <a:cxn ang="0">
                <a:pos x="618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 sz="2400">
              <a:latin typeface="Times New Roman" pitchFamily="18" charset="0"/>
            </a:endParaRPr>
          </a:p>
        </p:txBody>
      </p:sp>
      <p:sp>
        <p:nvSpPr>
          <p:cNvPr id="532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C6CF77-4EC4-4827-AAD3-F8F96FE526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61F90D-1C90-4862-B10B-54A1B727C2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953600-90D9-4104-AE87-7F15A8C6E5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F6BE59-C9FB-4A38-959D-27E21CFF05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4BF7AB-048C-4CA3-A8CF-636BB3FFBA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1E7D17-4C35-437C-8B6D-1301116E30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46D5B2-26D9-4A95-A852-724DABEB9C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7FFE6E-2F86-427A-8BAF-D5736BBB1A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9ED57C-2E85-4F2E-9437-5CCAEDF810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657FAB-6428-4EF9-84BC-22F47B0811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81EF4D-37B3-4601-B03B-78F065EB64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46F9D2-205F-4CAB-B00C-657B00EEB0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63F34B-64F7-49C5-BAD9-E36F2F4295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3DCCEA-69D6-4C44-B359-582A6C96DF5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17AFB5-1120-4473-904E-5A767D6D245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210925-B2DC-41CD-8316-C39CBE17457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489A16-EA6F-4525-889E-EEA67D29B8D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8FB874-A118-42E4-96EB-9E23223849C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4621ED-0CEF-4000-98EA-EFE4674EFEE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B04112-6CC7-4F40-9AB1-B0AB552AC8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AC42D0-9724-47C8-A91D-81A31A45AA1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857ACD-3706-4ACA-80BC-343B5CF83E9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250E3C-87AF-4494-A462-08D651C91F1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432A99-0252-4E21-B9E6-0691B6798EE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976EA3-C3FA-45B6-A0C8-002785FD931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0459793"/>
      </p:ext>
    </p:extLst>
  </p:cSld>
  <p:clrMapOvr>
    <a:masterClrMapping/>
  </p:clrMapOvr>
  <p:transition spd="slow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0B497E-6D2C-4946-A070-7C233148E1E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43911491"/>
      </p:ext>
    </p:extLst>
  </p:cSld>
  <p:clrMapOvr>
    <a:masterClrMapping/>
  </p:clrMapOvr>
  <p:transition spd="slow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E6E4BC-B0C0-438A-991B-61CB9DA117E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28984054"/>
      </p:ext>
    </p:extLst>
  </p:cSld>
  <p:clrMapOvr>
    <a:masterClrMapping/>
  </p:clrMapOvr>
  <p:transition spd="slow"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731952-1B0D-46A3-82B0-06CB879FE52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25521813"/>
      </p:ext>
    </p:extLst>
  </p:cSld>
  <p:clrMapOvr>
    <a:masterClrMapping/>
  </p:clrMapOvr>
  <p:transition spd="slow"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016407-8DAE-44E8-B21E-8F12D5ABF4F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69696121"/>
      </p:ext>
    </p:extLst>
  </p:cSld>
  <p:clrMapOvr>
    <a:masterClrMapping/>
  </p:clrMapOvr>
  <p:transition spd="slow"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402BC6-AA05-4BE7-A751-CFAF07CB1F0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35162357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B6C801-B337-4B57-8424-766CA30FD8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69937E-B7FD-4EC0-965F-42A3EAD7341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4064589"/>
      </p:ext>
    </p:extLst>
  </p:cSld>
  <p:clrMapOvr>
    <a:masterClrMapping/>
  </p:clrMapOvr>
  <p:transition spd="slow"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BB3019-C464-4536-8C34-2F5481CAFB4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08050350"/>
      </p:ext>
    </p:extLst>
  </p:cSld>
  <p:clrMapOvr>
    <a:masterClrMapping/>
  </p:clrMapOvr>
  <p:transition spd="slow"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9D2707-842E-45CB-B7A2-D6BC6D1897F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24915364"/>
      </p:ext>
    </p:extLst>
  </p:cSld>
  <p:clrMapOvr>
    <a:masterClrMapping/>
  </p:clrMapOvr>
  <p:transition spd="slow"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E3BFBB-EE61-4CFF-8E0B-2926E3EDC8E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68347348"/>
      </p:ext>
    </p:extLst>
  </p:cSld>
  <p:clrMapOvr>
    <a:masterClrMapping/>
  </p:clrMapOvr>
  <p:transition spd="slow"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69A0C0-7C59-43BF-8B29-2DA7B99624E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80215176"/>
      </p:ext>
    </p:extLst>
  </p:cSld>
  <p:clrMapOvr>
    <a:masterClrMapping/>
  </p:clrMapOvr>
  <p:transition spd="slow"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4A73E8-FDE0-4156-A174-A749D690C17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95171"/>
      </p:ext>
    </p:extLst>
  </p:cSld>
  <p:clrMapOvr>
    <a:masterClrMapping/>
  </p:clrMapOvr>
  <p:transition spd="slow"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F338BD-332B-41F2-AED3-534E28B9E60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7217407"/>
      </p:ext>
    </p:extLst>
  </p:cSld>
  <p:clrMapOvr>
    <a:masterClrMapping/>
  </p:clrMapOvr>
  <p:transition spd="slow"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8BEB64-1A6A-4313-B429-52CC28F4F53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54004073"/>
      </p:ext>
    </p:extLst>
  </p:cSld>
  <p:clrMapOvr>
    <a:masterClrMapping/>
  </p:clrMapOvr>
  <p:transition spd="slow"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03264C-CAE3-41A4-8B47-46ABE3C2CC4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3349009"/>
      </p:ext>
    </p:extLst>
  </p:cSld>
  <p:clrMapOvr>
    <a:masterClrMapping/>
  </p:clrMapOvr>
  <p:transition spd="slow"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54D2B6-A9E3-45F5-B011-1C4801C7A62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94350358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E542ED-D0DC-448E-847A-C857AA237C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40E8DE-7930-4E77-8BD5-067AA7F1FF9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04380149"/>
      </p:ext>
    </p:extLst>
  </p:cSld>
  <p:clrMapOvr>
    <a:masterClrMapping/>
  </p:clrMapOvr>
  <p:transition spd="slow"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452FA4-4B85-41E2-89AA-7165E52415C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5465059"/>
      </p:ext>
    </p:extLst>
  </p:cSld>
  <p:clrMapOvr>
    <a:masterClrMapping/>
  </p:clrMapOvr>
  <p:transition spd="slow"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0F998B-95D0-49E3-B8E4-44663326AFF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39671"/>
      </p:ext>
    </p:extLst>
  </p:cSld>
  <p:clrMapOvr>
    <a:masterClrMapping/>
  </p:clrMapOvr>
  <p:transition spd="slow"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8DFF0C-991F-447C-8673-38C9778F99E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2427569"/>
      </p:ext>
    </p:extLst>
  </p:cSld>
  <p:clrMapOvr>
    <a:masterClrMapping/>
  </p:clrMapOvr>
  <p:transition spd="slow"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B3E53C-A225-4327-BCF5-B4E7FC1417D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68492673"/>
      </p:ext>
    </p:extLst>
  </p:cSld>
  <p:clrMapOvr>
    <a:masterClrMapping/>
  </p:clrMapOvr>
  <p:transition spd="slow"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A93673-CB3F-412A-AEE6-683B8C30834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70543255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A60535-A83A-4484-A5B1-BD64FCFD4E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0041F9-2231-407E-916C-BAA2EE3408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0168F0-419E-489D-9BF1-7EB6720B6B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2C87FB-9045-4DDC-8147-2B52178873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 ?><Relationships xmlns="http://schemas.openxmlformats.org/package/2006/relationships"><Relationship Id="rId8" Target="../slideLayouts/slideLayout41.xml" Type="http://schemas.openxmlformats.org/officeDocument/2006/relationships/slideLayout"/><Relationship Id="rId13" Target="../media/image2.jpeg" Type="http://schemas.openxmlformats.org/officeDocument/2006/relationships/image"/><Relationship Id="rId3" Target="../slideLayouts/slideLayout36.xml" Type="http://schemas.openxmlformats.org/officeDocument/2006/relationships/slideLayout"/><Relationship Id="rId7" Target="../slideLayouts/slideLayout40.xml" Type="http://schemas.openxmlformats.org/officeDocument/2006/relationships/slideLayout"/><Relationship Id="rId12" Target="../theme/theme4.xml" Type="http://schemas.openxmlformats.org/officeDocument/2006/relationships/theme"/><Relationship Id="rId2" Target="../slideLayouts/slideLayout35.xml" Type="http://schemas.openxmlformats.org/officeDocument/2006/relationships/slideLayout"/><Relationship Id="rId1" Target="../slideLayouts/slideLayout34.xml" Type="http://schemas.openxmlformats.org/officeDocument/2006/relationships/slideLayout"/><Relationship Id="rId6" Target="../slideLayouts/slideLayout39.xml" Type="http://schemas.openxmlformats.org/officeDocument/2006/relationships/slideLayout"/><Relationship Id="rId11" Target="../slideLayouts/slideLayout44.xml" Type="http://schemas.openxmlformats.org/officeDocument/2006/relationships/slideLayout"/><Relationship Id="rId5" Target="../slideLayouts/slideLayout38.xml" Type="http://schemas.openxmlformats.org/officeDocument/2006/relationships/slideLayout"/><Relationship Id="rId10" Target="../slideLayouts/slideLayout43.xml" Type="http://schemas.openxmlformats.org/officeDocument/2006/relationships/slideLayout"/><Relationship Id="rId4" Target="../slideLayouts/slideLayout37.xml" Type="http://schemas.openxmlformats.org/officeDocument/2006/relationships/slideLayout"/><Relationship Id="rId9" Target="../slideLayouts/slideLayout42.xml" Type="http://schemas.openxmlformats.org/officeDocument/2006/relationships/slideLayout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8E583048-73F2-49DD-966C-CDC368F090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031" name="Picture 7" descr="LAN024"/>
          <p:cNvPicPr>
            <a:picLocks noChangeAspect="1" noChangeArrowheads="1"/>
          </p:cNvPicPr>
          <p:nvPr userDrawn="1"/>
        </p:nvPicPr>
        <p:blipFill>
          <a:blip r:embed="rId13">
            <a:lum bright="38000" contrast="-36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FF33"/>
            </a:gs>
            <a:gs pos="100000">
              <a:srgbClr val="CCFF6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4675" y="304800"/>
            <a:ext cx="8001000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752600"/>
            <a:ext cx="8001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2228" name="AutoShape 4"/>
          <p:cNvSpPr>
            <a:spLocks noChangeArrowheads="1"/>
          </p:cNvSpPr>
          <p:nvPr/>
        </p:nvSpPr>
        <p:spPr bwMode="auto">
          <a:xfrm>
            <a:off x="609600" y="1566863"/>
            <a:ext cx="7958138" cy="109537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 sz="2400">
              <a:latin typeface="Times New Roman" pitchFamily="18" charset="0"/>
            </a:endParaRPr>
          </a:p>
        </p:txBody>
      </p:sp>
      <p:sp>
        <p:nvSpPr>
          <p:cNvPr id="52229" name="Line 5"/>
          <p:cNvSpPr>
            <a:spLocks noChangeShapeType="1"/>
          </p:cNvSpPr>
          <p:nvPr/>
        </p:nvSpPr>
        <p:spPr bwMode="auto">
          <a:xfrm flipV="1">
            <a:off x="609600" y="617220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223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223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223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3F84971-1834-4D4A-AFB8-CCFCF9EE7E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304925" indent="-3952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2300">
          <a:solidFill>
            <a:schemeClr val="tx1"/>
          </a:solidFill>
          <a:latin typeface="+mn-lt"/>
        </a:defRPr>
      </a:lvl3pPr>
      <a:lvl4pPr marL="1693863" indent="-3873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93913" indent="-398463" algn="l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C46968D6-D742-4832-B74F-E87D13A03C21}" type="slidenum">
              <a:rPr lang="ru-RU" smtClean="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smtClean="0">
                <a:solidFill>
                  <a:schemeClr val="tx1"/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solidFill>
                  <a:schemeClr val="tx1"/>
                </a:solidFill>
              </a:defRPr>
            </a:lvl1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chemeClr val="tx1"/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C3D147CA-DAF9-4495-80B1-6A9FB94E192A}" type="slidenum">
              <a:rPr lang="ru-RU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59250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ashDnDiag">
          <a:fgClr>
            <a:srgbClr val="FF0000"/>
          </a:fgClr>
          <a:bgClr>
            <a:srgbClr val="99FF99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chemeClr val="tx1"/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C46968D6-D742-4832-B74F-E87D13A03C21}" type="slidenum">
              <a:rPr lang="ru-RU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15707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ransition spd="slow"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1.gif"/><Relationship Id="rId4" Type="http://schemas.openxmlformats.org/officeDocument/2006/relationships/image" Target="../media/image24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6.gif"/><Relationship Id="rId4" Type="http://schemas.openxmlformats.org/officeDocument/2006/relationships/image" Target="../media/image21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1.gif"/><Relationship Id="rId4" Type="http://schemas.openxmlformats.org/officeDocument/2006/relationships/image" Target="../media/image28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1.gif"/><Relationship Id="rId5" Type="http://schemas.openxmlformats.org/officeDocument/2006/relationships/image" Target="../media/image30.gif"/><Relationship Id="rId4" Type="http://schemas.openxmlformats.org/officeDocument/2006/relationships/image" Target="../media/image21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gif"/><Relationship Id="rId4" Type="http://schemas.openxmlformats.org/officeDocument/2006/relationships/image" Target="../media/image33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10" Type="http://schemas.openxmlformats.org/officeDocument/2006/relationships/image" Target="../media/image42.jpeg"/><Relationship Id="rId4" Type="http://schemas.openxmlformats.org/officeDocument/2006/relationships/image" Target="../media/image36.jpeg"/><Relationship Id="rId9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5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jpeg"/><Relationship Id="rId7" Type="http://schemas.openxmlformats.org/officeDocument/2006/relationships/image" Target="../media/image6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64.png"/><Relationship Id="rId11" Type="http://schemas.openxmlformats.org/officeDocument/2006/relationships/image" Target="../media/image69.png"/><Relationship Id="rId5" Type="http://schemas.openxmlformats.org/officeDocument/2006/relationships/image" Target="../media/image63.png"/><Relationship Id="rId10" Type="http://schemas.openxmlformats.org/officeDocument/2006/relationships/image" Target="../media/image68.png"/><Relationship Id="rId4" Type="http://schemas.openxmlformats.org/officeDocument/2006/relationships/image" Target="../media/image62.png"/><Relationship Id="rId9" Type="http://schemas.openxmlformats.org/officeDocument/2006/relationships/image" Target="../media/image6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audio" Target="../media/audio1.wav"/><Relationship Id="rId7" Type="http://schemas.openxmlformats.org/officeDocument/2006/relationships/image" Target="../media/image7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jpeg"/><Relationship Id="rId9" Type="http://schemas.openxmlformats.org/officeDocument/2006/relationships/image" Target="../media/image75.png"/></Relationships>
</file>

<file path=ppt/slides/_rels/slide24.xml.rels><?xml version="1.0" encoding="UTF-8" standalone="yes" ?><Relationships xmlns="http://schemas.openxmlformats.org/package/2006/relationships"><Relationship Id="rId3" Target="../media/image76.jpeg" Type="http://schemas.openxmlformats.org/officeDocument/2006/relationships/image"/><Relationship Id="rId2" Target="../media/audio1.wav" Type="http://schemas.openxmlformats.org/officeDocument/2006/relationships/audio"/><Relationship Id="rId1" Target="../slideLayouts/slideLayout24.xml" Type="http://schemas.openxmlformats.org/officeDocument/2006/relationships/slideLayout"/><Relationship Id="rId6" Target="../media/image79.png" Type="http://schemas.openxmlformats.org/officeDocument/2006/relationships/image"/><Relationship Id="rId5" Target="../media/image78.jpeg" Type="http://schemas.openxmlformats.org/officeDocument/2006/relationships/image"/><Relationship Id="rId4" Target="../media/image77.png" Type="http://schemas.openxmlformats.org/officeDocument/2006/relationships/image"/></Relationships>
</file>

<file path=ppt/slides/_rels/slide25.xml.rels><?xml version="1.0" encoding="UTF-8" standalone="yes" ?><Relationships xmlns="http://schemas.openxmlformats.org/package/2006/relationships"><Relationship Id="rId3" Target="../media/image80.jpeg" Type="http://schemas.openxmlformats.org/officeDocument/2006/relationships/image"/><Relationship Id="rId2" Target="../media/audio1.wav" Type="http://schemas.openxmlformats.org/officeDocument/2006/relationships/audio"/><Relationship Id="rId1" Target="../slideLayouts/slideLayout24.xml" Type="http://schemas.openxmlformats.org/officeDocument/2006/relationships/slideLayout"/><Relationship Id="rId4" Target="../media/image81.png" Type="http://schemas.openxmlformats.org/officeDocument/2006/relationships/image"/></Relationships>
</file>

<file path=ppt/slides/_rels/slide26.xml.rels><?xml version="1.0" encoding="UTF-8" standalone="yes" ?><Relationships xmlns="http://schemas.openxmlformats.org/package/2006/relationships"><Relationship Id="rId3" Target="../media/image82.jpeg" Type="http://schemas.openxmlformats.org/officeDocument/2006/relationships/image"/><Relationship Id="rId2" Target="../media/audio1.wav" Type="http://schemas.openxmlformats.org/officeDocument/2006/relationships/audio"/><Relationship Id="rId1" Target="../slideLayouts/slideLayout24.xml" Type="http://schemas.openxmlformats.org/officeDocument/2006/relationships/slideLayout"/><Relationship Id="rId6" Target="../media/image85.png" Type="http://schemas.openxmlformats.org/officeDocument/2006/relationships/image"/><Relationship Id="rId5" Target="../media/image84.jpeg" Type="http://schemas.openxmlformats.org/officeDocument/2006/relationships/image"/><Relationship Id="rId4" Target="../media/image83.jpeg" Type="http://schemas.openxmlformats.org/officeDocument/2006/relationships/image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8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98.png"/><Relationship Id="rId5" Type="http://schemas.openxmlformats.org/officeDocument/2006/relationships/image" Target="../media/image97.jpeg"/><Relationship Id="rId4" Type="http://schemas.openxmlformats.org/officeDocument/2006/relationships/image" Target="../media/image9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9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Рабочий стол\фони\Фокина Л. П. Шаблон школьный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105" name="Rectangle 9"/>
          <p:cNvSpPr>
            <a:spLocks noGrp="1" noChangeArrowheads="1"/>
          </p:cNvSpPr>
          <p:nvPr>
            <p:ph type="ctrTitle"/>
          </p:nvPr>
        </p:nvSpPr>
        <p:spPr>
          <a:xfrm>
            <a:off x="1447800" y="304800"/>
            <a:ext cx="6324600" cy="2286000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</a:rPr>
              <a:t>Тема урока: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</a:rPr>
              <a:t/>
            </a:r>
            <a:br>
              <a:rPr lang="ru-RU" sz="4000" b="1" dirty="0" smtClean="0">
                <a:solidFill>
                  <a:srgbClr val="C00000"/>
                </a:solidFill>
                <a:latin typeface="Times New Roman" pitchFamily="18" charset="0"/>
              </a:rPr>
            </a:br>
            <a: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</a:rPr>
              <a:t>«Экскурсия в библиотеку.</a:t>
            </a:r>
            <a:b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</a:rPr>
            </a:br>
            <a:r>
              <a:rPr lang="ru-RU" sz="3200" b="1" i="1" dirty="0" err="1" smtClean="0">
                <a:solidFill>
                  <a:srgbClr val="C00000"/>
                </a:solidFill>
                <a:latin typeface="Times New Roman" pitchFamily="18" charset="0"/>
              </a:rPr>
              <a:t>равила</a:t>
            </a: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</a:rPr>
              <a:t>обращения с книгой</a:t>
            </a:r>
            <a: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</a:rPr>
              <a:t>»</a:t>
            </a:r>
          </a:p>
        </p:txBody>
      </p:sp>
      <p:pic>
        <p:nvPicPr>
          <p:cNvPr id="7" name="Picture 9" descr="8186dc43ba6de78904044baf0620162e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0" y="2819400"/>
            <a:ext cx="3775866" cy="334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0" descr="ЧИТАЙК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24600" y="2438400"/>
            <a:ext cx="1818595" cy="25146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FF9966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User\Рабочий стол\фони\фони\фоны для презентаций\1286439670_img_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10251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609600" y="685800"/>
            <a:ext cx="7620000" cy="1800225"/>
          </a:xfrm>
        </p:spPr>
        <p:txBody>
          <a:bodyPr/>
          <a:lstStyle/>
          <a:p>
            <a:pPr marL="1028700" indent="-1028700" eaLnBrk="1" hangingPunct="1"/>
            <a:r>
              <a:rPr lang="ru-RU" sz="4800" b="1" dirty="0" smtClean="0"/>
              <a:t>     </a:t>
            </a:r>
            <a:r>
              <a:rPr lang="ru-RU" sz="4800" b="1" dirty="0" smtClean="0">
                <a:latin typeface="Monotype Corsiva" pitchFamily="66" charset="0"/>
              </a:rPr>
              <a:t>Берите книгу чистыми руками.</a:t>
            </a:r>
            <a:r>
              <a:rPr lang="ru-RU" sz="3600" b="1" dirty="0" smtClean="0">
                <a:latin typeface="Monotype Corsiva" pitchFamily="66" charset="0"/>
              </a:rPr>
              <a:t> </a:t>
            </a:r>
          </a:p>
        </p:txBody>
      </p:sp>
      <p:sp>
        <p:nvSpPr>
          <p:cNvPr id="10252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762000" y="2997200"/>
            <a:ext cx="8001000" cy="3168650"/>
          </a:xfrm>
        </p:spPr>
        <p:txBody>
          <a:bodyPr/>
          <a:lstStyle/>
          <a:p>
            <a:pPr marL="609600" indent="-609600" eaLnBrk="1" hangingPunct="1"/>
            <a:r>
              <a:rPr lang="ru-RU" sz="4400" b="1" dirty="0" smtClean="0">
                <a:latin typeface="Monotype Corsiva" pitchFamily="66" charset="0"/>
              </a:rPr>
              <a:t>   Не перегибайте книгу – от этого выпадают страницы.</a:t>
            </a:r>
          </a:p>
        </p:txBody>
      </p:sp>
      <p:pic>
        <p:nvPicPr>
          <p:cNvPr id="15364" name="Picture 14" descr="CALVIN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9000" y="4648200"/>
            <a:ext cx="1219200" cy="15877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255" name="Picture 15" descr="618fa2b8e67a5dda335c15deb6186f09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62800" y="1143000"/>
            <a:ext cx="1467829" cy="166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16" descr="gallery_2_384_2069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8200" y="1143000"/>
            <a:ext cx="1020763" cy="415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17" descr="gallery_2_384_2069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" y="3200400"/>
            <a:ext cx="93448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0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0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0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0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1" grpId="0"/>
      <p:bldP spid="10252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User\Рабочий стол\фони\фони\фоны для презентаций\1286439670_img_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1638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28600" y="188913"/>
            <a:ext cx="8520113" cy="2097087"/>
          </a:xfrm>
        </p:spPr>
        <p:txBody>
          <a:bodyPr/>
          <a:lstStyle/>
          <a:p>
            <a:pPr marL="1028700" indent="-1028700" eaLnBrk="1" hangingPunct="1"/>
            <a:r>
              <a:rPr lang="ru-RU" sz="4400" b="1" dirty="0" smtClean="0"/>
              <a:t>      </a:t>
            </a:r>
            <a:r>
              <a:rPr lang="ru-RU" sz="4400" b="1" dirty="0" smtClean="0">
                <a:latin typeface="Monotype Corsiva" pitchFamily="66" charset="0"/>
              </a:rPr>
              <a:t>Не кладите в книгу карандаши, ручки. От этого рвется переплет.</a:t>
            </a:r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141663"/>
            <a:ext cx="8458200" cy="2374900"/>
          </a:xfrm>
        </p:spPr>
        <p:txBody>
          <a:bodyPr/>
          <a:lstStyle/>
          <a:p>
            <a:pPr marL="609600" indent="-609600" eaLnBrk="1" hangingPunct="1"/>
            <a:r>
              <a:rPr lang="ru-RU" sz="4400" b="1" dirty="0" smtClean="0">
                <a:latin typeface="Monotype Corsiva" pitchFamily="66" charset="0"/>
              </a:rPr>
              <a:t>   Не загибайте страницы, пользуйтесь закладкой.</a:t>
            </a:r>
          </a:p>
        </p:txBody>
      </p:sp>
      <p:pic>
        <p:nvPicPr>
          <p:cNvPr id="2" name="Picture 6" descr="peo-day_dreamin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1800" y="3810000"/>
            <a:ext cx="1252490" cy="137636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3" name="Picture 8" descr="gallery_2_384_2069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1" y="1066800"/>
            <a:ext cx="937218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9" descr="gallery_2_384_2069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3429000"/>
            <a:ext cx="804863" cy="328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10" descr="74d5d1cd507296fe482e2472506c8ba1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15200" y="2133600"/>
            <a:ext cx="1371600" cy="1228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User\Рабочий стол\фони\фони\фоны для презентаций\1286439670_img_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42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620713"/>
            <a:ext cx="7772400" cy="1655762"/>
          </a:xfrm>
        </p:spPr>
        <p:txBody>
          <a:bodyPr/>
          <a:lstStyle/>
          <a:p>
            <a:pPr marL="762000" indent="-762000" eaLnBrk="1" hangingPunct="1"/>
            <a:r>
              <a:rPr lang="ru-RU" sz="4800" b="1" dirty="0" smtClean="0">
                <a:latin typeface="Monotype Corsiva" pitchFamily="66" charset="0"/>
              </a:rPr>
              <a:t>Не пиши и не рисуй в книгах </a:t>
            </a:r>
            <a:br>
              <a:rPr lang="ru-RU" sz="4800" b="1" dirty="0" smtClean="0">
                <a:latin typeface="Monotype Corsiva" pitchFamily="66" charset="0"/>
              </a:rPr>
            </a:br>
            <a:r>
              <a:rPr lang="ru-RU" sz="4800" b="1" dirty="0" smtClean="0">
                <a:latin typeface="Monotype Corsiva" pitchFamily="66" charset="0"/>
              </a:rPr>
              <a:t>и учебниках.</a:t>
            </a:r>
          </a:p>
        </p:txBody>
      </p:sp>
      <p:sp>
        <p:nvSpPr>
          <p:cNvPr id="542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971550" y="2852738"/>
            <a:ext cx="7486650" cy="2176462"/>
          </a:xfrm>
        </p:spPr>
        <p:txBody>
          <a:bodyPr/>
          <a:lstStyle/>
          <a:p>
            <a:pPr marL="533400" indent="-533400" eaLnBrk="1" hangingPunct="1"/>
            <a:r>
              <a:rPr lang="ru-RU" sz="4800" b="1" dirty="0" smtClean="0">
                <a:latin typeface="Monotype Corsiva" pitchFamily="66" charset="0"/>
              </a:rPr>
              <a:t>Не читайте книгу  во время еды.</a:t>
            </a:r>
          </a:p>
        </p:txBody>
      </p:sp>
      <p:pic>
        <p:nvPicPr>
          <p:cNvPr id="17412" name="Picture 6" descr="homework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2600" y="1676400"/>
            <a:ext cx="144145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7" descr="51cf17e871a26b86b6bfa02937d85903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86200" y="4114800"/>
            <a:ext cx="190500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8" descr="gallery_2_384_2069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" y="990600"/>
            <a:ext cx="720725" cy="23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9" descr="gallery_2_384_2069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" y="3124200"/>
            <a:ext cx="658812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54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54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54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/>
      <p:bldP spid="5427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Documents and Settings\User\Рабочий стол\фони\фони\фоны для презентаций\1286439670_img_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1219200" y="1371600"/>
            <a:ext cx="7215188" cy="2769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342900" indent="-342900">
              <a:tabLst>
                <a:tab pos="457200" algn="l"/>
              </a:tabLst>
            </a:pPr>
            <a:r>
              <a:rPr lang="ru-RU" sz="5400" b="1" dirty="0">
                <a:latin typeface="Monotype Corsiva" pitchFamily="66" charset="0"/>
              </a:rPr>
              <a:t>Чтобы книга и учебник </a:t>
            </a:r>
            <a:r>
              <a:rPr lang="ru-RU" sz="5400" b="1" dirty="0" smtClean="0">
                <a:latin typeface="Monotype Corsiva" pitchFamily="66" charset="0"/>
              </a:rPr>
              <a:t>   дольше </a:t>
            </a:r>
            <a:r>
              <a:rPr lang="ru-RU" sz="5400" b="1" dirty="0">
                <a:latin typeface="Monotype Corsiva" pitchFamily="66" charset="0"/>
              </a:rPr>
              <a:t>служили, </a:t>
            </a:r>
            <a:r>
              <a:rPr lang="ru-RU" sz="6600" b="1" dirty="0">
                <a:latin typeface="Monotype Corsiva" pitchFamily="66" charset="0"/>
              </a:rPr>
              <a:t>обверните их.</a:t>
            </a:r>
          </a:p>
        </p:txBody>
      </p:sp>
      <p:pic>
        <p:nvPicPr>
          <p:cNvPr id="18435" name="Picture 7" descr="21M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5157788"/>
            <a:ext cx="760412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8" descr="gallery_2_384_2069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1676400"/>
            <a:ext cx="792163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Rectangle 11"/>
          <p:cNvSpPr>
            <a:spLocks noChangeArrowheads="1"/>
          </p:cNvSpPr>
          <p:nvPr/>
        </p:nvSpPr>
        <p:spPr bwMode="auto">
          <a:xfrm>
            <a:off x="0" y="2816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8438" name="Rectangle 12"/>
          <p:cNvSpPr>
            <a:spLocks noChangeArrowheads="1"/>
          </p:cNvSpPr>
          <p:nvPr/>
        </p:nvSpPr>
        <p:spPr bwMode="auto">
          <a:xfrm>
            <a:off x="179388" y="3500438"/>
            <a:ext cx="355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200">
                <a:cs typeface="Times New Roman" pitchFamily="18" charset="0"/>
              </a:rPr>
              <a:t>    </a:t>
            </a:r>
            <a:endParaRPr lang="ru-RU"/>
          </a:p>
        </p:txBody>
      </p:sp>
      <p:pic>
        <p:nvPicPr>
          <p:cNvPr id="18439" name="Picture 14" descr="1b3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35825" y="404813"/>
            <a:ext cx="1265238" cy="1265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15" descr="c787bb9f5d672bd75323850242ead807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5288" y="5084763"/>
            <a:ext cx="1323975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Documents and Settings\User\Рабочий стол\фони\Фокина Л. П. Шаблон школьный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057400" y="274638"/>
            <a:ext cx="56388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rgbClr val="CC0066"/>
                </a:solidFill>
                <a:latin typeface="Times New Roman" pitchFamily="18" charset="0"/>
              </a:rPr>
              <a:t>Игра  «Веселые мартышки»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52600" y="1371600"/>
            <a:ext cx="5486400" cy="4525963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2800" b="1" i="1" dirty="0" smtClean="0">
                <a:solidFill>
                  <a:schemeClr val="tx2"/>
                </a:solidFill>
                <a:latin typeface="Times New Roman" pitchFamily="18" charset="0"/>
              </a:rPr>
              <a:t>Мы -  веселые мартышки,</a:t>
            </a:r>
          </a:p>
          <a:p>
            <a:pPr algn="ctr" eaLnBrk="1" hangingPunct="1">
              <a:lnSpc>
                <a:spcPct val="50000"/>
              </a:lnSpc>
              <a:buFontTx/>
              <a:buNone/>
            </a:pPr>
            <a:r>
              <a:rPr lang="ru-RU" sz="2800" b="1" i="1" dirty="0" smtClean="0">
                <a:solidFill>
                  <a:schemeClr val="tx2"/>
                </a:solidFill>
                <a:latin typeface="Times New Roman" pitchFamily="18" charset="0"/>
              </a:rPr>
              <a:t> Мы играем громко слишком,</a:t>
            </a:r>
          </a:p>
          <a:p>
            <a:pPr algn="ctr" eaLnBrk="1" hangingPunct="1">
              <a:lnSpc>
                <a:spcPct val="55000"/>
              </a:lnSpc>
              <a:buFontTx/>
              <a:buNone/>
            </a:pPr>
            <a:r>
              <a:rPr lang="ru-RU" sz="2800" b="1" i="1" dirty="0" smtClean="0">
                <a:solidFill>
                  <a:schemeClr val="tx2"/>
                </a:solidFill>
                <a:latin typeface="Times New Roman" pitchFamily="18" charset="0"/>
              </a:rPr>
              <a:t> Мы в ладоши хлопаем,</a:t>
            </a:r>
          </a:p>
          <a:p>
            <a:pPr algn="ctr" eaLnBrk="1" hangingPunct="1">
              <a:lnSpc>
                <a:spcPct val="55000"/>
              </a:lnSpc>
              <a:buFontTx/>
              <a:buNone/>
            </a:pPr>
            <a:r>
              <a:rPr lang="ru-RU" sz="2800" b="1" i="1" dirty="0" smtClean="0">
                <a:solidFill>
                  <a:schemeClr val="tx2"/>
                </a:solidFill>
                <a:latin typeface="Times New Roman" pitchFamily="18" charset="0"/>
              </a:rPr>
              <a:t>  Надуваем щечки,</a:t>
            </a:r>
          </a:p>
          <a:p>
            <a:pPr algn="ctr" eaLnBrk="1" hangingPunct="1">
              <a:lnSpc>
                <a:spcPct val="55000"/>
              </a:lnSpc>
              <a:buFontTx/>
              <a:buNone/>
            </a:pPr>
            <a:r>
              <a:rPr lang="ru-RU" sz="2800" b="1" i="1" dirty="0" smtClean="0">
                <a:solidFill>
                  <a:schemeClr val="tx2"/>
                </a:solidFill>
                <a:latin typeface="Times New Roman" pitchFamily="18" charset="0"/>
              </a:rPr>
              <a:t> И друг другу даже </a:t>
            </a:r>
          </a:p>
          <a:p>
            <a:pPr algn="ctr" eaLnBrk="1" hangingPunct="1">
              <a:lnSpc>
                <a:spcPct val="55000"/>
              </a:lnSpc>
              <a:buFontTx/>
              <a:buNone/>
            </a:pPr>
            <a:r>
              <a:rPr lang="ru-RU" sz="2800" b="1" i="1" dirty="0" smtClean="0">
                <a:solidFill>
                  <a:schemeClr val="tx2"/>
                </a:solidFill>
                <a:latin typeface="Times New Roman" pitchFamily="18" charset="0"/>
              </a:rPr>
              <a:t>Языки покажем.</a:t>
            </a:r>
          </a:p>
          <a:p>
            <a:pPr algn="ctr" eaLnBrk="1" hangingPunct="1">
              <a:lnSpc>
                <a:spcPct val="55000"/>
              </a:lnSpc>
              <a:buFontTx/>
              <a:buNone/>
            </a:pPr>
            <a:r>
              <a:rPr lang="ru-RU" sz="2800" b="1" i="1" dirty="0" smtClean="0">
                <a:solidFill>
                  <a:schemeClr val="tx2"/>
                </a:solidFill>
                <a:latin typeface="Times New Roman" pitchFamily="18" charset="0"/>
              </a:rPr>
              <a:t>Пальчик поднесем к виску,</a:t>
            </a:r>
          </a:p>
          <a:p>
            <a:pPr algn="ctr" eaLnBrk="1" hangingPunct="1">
              <a:lnSpc>
                <a:spcPct val="55000"/>
              </a:lnSpc>
              <a:buFontTx/>
              <a:buNone/>
            </a:pPr>
            <a:r>
              <a:rPr lang="ru-RU" sz="2800" b="1" i="1" dirty="0" smtClean="0">
                <a:solidFill>
                  <a:schemeClr val="tx2"/>
                </a:solidFill>
                <a:latin typeface="Times New Roman" pitchFamily="18" charset="0"/>
              </a:rPr>
              <a:t>Оттопырим ушки,</a:t>
            </a:r>
          </a:p>
          <a:p>
            <a:pPr algn="ctr" eaLnBrk="1" hangingPunct="1">
              <a:lnSpc>
                <a:spcPct val="55000"/>
              </a:lnSpc>
              <a:buFontTx/>
              <a:buNone/>
            </a:pPr>
            <a:r>
              <a:rPr lang="ru-RU" sz="2800" b="1" i="1" dirty="0" smtClean="0">
                <a:solidFill>
                  <a:schemeClr val="tx2"/>
                </a:solidFill>
                <a:latin typeface="Times New Roman" pitchFamily="18" charset="0"/>
              </a:rPr>
              <a:t>Хвостик на макушке.</a:t>
            </a:r>
          </a:p>
          <a:p>
            <a:pPr algn="ctr" eaLnBrk="1" hangingPunct="1">
              <a:lnSpc>
                <a:spcPct val="55000"/>
              </a:lnSpc>
              <a:buFontTx/>
              <a:buNone/>
            </a:pPr>
            <a:r>
              <a:rPr lang="ru-RU" sz="2800" b="1" i="1" dirty="0" smtClean="0">
                <a:solidFill>
                  <a:schemeClr val="tx2"/>
                </a:solidFill>
                <a:latin typeface="Times New Roman" pitchFamily="18" charset="0"/>
              </a:rPr>
              <a:t>Шире рот откроем,</a:t>
            </a:r>
          </a:p>
          <a:p>
            <a:pPr algn="ctr" eaLnBrk="1" hangingPunct="1">
              <a:lnSpc>
                <a:spcPct val="55000"/>
              </a:lnSpc>
              <a:buFontTx/>
              <a:buNone/>
            </a:pPr>
            <a:r>
              <a:rPr lang="ru-RU" sz="2800" b="1" i="1" dirty="0" smtClean="0">
                <a:solidFill>
                  <a:schemeClr val="tx2"/>
                </a:solidFill>
                <a:latin typeface="Times New Roman" pitchFamily="18" charset="0"/>
              </a:rPr>
              <a:t>Гримасы все состроим.</a:t>
            </a:r>
          </a:p>
          <a:p>
            <a:pPr algn="ctr" eaLnBrk="1" hangingPunct="1">
              <a:lnSpc>
                <a:spcPct val="55000"/>
              </a:lnSpc>
              <a:buFontTx/>
              <a:buNone/>
            </a:pPr>
            <a:r>
              <a:rPr lang="ru-RU" sz="2800" b="1" i="1" dirty="0" smtClean="0">
                <a:solidFill>
                  <a:schemeClr val="tx2"/>
                </a:solidFill>
                <a:latin typeface="Times New Roman" pitchFamily="18" charset="0"/>
              </a:rPr>
              <a:t>Как скажу я цифру 3 – </a:t>
            </a:r>
          </a:p>
          <a:p>
            <a:pPr algn="ctr" eaLnBrk="1" hangingPunct="1">
              <a:lnSpc>
                <a:spcPct val="55000"/>
              </a:lnSpc>
              <a:buFontTx/>
              <a:buNone/>
            </a:pPr>
            <a:r>
              <a:rPr lang="ru-RU" sz="2800" b="1" i="1" dirty="0" smtClean="0">
                <a:solidFill>
                  <a:schemeClr val="tx2"/>
                </a:solidFill>
                <a:latin typeface="Times New Roman" pitchFamily="18" charset="0"/>
              </a:rPr>
              <a:t>Все с гримасами замри!</a:t>
            </a:r>
          </a:p>
          <a:p>
            <a:pPr algn="ctr" eaLnBrk="1" hangingPunct="1">
              <a:lnSpc>
                <a:spcPct val="55000"/>
              </a:lnSpc>
              <a:buFontTx/>
              <a:buNone/>
            </a:pPr>
            <a:endParaRPr lang="ru-RU" sz="2800" i="1" dirty="0" smtClean="0">
              <a:latin typeface="Times New Roman" pitchFamily="18" charset="0"/>
            </a:endParaRPr>
          </a:p>
        </p:txBody>
      </p:sp>
      <p:pic>
        <p:nvPicPr>
          <p:cNvPr id="22532" name="Picture 4" descr="38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2362200"/>
            <a:ext cx="2057400" cy="2254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5" descr="a34[1]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10400" y="2590800"/>
            <a:ext cx="1689100" cy="2180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Picture 8" descr="AG00056_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V="1">
            <a:off x="1524000" y="6200775"/>
            <a:ext cx="6248400" cy="7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1000"/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25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25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5" dur="1000"/>
                                        <p:tgtEl>
                                          <p:spTgt spid="225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5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25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1" dur="1000"/>
                                        <p:tgtEl>
                                          <p:spTgt spid="225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000"/>
                            </p:stCondLst>
                            <p:childTnLst>
                              <p:par>
                                <p:cTn id="8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25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25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7" dur="1000"/>
                                        <p:tgtEl>
                                          <p:spTgt spid="225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4000"/>
                            </p:stCondLst>
                            <p:childTnLst>
                              <p:par>
                                <p:cTn id="8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253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253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2253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0"/>
                            </p:stCondLst>
                            <p:childTnLst>
                              <p:par>
                                <p:cTn id="9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253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253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9" dur="1000"/>
                                        <p:tgtEl>
                                          <p:spTgt spid="2253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 build="p"/>
    </p:bld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Documents and Settings\User\Рабочий стол\фони\Фокина Л. П. Шаблон школьный 2.jpg" id="11" name="Picture 2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5059" name="WordArt 3"/>
          <p:cNvSpPr>
            <a:spLocks noChangeArrowheads="1" noChangeShapeType="1" noTextEdit="1"/>
          </p:cNvSpPr>
          <p:nvPr/>
        </p:nvSpPr>
        <p:spPr bwMode="auto">
          <a:xfrm>
            <a:off x="457200" y="2133600"/>
            <a:ext cx="8305800" cy="2057400"/>
          </a:xfrm>
          <a:prstGeom prst="rect">
            <a:avLst/>
          </a:prstGeom>
        </p:spPr>
        <p:txBody>
          <a:bodyPr fromWordArt="1" wrap="none">
            <a:prstTxWarp prst="textPlain">
              <a:avLst>
                <a:gd fmla="val 50000" name="adj"/>
              </a:avLst>
            </a:prstTxWarp>
          </a:bodyPr>
          <a:lstStyle/>
          <a:p>
            <a:pPr algn="ctr" rtl="0"/>
            <a:r>
              <a:rPr dirty="0" kern="10" lang="ru-RU" smtClean="0" spc="0" sz="2400">
                <a:ln w="6350">
                  <a:solidFill>
                    <a:srgbClr val="FFC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C00000"/>
                    </a:gs>
                    <a:gs pos="100000">
                      <a:srgbClr val="FF00FF"/>
                    </a:gs>
                  </a:gsLst>
                  <a:lin ang="2700000" scaled="1"/>
                </a:gradFill>
                <a:effectLst>
                  <a:outerShdw algn="ctr" dir="2021404" dist="45791" rotWithShape="0">
                    <a:srgbClr val="00B0F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Любимые стихи</a:t>
            </a:r>
            <a:endParaRPr dirty="0" kern="10" lang="ru-RU" spc="0" sz="2400">
              <a:ln w="6350">
                <a:solidFill>
                  <a:srgbClr val="FFC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C00000"/>
                  </a:gs>
                  <a:gs pos="100000">
                    <a:srgbClr val="FF00FF"/>
                  </a:gs>
                </a:gsLst>
                <a:lin ang="2700000" scaled="1"/>
              </a:gradFill>
              <a:effectLst>
                <a:outerShdw algn="ctr" dir="2021404" dist="45791" rotWithShape="0">
                  <a:srgbClr val="00B0F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descr="9785699150441-b.jpg"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228600"/>
            <a:ext cx="1942567" cy="2516278"/>
          </a:xfrm>
          <a:prstGeom prst="rect">
            <a:avLst/>
          </a:prstGeom>
        </p:spPr>
      </p:pic>
      <p:pic>
        <p:nvPicPr>
          <p:cNvPr descr="313616255985128c1fe0744a.jpg" id="4" name="Рисунок 3"/>
          <p:cNvPicPr>
            <a:picLocks noChangeAspect="1"/>
          </p:cNvPicPr>
          <p:nvPr/>
        </p:nvPicPr>
        <p:blipFill>
          <a:blip cstate="print" r:embed="rId4"/>
          <a:stretch>
            <a:fillRect/>
          </a:stretch>
        </p:blipFill>
        <p:spPr>
          <a:xfrm>
            <a:off x="2327365" y="2057400"/>
            <a:ext cx="1863635" cy="2438400"/>
          </a:xfrm>
          <a:prstGeom prst="rect">
            <a:avLst/>
          </a:prstGeom>
        </p:spPr>
      </p:pic>
      <p:pic>
        <p:nvPicPr>
          <p:cNvPr descr="b_00314-4_1.jpg"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38400" y="113731"/>
            <a:ext cx="2209800" cy="1715069"/>
          </a:xfrm>
          <a:prstGeom prst="rect">
            <a:avLst/>
          </a:prstGeom>
        </p:spPr>
      </p:pic>
      <p:pic>
        <p:nvPicPr>
          <p:cNvPr descr="50364912_cover.jpg"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83328" y="990600"/>
            <a:ext cx="1922272" cy="2438400"/>
          </a:xfrm>
          <a:prstGeom prst="rect">
            <a:avLst/>
          </a:prstGeom>
        </p:spPr>
      </p:pic>
      <p:pic>
        <p:nvPicPr>
          <p:cNvPr descr="i.jpg" id="10" name="Рисунок 9"/>
          <p:cNvPicPr>
            <a:picLocks noChangeAspect="1"/>
          </p:cNvPicPr>
          <p:nvPr/>
        </p:nvPicPr>
        <p:blipFill>
          <a:blip r:embed="rId7"/>
          <a:srcRect r="240"/>
          <a:stretch>
            <a:fillRect/>
          </a:stretch>
        </p:blipFill>
        <p:spPr>
          <a:xfrm>
            <a:off x="4343400" y="3581400"/>
            <a:ext cx="2057400" cy="2952750"/>
          </a:xfrm>
          <a:prstGeom prst="rect">
            <a:avLst/>
          </a:prstGeom>
        </p:spPr>
      </p:pic>
      <p:pic>
        <p:nvPicPr>
          <p:cNvPr descr="Igrushki_1447.jpg" id="13" name="Рисунок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8600" y="3657600"/>
            <a:ext cx="1905000" cy="2971800"/>
          </a:xfrm>
          <a:prstGeom prst="rect">
            <a:avLst/>
          </a:prstGeom>
        </p:spPr>
      </p:pic>
      <p:pic>
        <p:nvPicPr>
          <p:cNvPr descr="d0657a2089691b52d947738e20b6e3e4.jpg" id="7" name="Рисунок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81800" y="228600"/>
            <a:ext cx="2163305" cy="2552700"/>
          </a:xfrm>
          <a:prstGeom prst="rect">
            <a:avLst/>
          </a:prstGeom>
        </p:spPr>
      </p:pic>
      <p:pic>
        <p:nvPicPr>
          <p:cNvPr descr="2333_3376_04.jpg" id="8" name="Рисунок 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781800" y="3657600"/>
            <a:ext cx="2066925" cy="2667000"/>
          </a:xfrm>
          <a:prstGeom prst="rect">
            <a:avLst/>
          </a:prstGeom>
        </p:spPr>
      </p:pic>
    </p:spTree>
  </p:cSld>
  <p:clrMapOvr>
    <a:masterClrMapping/>
  </p:clrMapOvr>
  <p:transition>
    <p:pull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3000" fill="hold" id="7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000" fill="hold" id="8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">
                      <p:stCondLst>
                        <p:cond delay="indefinite"/>
                      </p:stCondLst>
                      <p:childTnLst>
                        <p:par>
                          <p:cTn fill="hold" id="10">
                            <p:stCondLst>
                              <p:cond delay="0"/>
                            </p:stCondLst>
                            <p:childTnLst>
                              <p:par>
                                <p:cTn decel="100000" fill="hold" id="11" nodeType="clickEffect" presetClass="entr" presetID="4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3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4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5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6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decel="100000" fill="hold" id="17" nodeType="withEffect" presetClass="entr" presetID="4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9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22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decel="100000" fill="hold" id="23" nodeType="withEffect" presetClass="entr" presetID="4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25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6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7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28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decel="100000" fill="hold" id="29" nodeType="withEffect" presetClass="entr" presetID="4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31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2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3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34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decel="100000" fill="hold" id="35" nodeType="withEffect" presetClass="entr" presetID="4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37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8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9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4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decel="100000" fill="hold" id="41" nodeType="withEffect" presetClass="entr" presetID="4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43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44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45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46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decel="100000" fill="hold" id="47" nodeType="withEffect" presetClass="entr" presetID="4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49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5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52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decel="100000" fill="hold" id="53" nodeType="withEffect" presetClass="entr" presetID="4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55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56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57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58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45059"/>
    </p:bld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Documents and Settings\User\Рабочий стол\фони\Фокина Л. П. Шаблон школьный 2.jpg" id="8" name="Picture 2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descr="84532_841892_12.jpg"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5600" y="228600"/>
            <a:ext cx="2289947" cy="2768502"/>
          </a:xfrm>
          <a:prstGeom prst="rect">
            <a:avLst/>
          </a:prstGeom>
        </p:spPr>
      </p:pic>
      <p:pic>
        <p:nvPicPr>
          <p:cNvPr descr="i.jpg"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3886200"/>
            <a:ext cx="2161985" cy="2771775"/>
          </a:xfrm>
          <a:prstGeom prst="rect">
            <a:avLst/>
          </a:prstGeom>
        </p:spPr>
      </p:pic>
      <p:pic>
        <p:nvPicPr>
          <p:cNvPr descr="img_385191.jpg"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0" y="533400"/>
            <a:ext cx="2057400" cy="3235262"/>
          </a:xfrm>
          <a:prstGeom prst="rect">
            <a:avLst/>
          </a:prstGeom>
        </p:spPr>
      </p:pic>
      <p:pic>
        <p:nvPicPr>
          <p:cNvPr descr="4.jpg"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24600" y="304800"/>
            <a:ext cx="1934556" cy="2743200"/>
          </a:xfrm>
          <a:prstGeom prst="rect">
            <a:avLst/>
          </a:prstGeom>
        </p:spPr>
      </p:pic>
      <p:pic>
        <p:nvPicPr>
          <p:cNvPr descr="1261796198_copy-2-of-0000.jpg"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77000" y="3352800"/>
            <a:ext cx="2209800" cy="3217469"/>
          </a:xfrm>
          <a:prstGeom prst="rect">
            <a:avLst/>
          </a:prstGeom>
        </p:spPr>
      </p:pic>
      <p:pic>
        <p:nvPicPr>
          <p:cNvPr descr="c1fe162ed6aa0993511e92e84bdf4a42.jpg" id="7" name="Рисунок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57600" y="3276600"/>
            <a:ext cx="2328333" cy="30480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3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ecel="100000" dur="800" id="7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ecel="100000" dur="800" fill="hold" id="8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800" fill="hold" id="9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800" fill="hold" id="1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200" fill="hold" id="11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200" fill="hold" id="12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13" nodeType="withEffect" presetClass="entr" presetID="3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ecel="100000" dur="800" id="15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ecel="100000" dur="800" fill="hold" id="16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800" fill="hold" id="17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800" fill="hold" id="18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200" fill="hold" id="19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200" fill="hold" id="20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21" nodeType="withEffect" presetClass="entr" presetID="3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ecel="100000" dur="800" id="23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ecel="100000" dur="800" fill="hold" id="24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800" fill="hold" id="25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800" fill="hold" id="26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200" fill="hold" id="27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200" fill="hold" id="28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29" nodeType="withEffect" presetClass="entr" presetID="3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ecel="100000" dur="800" id="3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ecel="100000" dur="800" fill="hold" id="32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800" fill="hold" id="33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800" fill="hold" id="34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200" fill="hold" id="35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200" fill="hold" id="36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37" nodeType="withEffect" presetClass="entr" presetID="3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ecel="100000" dur="800" id="3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ecel="100000" dur="800" fill="hold" id="4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800" fill="hold" id="41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800" fill="hold" id="42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200" fill="hold" id="43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200" fill="hold" id="44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45" nodeType="withEffect" presetClass="entr" presetID="3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ecel="100000" dur="800" id="47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ecel="100000" dur="800" fill="hold" id="48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800" fill="hold" id="49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800" fill="hold" id="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200" fill="hold" id="51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200" fill="hold" id="52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User\Рабочий стол\фони\Фокина Л. П. Шаблон школьный 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Picture 5" descr="Безимени-м с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colorTemperature colorTemp="7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685800"/>
            <a:ext cx="7848600" cy="56037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73953" y="692696"/>
            <a:ext cx="5574648" cy="35394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/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4000" b="1" cap="none" spc="0" dirty="0" smtClean="0">
                <a:ln w="1143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4000" b="1" dirty="0">
                <a:ln w="1143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n w="1143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И</a:t>
            </a:r>
            <a:r>
              <a:rPr lang="ru-RU" sz="4000" b="1" cap="none" spc="0" dirty="0" smtClean="0">
                <a:ln w="1143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гра</a:t>
            </a:r>
            <a:endParaRPr lang="ru-RU" sz="1200" b="1" cap="none" spc="0" dirty="0" smtClean="0">
              <a:ln w="1143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7200" b="1" dirty="0" smtClean="0">
                <a:ln w="11430">
                  <a:solidFill>
                    <a:schemeClr val="tx1"/>
                  </a:solidFill>
                </a:ln>
                <a:gradFill flip="none" rotWithShape="1">
                  <a:gsLst>
                    <a:gs pos="0">
                      <a:srgbClr val="A603AB"/>
                    </a:gs>
                    <a:gs pos="40000">
                      <a:srgbClr val="0819FB"/>
                    </a:gs>
                    <a:gs pos="46000">
                      <a:srgbClr val="1A8D48"/>
                    </a:gs>
                    <a:gs pos="57000">
                      <a:srgbClr val="FFFF00"/>
                    </a:gs>
                    <a:gs pos="67000">
                      <a:srgbClr val="EE3F17"/>
                    </a:gs>
                    <a:gs pos="74000">
                      <a:srgbClr val="E81766"/>
                    </a:gs>
                    <a:gs pos="87000">
                      <a:srgbClr val="A603AB"/>
                    </a:gs>
                  </a:gsLst>
                  <a:lin ang="5400000" scaled="1"/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ungsuh" pitchFamily="18" charset="-127"/>
                <a:ea typeface="Gungsuh" pitchFamily="18" charset="-127"/>
                <a:cs typeface="Times New Roman" pitchFamily="18" charset="0"/>
              </a:rPr>
              <a:t>«В ГОСТЯХ </a:t>
            </a:r>
          </a:p>
          <a:p>
            <a:pPr algn="ctr"/>
            <a:r>
              <a:rPr lang="ru-RU" sz="7200" b="1" dirty="0" smtClean="0">
                <a:ln w="11430">
                  <a:solidFill>
                    <a:schemeClr val="tx1"/>
                  </a:solidFill>
                </a:ln>
                <a:gradFill flip="none" rotWithShape="1">
                  <a:gsLst>
                    <a:gs pos="0">
                      <a:srgbClr val="A603AB"/>
                    </a:gs>
                    <a:gs pos="40000">
                      <a:srgbClr val="0819FB"/>
                    </a:gs>
                    <a:gs pos="46000">
                      <a:srgbClr val="1A8D48"/>
                    </a:gs>
                    <a:gs pos="57000">
                      <a:srgbClr val="FFFF00"/>
                    </a:gs>
                    <a:gs pos="67000">
                      <a:srgbClr val="EE3F17"/>
                    </a:gs>
                    <a:gs pos="74000">
                      <a:srgbClr val="E81766"/>
                    </a:gs>
                    <a:gs pos="87000">
                      <a:srgbClr val="A603AB"/>
                    </a:gs>
                  </a:gsLst>
                  <a:lin ang="5400000" scaled="1"/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ungsuh" pitchFamily="18" charset="-127"/>
                <a:ea typeface="Gungsuh" pitchFamily="18" charset="-127"/>
                <a:cs typeface="Times New Roman" pitchFamily="18" charset="0"/>
              </a:rPr>
              <a:t>У СКАЗКИ»</a:t>
            </a:r>
            <a:endParaRPr lang="ru-RU" sz="7200" b="1" cap="none" spc="0" dirty="0">
              <a:ln w="11430">
                <a:solidFill>
                  <a:schemeClr val="tx1"/>
                </a:solidFill>
              </a:ln>
              <a:gradFill flip="none" rotWithShape="1">
                <a:gsLst>
                  <a:gs pos="0">
                    <a:srgbClr val="A603AB"/>
                  </a:gs>
                  <a:gs pos="40000">
                    <a:srgbClr val="0819FB"/>
                  </a:gs>
                  <a:gs pos="46000">
                    <a:srgbClr val="1A8D48"/>
                  </a:gs>
                  <a:gs pos="57000">
                    <a:srgbClr val="FFFF00"/>
                  </a:gs>
                  <a:gs pos="67000">
                    <a:srgbClr val="EE3F17"/>
                  </a:gs>
                  <a:gs pos="74000">
                    <a:srgbClr val="E81766"/>
                  </a:gs>
                  <a:gs pos="87000">
                    <a:srgbClr val="A603AB"/>
                  </a:gs>
                </a:gsLst>
                <a:lin ang="5400000" scaled="1"/>
                <a:tileRect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ungsuh" pitchFamily="18" charset="-127"/>
              <a:ea typeface="Gungsuh" pitchFamily="18" charset="-127"/>
              <a:cs typeface="Times New Roman" pitchFamily="18" charset="0"/>
            </a:endParaRPr>
          </a:p>
        </p:txBody>
      </p:sp>
      <p:pic>
        <p:nvPicPr>
          <p:cNvPr id="1026" name="Picture 2" descr="D:\НАТАЛЬЯ\ИНТЕРНЕТ\КАРТИНКИ\СКАЗКИ, МУЛЬТИКИ\0_6d276_478c2e8f_XL.jp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914400"/>
            <a:ext cx="1023392" cy="130784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НАТАЛЬЯ\ИНТЕРНЕТ\КАРТИНКИ\СКАЗКИ, МУЛЬТИКИ\8aaaa2decebet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ackgroundRemoval t="0" b="100000" l="0" r="100000">
                        <a14:foregroundMark x1="12451" y1="22648" x2="12451" y2="22648"/>
                        <a14:foregroundMark x1="18288" y1="26829" x2="18288" y2="26829"/>
                        <a14:foregroundMark x1="22179" y1="25087" x2="22179" y2="25087"/>
                        <a14:foregroundMark x1="23735" y1="25087" x2="23735" y2="25087"/>
                        <a14:foregroundMark x1="26459" y1="25087" x2="26459" y2="25087"/>
                        <a14:foregroundMark x1="8560" y1="25087" x2="8560" y2="25087"/>
                        <a14:foregroundMark x1="12062" y1="34843" x2="12062" y2="34843"/>
                        <a14:foregroundMark x1="16732" y1="29617" x2="16732" y2="29617"/>
                        <a14:foregroundMark x1="27237" y1="22648" x2="27237" y2="22648"/>
                        <a14:foregroundMark x1="88327" y1="24739" x2="88327" y2="24739"/>
                        <a14:foregroundMark x1="91051" y1="18467" x2="91051" y2="18467"/>
                        <a14:foregroundMark x1="80156" y1="24739" x2="80156" y2="24739"/>
                        <a14:foregroundMark x1="76654" y1="21951" x2="76654" y2="21951"/>
                        <a14:foregroundMark x1="88327" y1="30662" x2="88327" y2="30662"/>
                        <a14:foregroundMark x1="92607" y1="30662" x2="92607" y2="30662"/>
                        <a14:foregroundMark x1="83268" y1="28223" x2="83268" y2="28223"/>
                        <a14:foregroundMark x1="80156" y1="21254" x2="80156" y2="21254"/>
                        <a14:foregroundMark x1="73930" y1="26132" x2="73930" y2="26132"/>
                        <a14:foregroundMark x1="78599" y1="32056" x2="78599" y2="32056"/>
                        <a14:foregroundMark x1="78599" y1="35540" x2="78599" y2="35540"/>
                        <a14:foregroundMark x1="22179" y1="34146" x2="22179" y2="34146"/>
                        <a14:foregroundMark x1="46304" y1="19861" x2="46304" y2="19861"/>
                        <a14:foregroundMark x1="57588" y1="19512" x2="57588" y2="19512"/>
                        <a14:foregroundMark x1="84825" y1="22997" x2="84825" y2="22997"/>
                        <a14:foregroundMark x1="89883" y1="20209" x2="89883" y2="20209"/>
                        <a14:foregroundMark x1="75097" y1="24739" x2="75097" y2="24739"/>
                        <a14:foregroundMark x1="78599" y1="22997" x2="78599" y2="22997"/>
                        <a14:foregroundMark x1="79377" y1="22648" x2="79377" y2="22648"/>
                        <a14:foregroundMark x1="94163" y1="21603" x2="94163" y2="21603"/>
                        <a14:foregroundMark x1="10117" y1="26132" x2="10117" y2="26132"/>
                        <a14:foregroundMark x1="20233" y1="24739" x2="20233" y2="24739"/>
                        <a14:foregroundMark x1="26070" y1="24390" x2="26070" y2="24390"/>
                        <a14:foregroundMark x1="22179" y1="22997" x2="22179" y2="22997"/>
                        <a14:foregroundMark x1="59533" y1="20557" x2="59533" y2="20557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3962400"/>
            <a:ext cx="1535428" cy="17146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НАТАЛЬЯ\ИНТЕРНЕТ\КАРТИНКИ\СКАЗКИ, МУЛЬТИКИ\2bea809d3600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ackgroundRemoval t="0" b="100000" l="0" r="1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523" y="3948879"/>
            <a:ext cx="1662923" cy="191852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9280702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7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User\Рабочий стол\фони\Фокина Л. П. Шаблон школьный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143000" y="1828800"/>
            <a:ext cx="5158336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905">
                  <a:solidFill>
                    <a:schemeClr val="tx1"/>
                  </a:solidFill>
                </a:ln>
                <a:gradFill>
                  <a:gsLst>
                    <a:gs pos="19000">
                      <a:srgbClr val="A603AB"/>
                    </a:gs>
                    <a:gs pos="55000">
                      <a:srgbClr val="0819FB"/>
                    </a:gs>
                    <a:gs pos="55000">
                      <a:srgbClr val="1A8D48"/>
                    </a:gs>
                    <a:gs pos="63000">
                      <a:srgbClr val="FFFF00"/>
                    </a:gs>
                    <a:gs pos="73000">
                      <a:srgbClr val="EE3F17"/>
                    </a:gs>
                    <a:gs pos="78000">
                      <a:srgbClr val="E81766"/>
                    </a:gs>
                    <a:gs pos="80000">
                      <a:srgbClr val="A603AB"/>
                    </a:gs>
                  </a:gsLst>
                  <a:lin ang="5400000" scaled="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ОТГАДАЙТЕ </a:t>
            </a:r>
          </a:p>
          <a:p>
            <a:pPr algn="ctr"/>
            <a:r>
              <a:rPr lang="ru-RU" sz="6000" b="1" dirty="0" smtClean="0">
                <a:ln w="1905">
                  <a:solidFill>
                    <a:schemeClr val="tx1"/>
                  </a:solidFill>
                </a:ln>
                <a:gradFill>
                  <a:gsLst>
                    <a:gs pos="19000">
                      <a:srgbClr val="A603AB"/>
                    </a:gs>
                    <a:gs pos="55000">
                      <a:srgbClr val="0819FB"/>
                    </a:gs>
                    <a:gs pos="55000">
                      <a:srgbClr val="1A8D48"/>
                    </a:gs>
                    <a:gs pos="63000">
                      <a:srgbClr val="FFFF00"/>
                    </a:gs>
                    <a:gs pos="73000">
                      <a:srgbClr val="EE3F17"/>
                    </a:gs>
                    <a:gs pos="78000">
                      <a:srgbClr val="E81766"/>
                    </a:gs>
                    <a:gs pos="80000">
                      <a:srgbClr val="A603AB"/>
                    </a:gs>
                  </a:gsLst>
                  <a:lin ang="5400000" scaled="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ЗАГАДКИ </a:t>
            </a:r>
          </a:p>
        </p:txBody>
      </p:sp>
      <p:pic>
        <p:nvPicPr>
          <p:cNvPr id="4099" name="Picture 3" descr="D:\НАТАЛЬЯ\ИНТЕРНЕТ\КАРТИНКИ\СКАЗКИ, МУЛЬТИКИ\cb2d445c7eb2t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ackgroundRemoval t="0" b="100000" l="0" r="100000">
                        <a14:foregroundMark x1="50391" y1="44444" x2="50391" y2="44444"/>
                        <a14:foregroundMark x1="55469" y1="47138" x2="55469" y2="47138"/>
                        <a14:foregroundMark x1="71484" y1="42424" x2="71484" y2="42424"/>
                        <a14:foregroundMark x1="55859" y1="27609" x2="55859" y2="27609"/>
                        <a14:foregroundMark x1="50391" y1="32660" x2="50391" y2="32660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438400"/>
            <a:ext cx="2955637" cy="3429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2269159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175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D:\НАТАЛЬЯ\ИНТЕРНЕТ\ФОНЫ\ШАБЛОНЫ ДЛЯ СОСТАВЛЕНИЯ КОЛЛАЖЕЙ\post-346746-132914566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6" y="0"/>
            <a:ext cx="9153532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81000" y="381000"/>
            <a:ext cx="4621088" cy="6124754"/>
          </a:xfrm>
          <a:prstGeom prst="rect">
            <a:avLst/>
          </a:prstGeom>
          <a:solidFill>
            <a:srgbClr val="CDEEFF"/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Из муки он был печён,</a:t>
            </a:r>
          </a:p>
          <a:p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 сметане был </a:t>
            </a:r>
            <a:r>
              <a:rPr lang="ru-RU" sz="28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мешён</a:t>
            </a: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 окошке он студился,</a:t>
            </a:r>
          </a:p>
          <a:p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 дорожке он </a:t>
            </a: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катился.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Был он весел, был он смел</a:t>
            </a:r>
          </a:p>
          <a:p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 в пути он песню </a:t>
            </a: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пел,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Съесть хотел его Зайчишка,</a:t>
            </a:r>
          </a:p>
          <a:p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Серый волк и бурый </a:t>
            </a: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Мишка.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 когда малыш в лесу</a:t>
            </a:r>
          </a:p>
          <a:p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Встретил рыжую </a:t>
            </a: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Лису,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От неё уйти не смог.</a:t>
            </a:r>
          </a:p>
          <a:p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Что за сказка?</a:t>
            </a:r>
          </a:p>
        </p:txBody>
      </p:sp>
      <p:pic>
        <p:nvPicPr>
          <p:cNvPr id="8194" name="Picture 2" descr="D:\НАТАЛЬЯ\ИНТЕРНЕТ\КАРТИНКИ\СКАЗКИ, МУЛЬТИКИ\82334c5862d5t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ackgroundRemoval t="0" b="100000" l="0" r="100000">
                        <a14:foregroundMark x1="44400" y1="36214" x2="44400" y2="36214"/>
                        <a14:foregroundMark x1="40800" y1="36626" x2="40800" y2="36626"/>
                        <a14:foregroundMark x1="66800" y1="37449" x2="66800" y2="37449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429000"/>
            <a:ext cx="3024336" cy="29396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7569574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75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User\Рабочий стол\фони\Фокина Л. П. Шаблон школьный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914400"/>
            <a:ext cx="8001000" cy="4191000"/>
          </a:xfrm>
        </p:spPr>
        <p:txBody>
          <a:bodyPr/>
          <a:lstStyle/>
          <a:p>
            <a:pPr eaLnBrk="1" hangingPunct="1"/>
            <a:r>
              <a:rPr lang="ru-RU" sz="4000" b="1" i="1" dirty="0" smtClean="0">
                <a:solidFill>
                  <a:srgbClr val="CC0066"/>
                </a:solidFill>
                <a:latin typeface="Times New Roman" pitchFamily="18" charset="0"/>
              </a:rPr>
              <a:t>Цели:</a:t>
            </a:r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</a:rPr>
              <a:t>Познакомить учащихся с основными понятиями: </a:t>
            </a:r>
            <a:br>
              <a:rPr lang="ru-RU" sz="2800" b="1" dirty="0" smtClean="0">
                <a:latin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</a:rPr>
              <a:t>«библиотека», «книжный фонд», </a:t>
            </a:r>
            <a:br>
              <a:rPr lang="ru-RU" sz="2800" b="1" dirty="0" smtClean="0">
                <a:latin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</a:rPr>
              <a:t>«читальный зал».</a:t>
            </a:r>
            <a:br>
              <a:rPr lang="ru-RU" sz="2800" b="1" dirty="0" smtClean="0">
                <a:latin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</a:rPr>
              <a:t>Сформировать и закрепить </a:t>
            </a:r>
            <a:br>
              <a:rPr lang="ru-RU" sz="2800" b="1" dirty="0" smtClean="0">
                <a:latin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</a:rPr>
              <a:t>первичные навыки </a:t>
            </a:r>
            <a:br>
              <a:rPr lang="ru-RU" sz="2800" b="1" dirty="0" smtClean="0">
                <a:latin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</a:rPr>
              <a:t>поведения в школьной библиотеке.</a:t>
            </a:r>
            <a:br>
              <a:rPr lang="ru-RU" sz="2800" b="1" dirty="0" smtClean="0">
                <a:latin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</a:rPr>
              <a:t> </a:t>
            </a:r>
            <a:br>
              <a:rPr lang="ru-RU" sz="2800" b="1" dirty="0" smtClean="0">
                <a:latin typeface="Times New Roman" pitchFamily="18" charset="0"/>
              </a:rPr>
            </a:br>
            <a:endParaRPr lang="ru-RU" sz="2800" b="1" dirty="0" smtClean="0">
              <a:latin typeface="Times New Roman" pitchFamily="18" charset="0"/>
            </a:endParaRPr>
          </a:p>
        </p:txBody>
      </p:sp>
      <p:pic>
        <p:nvPicPr>
          <p:cNvPr id="11268" name="Picture 4" descr="02-9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533400"/>
            <a:ext cx="7391400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5" descr="10-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66800" y="1371600"/>
            <a:ext cx="60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7" descr="10-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76400" y="3124200"/>
            <a:ext cx="60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10" descr="D:\рабочий стол\библиотека\презентации\для презентаций\оформление библиотеки\s91927611[1]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52800" y="4572000"/>
            <a:ext cx="2381250" cy="1809750"/>
          </a:xfrm>
          <a:prstGeom prst="rect">
            <a:avLst/>
          </a:prstGeom>
          <a:noFill/>
          <a:ln w="38100">
            <a:solidFill>
              <a:srgbClr val="FF9966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НАТАЛЬЯ\ИНТЕРНЕТ\ФОНЫ\ШАБЛОНЫ ДЛЯ СОСТАВЛЕНИЯ КОЛЛАЖЕЙ\223473febd8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768"/>
            <a:ext cx="9173411" cy="68800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427984" y="209975"/>
            <a:ext cx="4608512" cy="501675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Кто-то за кого-то ухватился крепко, </a:t>
            </a:r>
          </a:p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Ох, никак не вытянуть, ох, засела крепко. </a:t>
            </a:r>
          </a:p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Но еще помощники скоро прибегут, </a:t>
            </a:r>
          </a:p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Победит упрямицу дружный общий труд. </a:t>
            </a:r>
          </a:p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Кто засел так крепко? Кто же это… </a:t>
            </a: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D:\НАТАЛЬЯ\ИНТЕРНЕТ\КАРТИНКИ\СКАЗКИ, МУЛЬТИКИ\9bef9da288b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1676400"/>
            <a:ext cx="4701160" cy="475773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9338065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НАТАЛЬЯ\ИНТЕРНЕТ\ФОНЫ\ШАБЛОНЫ ДЛЯ СОСТАВЛЕНИЯ КОЛЛАЖЕЙ\7f1f7ab2ac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НАТАЛЬЯ\ИНТЕРНЕТ\КАРТИНКИ\ЗДАНИЯ\j238590_1321270319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120" y="929956"/>
            <a:ext cx="3462808" cy="30818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71800" y="609600"/>
            <a:ext cx="5988496" cy="6001643"/>
          </a:xfrm>
          <a:prstGeom prst="rect">
            <a:avLst/>
          </a:prstGeom>
          <a:solidFill>
            <a:srgbClr val="C9FFC9"/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Чашки три и три постели,</a:t>
            </a:r>
          </a:p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Стульев тоже три, смотри,</a:t>
            </a:r>
          </a:p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жильцов здесь в самом деле</a:t>
            </a:r>
          </a:p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Проживает ровно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три.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увидишь, сразу ясно:</a:t>
            </a:r>
          </a:p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гости к ним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ходить опасно.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Убегай скорей, сестричка,</a:t>
            </a:r>
          </a:p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 окна лети, как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птичка.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Убежала! Молодец!</a:t>
            </a:r>
          </a:p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Значит, сказке всей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конец.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слогам читает Федя:</a:t>
            </a:r>
          </a:p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сказка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...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ackgroundRemoval t="9976" b="95134" l="9916" r="89916">
                        <a14:foregroundMark x1="26218" y1="92336" x2="26218" y2="92336"/>
                        <a14:foregroundMark x1="26387" y1="93431" x2="26387" y2="93431"/>
                        <a14:foregroundMark x1="24370" y1="93796" x2="24370" y2="93796"/>
                        <a14:foregroundMark x1="44202" y1="57543" x2="44202" y2="57543"/>
                        <a14:foregroundMark x1="32437" y1="58637" x2="32437" y2="58637"/>
                        <a14:backgroundMark x1="14958" y1="35645" x2="14958" y2="35645"/>
                        <a14:backgroundMark x1="21176" y1="34915" x2="21176" y2="34915"/>
                        <a14:backgroundMark x1="18151" y1="37713" x2="18151" y2="37713"/>
                        <a14:backgroundMark x1="18655" y1="35401" x2="18655" y2="35401"/>
                        <a14:backgroundMark x1="25546" y1="13260" x2="25546" y2="13260"/>
                        <a14:backgroundMark x1="17143" y1="40024" x2="17143" y2="40024"/>
                      </a14:backgroundRemoval>
                    </a14:imgEffect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4420239" cy="6106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7663813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НАТАЛЬЯ\ИНТЕРНЕТ\ФОНЫ\ШАБЛОНЫ ДЛЯ СОСТАВЛЕНИЯ КОЛЛАЖЕЙ\890811028ba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950" y="-66173"/>
            <a:ext cx="9171950" cy="68900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174992"/>
            <a:ext cx="4549080" cy="2800767"/>
          </a:xfrm>
          <a:prstGeom prst="rect">
            <a:avLst/>
          </a:prstGeom>
          <a:solidFill>
            <a:srgbClr val="92D050"/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Бабушка девочку очень любила.</a:t>
            </a:r>
            <a:b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Шапочку красную ей подарила.</a:t>
            </a:r>
            <a:b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Девочка имя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забыла</a:t>
            </a: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свое.</a:t>
            </a:r>
            <a:b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 ну,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подскажите</a:t>
            </a: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имя ее.</a:t>
            </a:r>
            <a:endParaRPr lang="ru-RU" sz="2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 descr="D:\НАТАЛЬЯ\ИНТЕРНЕТ\КАРТИНКИ\РАСТЕНИЯ, ЦВЕТЫ\j280722_1301571764 - копия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ackgroundRemoval t="9983" b="100000" l="9993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71598">
            <a:off x="5259991" y="1044762"/>
            <a:ext cx="719135" cy="11138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D:\НАТАЛЬЯ\ИНТЕРНЕТ\КАРТИНКИ\РАСТЕНИЯ, ЦВЕТЫ\j280722_1301571764 - копия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ackgroundRemoval t="9983" b="100000" l="9993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71598">
            <a:off x="5188705" y="1500084"/>
            <a:ext cx="940508" cy="14567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D:\НАТАЛЬЯ\ИНТЕРНЕТ\КАРТИНКИ\РАСТЕНИЯ, ЦВЕТЫ\j280722_1301571764 - копия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ackgroundRemoval t="9983" b="100000" l="9993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71598">
            <a:off x="4393046" y="2375884"/>
            <a:ext cx="895223" cy="13866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D:\НАТАЛЬЯ\ИНТЕРНЕТ\КАРТИНКИ\РАСТЕНИЯ, ЦВЕТЫ\j280722_1301571764 - копия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ackgroundRemoval t="9983" b="100000" l="9993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71598">
            <a:off x="3031423" y="2665724"/>
            <a:ext cx="1114256" cy="17258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D:\НАТАЛЬЯ\ИНТЕРНЕТ\КАРТИНКИ\РАСТЕНИЯ, ЦВЕТЫ\j280722_1301571764 - копия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ackgroundRemoval t="9983" b="100000" l="9993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71598">
            <a:off x="6329577" y="1556108"/>
            <a:ext cx="911581" cy="14119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НАТАЛЬЯ\ИНТЕРНЕТ\КАРТИНКИ\РАСТЕНИЯ, ЦВЕТЫ\j280722_1301571764 - копия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ackgroundRemoval t="9983" b="100000" l="9993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71598">
            <a:off x="7718446" y="1044762"/>
            <a:ext cx="719135" cy="11138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D:\НАТАЛЬЯ\ИНТЕРНЕТ\КАРТИНКИ\РАСТЕНИЯ, ЦВЕТЫ\j280722_1301571764 - копия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ackgroundRemoval t="9983" b="100000" l="9993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71598">
            <a:off x="6926358" y="1011141"/>
            <a:ext cx="719135" cy="11138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D:\НАТАЛЬЯ\ИНТЕРНЕТ\КАРТИНКИ\РАСТЕНИЯ, ЦВЕТЫ\j280722_1301571764 - копия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ackgroundRemoval t="9983" b="100000" l="9993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71598">
            <a:off x="5404002" y="4468554"/>
            <a:ext cx="719135" cy="11138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НАТАЛЬЯ\ИНТЕРНЕТ\КАРТИНКИ\СКАЗКИ, МУЛЬТИКИ\ee93afba9ce3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ackgroundRemoval t="0" b="100000" l="0" r="100000"/>
                    </a14:imgEffect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26906" y="37738"/>
            <a:ext cx="3593466" cy="49718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D:\НАТАЛЬЯ\ИНТЕРНЕТ\КАРТИНКИ\РАСТЕНИЯ, ЦВЕТЫ\j280722_1301571764 - копия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ackgroundRemoval t="9983" b="100000" l="9993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71598">
            <a:off x="4363057" y="4609389"/>
            <a:ext cx="923580" cy="14305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D:\НАТАЛЬЯ\ИНТЕРНЕТ\КАРТИНКИ\РАСТЕНИЯ, ЦВЕТЫ\j280722_1301571764 - копия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ackgroundRemoval t="9983" b="100000" l="9993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71598">
            <a:off x="4893033" y="4007160"/>
            <a:ext cx="719135" cy="11138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D:\НАТАЛЬЯ\ИНТЕРНЕТ\КАРТИНКИ\РАСТЕНИЯ, ЦВЕТЫ\j280722_1301571764 - копия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ackgroundRemoval t="9983" b="100000" l="9993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71598">
            <a:off x="7092752" y="5606534"/>
            <a:ext cx="719135" cy="11138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D:\НАТАЛЬЯ\ИНТЕРНЕТ\КАРТИНКИ\РАСТЕНИЯ, ЦВЕТЫ\j280722_1301571764 - копия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ackgroundRemoval t="9983" b="100000" l="9993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71598">
            <a:off x="511785" y="2686388"/>
            <a:ext cx="719135" cy="11138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7500026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НАТАЛЬЯ\ИНТЕРНЕТ\ФОНЫ\ШАБЛОНЫ ДЛЯ СОСТАВЛЕНИЯ КОЛЛАЖЕЙ\j405837_131066044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693" y="-44068"/>
            <a:ext cx="9166693" cy="690206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410200" y="83240"/>
            <a:ext cx="3554288" cy="4401205"/>
          </a:xfrm>
          <a:prstGeom prst="rect">
            <a:avLst/>
          </a:prstGeom>
          <a:solidFill>
            <a:srgbClr val="C9FFC9"/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Лечит он мышей и крыс,</a:t>
            </a:r>
            <a:b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Крокодилов, зайцев, лис,</a:t>
            </a:r>
            <a:b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Перевязывает ранки</a:t>
            </a:r>
            <a:b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Африканской обезьянке.</a:t>
            </a:r>
            <a:b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любой нам подтвердит:</a:t>
            </a:r>
            <a:b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- доктор ...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3" descr="D:\НАТАЛЬЯ\ИНТЕРНЕТ\КАРТИНКИ\ЖИВНОСТЬ\60371604_1276625647________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731" y="5373216"/>
            <a:ext cx="936104" cy="1258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D:\НАТАЛЬЯ\ИНТЕРНЕТ\КАРТИНКИ\ЖИВНОСТЬ\dc873d3aa76e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ackgroundRemoval t="0" b="100000" l="0" r="100000">
                        <a14:foregroundMark x1="40385" y1="97268" x2="40385" y2="97268"/>
                        <a14:foregroundMark x1="25824" y1="88525" x2="25824" y2="88525"/>
                        <a14:foregroundMark x1="58791" y1="83880" x2="58791" y2="83880"/>
                        <a14:foregroundMark x1="71978" y1="32240" x2="71978" y2="32240"/>
                        <a14:foregroundMark x1="81044" y1="35519" x2="81044" y2="35519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734114"/>
            <a:ext cx="2620614" cy="26350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D:\НАТАЛЬЯ\ИНТЕРНЕТ\КАРТИНКИ\ЖИВНОСТЬ\d942814c4cc2t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ackgroundRemoval t="0" b="100000" l="0" r="100000">
                        <a14:foregroundMark x1="79943" y1="20000" x2="79943" y2="20000"/>
                        <a14:foregroundMark x1="76504" y1="21500" x2="76504" y2="21500"/>
                        <a14:foregroundMark x1="76791" y1="18250" x2="76791" y2="18250"/>
                        <a14:foregroundMark x1="84241" y1="30250" x2="84241" y2="30250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4464" flipH="1">
            <a:off x="5731588" y="4200625"/>
            <a:ext cx="2048067" cy="25851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D:\НАТАЛЬЯ\ИНТЕРНЕТ\КАРТИНКИ\СКАЗКИ, МУЛЬТИКИ\e6019b306966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ackgroundRemoval t="0" b="100000" l="0" r="100000">
                        <a14:foregroundMark x1="51447" y1="8500" x2="51447" y2="8500"/>
                        <a14:foregroundMark x1="58521" y1="9250" x2="58521" y2="9250"/>
                        <a14:foregroundMark x1="62379" y1="8500" x2="62379" y2="8500"/>
                        <a14:foregroundMark x1="63987" y1="6500" x2="63987" y2="6500"/>
                        <a14:foregroundMark x1="53055" y1="8500" x2="53055" y2="8500"/>
                        <a14:foregroundMark x1="50804" y1="9750" x2="50804" y2="9750"/>
                        <a14:foregroundMark x1="45338" y1="10500" x2="44373" y2="10250"/>
                        <a14:foregroundMark x1="41158" y1="11000" x2="41158" y2="11000"/>
                        <a14:foregroundMark x1="41479" y1="6500" x2="41479" y2="6500"/>
                        <a14:foregroundMark x1="35370" y1="6750" x2="35370" y2="6750"/>
                        <a14:foregroundMark x1="31511" y1="9250" x2="31511" y2="9250"/>
                        <a14:foregroundMark x1="43408" y1="26500" x2="43408" y2="26500"/>
                        <a14:foregroundMark x1="45016" y1="26750" x2="45016" y2="26750"/>
                        <a14:foregroundMark x1="54662" y1="34250" x2="54662" y2="34250"/>
                        <a14:foregroundMark x1="64952" y1="3500" x2="64952" y2="3500"/>
                        <a14:foregroundMark x1="69132" y1="14250" x2="69132" y2="14250"/>
                        <a14:foregroundMark x1="72990" y1="14000" x2="72990" y2="14000"/>
                        <a14:foregroundMark x1="81350" y1="30000" x2="81350" y2="30000"/>
                        <a14:foregroundMark x1="88746" y1="26000" x2="88746" y2="26000"/>
                        <a14:foregroundMark x1="93248" y1="25000" x2="93248" y2="25000"/>
                        <a14:foregroundMark x1="94212" y1="23750" x2="94212" y2="23750"/>
                        <a14:foregroundMark x1="57878" y1="91500" x2="57878" y2="91500"/>
                        <a14:foregroundMark x1="9968" y1="93000" x2="9968" y2="93000"/>
                        <a14:foregroundMark x1="59164" y1="2500" x2="59164" y2="2500"/>
                        <a14:foregroundMark x1="36977" y1="4250" x2="36977" y2="4250"/>
                        <a14:foregroundMark x1="56913" y1="55250" x2="56913" y2="55250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2819400"/>
            <a:ext cx="2994238" cy="38511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D:\НАТАЛЬЯ\ИНТЕРНЕТ\КАРТИНКИ\ЖИВНОСТЬ\post-118526-1291043022.pn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ackgroundRemoval t="10000" b="90000" l="10000" r="90000"/>
                    </a14:imgEffect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1" y="3678023"/>
            <a:ext cx="2143125" cy="28575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9280702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НАТАЛЬЯ\ИНТЕРНЕТ\ФОНЫ\ШАБЛОНЫ ДЛЯ СОСТАВЛЕНИЯ КОЛЛАЖЕЙ\2da1a5ae2e1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876"/>
            <a:ext cx="9144000" cy="68678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НАТАЛЬЯ\ИНТЕРНЕТ\КАРТИНКИ\ЗДАНИЯ\df63a7b22215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955755"/>
            <a:ext cx="2777083" cy="29232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НАТАЛЬЯ\ИНТЕРНЕТ\КАРТИНКИ\СОЛНЫШКИ, ТУЧКИ\9aee78974c1a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0"/>
            <a:ext cx="1589363" cy="14251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4800" y="762000"/>
            <a:ext cx="5230554" cy="4524315"/>
          </a:xfrm>
          <a:prstGeom prst="rect">
            <a:avLst/>
          </a:prstGeom>
          <a:solidFill>
            <a:srgbClr val="CDEEFF"/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Носик круглый, пятачком, </a:t>
            </a:r>
            <a:b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Им в земле удобно рыться, </a:t>
            </a:r>
            <a:b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Хвостик маленький крючком, </a:t>
            </a:r>
            <a:b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Вместо туфелек - копытца. </a:t>
            </a:r>
            <a:b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Трое их - и до чего же </a:t>
            </a:r>
            <a:b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Братья дружные похожи. </a:t>
            </a:r>
            <a:b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Отгадайте без подсказки, </a:t>
            </a:r>
            <a:b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Кто герои этой сказки? </a:t>
            </a: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ackgroundRemoval t="10000" b="95000" l="4377" r="93603">
                        <a14:foregroundMark x1="23569" y1="49375" x2="23569" y2="49375"/>
                        <a14:foregroundMark x1="26263" y1="49250" x2="26263" y2="49250"/>
                        <a14:foregroundMark x1="26263" y1="47250" x2="26263" y2="47250"/>
                        <a14:foregroundMark x1="7407" y1="79500" x2="7407" y2="79500"/>
                        <a14:foregroundMark x1="74916" y1="80000" x2="74916" y2="80000"/>
                        <a14:foregroundMark x1="23064" y1="47250" x2="23064" y2="47250"/>
                        <a14:foregroundMark x1="7912" y1="79500" x2="7912" y2="79500"/>
                        <a14:foregroundMark x1="52862" y1="75875" x2="52862" y2="75875"/>
                        <a14:foregroundMark x1="53535" y1="76250" x2="53535" y2="76250"/>
                        <a14:foregroundMark x1="49158" y1="75875" x2="49158" y2="75875"/>
                        <a14:foregroundMark x1="70539" y1="78750" x2="70539" y2="78750"/>
                        <a14:foregroundMark x1="68013" y1="79500" x2="68013" y2="79500"/>
                        <a14:foregroundMark x1="54209" y1="77500" x2="54209" y2="77500"/>
                        <a14:foregroundMark x1="57744" y1="76750" x2="57744" y2="76750"/>
                        <a14:foregroundMark x1="77273" y1="80125" x2="77273" y2="80125"/>
                        <a14:foregroundMark x1="25421" y1="46750" x2="25421" y2="46750"/>
                        <a14:foregroundMark x1="29125" y1="49375" x2="29125" y2="49375"/>
                        <a14:foregroundMark x1="68519" y1="80125" x2="68519" y2="80125"/>
                        <a14:foregroundMark x1="71886" y1="80125" x2="71886" y2="80125"/>
                        <a14:foregroundMark x1="67845" y1="80750" x2="67845" y2="80750"/>
                        <a14:backgroundMark x1="32323" y1="44625" x2="32323" y2="44625"/>
                        <a14:backgroundMark x1="36700" y1="46375" x2="36700" y2="46375"/>
                        <a14:backgroundMark x1="30808" y1="44875" x2="30808" y2="44875"/>
                        <a14:backgroundMark x1="32828" y1="45500" x2="32828" y2="45500"/>
                        <a14:backgroundMark x1="21886" y1="44250" x2="21886" y2="44250"/>
                        <a14:backgroundMark x1="38721" y1="43125" x2="38721" y2="43125"/>
                        <a14:backgroundMark x1="23401" y1="44625" x2="23401" y2="44625"/>
                        <a14:backgroundMark x1="16162" y1="65625" x2="16162" y2="65625"/>
                        <a14:backgroundMark x1="14815" y1="66375" x2="14815" y2="66375"/>
                        <a14:backgroundMark x1="17003" y1="65625" x2="17003" y2="65625"/>
                        <a14:backgroundMark x1="9596" y1="73000" x2="9596" y2="73000"/>
                        <a14:backgroundMark x1="64141" y1="87000" x2="64141" y2="87000"/>
                        <a14:backgroundMark x1="70034" y1="80500" x2="70034" y2="80500"/>
                        <a14:backgroundMark x1="73232" y1="87000" x2="73232" y2="87000"/>
                        <a14:backgroundMark x1="77609" y1="93500" x2="77609" y2="93500"/>
                        <a14:backgroundMark x1="80976" y1="89125" x2="80976" y2="89125"/>
                        <a14:backgroundMark x1="82660" y1="85875" x2="82660" y2="85875"/>
                        <a14:backgroundMark x1="84343" y1="81750" x2="84343" y2="81750"/>
                        <a14:backgroundMark x1="85859" y1="78875" x2="85859" y2="78875"/>
                        <a14:backgroundMark x1="84848" y1="78000" x2="84848" y2="78000"/>
                        <a14:backgroundMark x1="59596" y1="83375" x2="59596" y2="83375"/>
                        <a14:backgroundMark x1="50168" y1="86875" x2="50168" y2="86875"/>
                        <a14:backgroundMark x1="44781" y1="89375" x2="44781" y2="89375"/>
                        <a14:backgroundMark x1="54714" y1="88500" x2="54714" y2="88500"/>
                        <a14:backgroundMark x1="61279" y1="87500" x2="61279" y2="87500"/>
                        <a14:backgroundMark x1="59596" y1="83375" x2="59596" y2="83375"/>
                        <a14:backgroundMark x1="53367" y1="82625" x2="53367" y2="82625"/>
                        <a14:backgroundMark x1="49158" y1="81125" x2="49158" y2="81125"/>
                        <a14:backgroundMark x1="44276" y1="81125" x2="44276" y2="81125"/>
                        <a14:backgroundMark x1="43603" y1="74750" x2="43603" y2="74750"/>
                        <a14:backgroundMark x1="42929" y1="72125" x2="42929" y2="72125"/>
                        <a14:backgroundMark x1="45623" y1="79125" x2="45623" y2="79125"/>
                        <a14:backgroundMark x1="58081" y1="81375" x2="58081" y2="81375"/>
                        <a14:backgroundMark x1="60269" y1="81375" x2="60269" y2="81375"/>
                        <a14:backgroundMark x1="64646" y1="83625" x2="64646" y2="83625"/>
                        <a14:backgroundMark x1="64646" y1="83250" x2="64646" y2="83250"/>
                        <a14:backgroundMark x1="66835" y1="86625" x2="66835" y2="86625"/>
                        <a14:backgroundMark x1="67340" y1="86875" x2="67340" y2="87375"/>
                        <a14:backgroundMark x1="65657" y1="89875" x2="65657" y2="89875"/>
                        <a14:backgroundMark x1="63973" y1="90750" x2="63973" y2="90750"/>
                        <a14:backgroundMark x1="52357" y1="88125" x2="52357" y2="88125"/>
                        <a14:backgroundMark x1="47980" y1="90250" x2="47980" y2="90250"/>
                        <a14:backgroundMark x1="42424" y1="88625" x2="42424" y2="88625"/>
                        <a14:backgroundMark x1="39899" y1="84875" x2="39899" y2="84875"/>
                        <a14:backgroundMark x1="41582" y1="81375" x2="41582" y2="81375"/>
                        <a14:backgroundMark x1="48148" y1="84125" x2="48148" y2="84125"/>
                        <a14:backgroundMark x1="52357" y1="81250" x2="52357" y2="81250"/>
                        <a14:backgroundMark x1="60774" y1="78500" x2="60774" y2="78500"/>
                        <a14:backgroundMark x1="43434" y1="76750" x2="43434" y2="76750"/>
                        <a14:backgroundMark x1="12121" y1="83750" x2="12121" y2="83750"/>
                        <a14:backgroundMark x1="43771" y1="80500" x2="43771" y2="80500"/>
                        <a14:backgroundMark x1="58923" y1="78500" x2="58923" y2="78500"/>
                        <a14:backgroundMark x1="65488" y1="78875" x2="65488" y2="78875"/>
                        <a14:backgroundMark x1="64478" y1="75250" x2="64478" y2="75250"/>
                        <a14:backgroundMark x1="61953" y1="73125" x2="61953" y2="73125"/>
                        <a14:backgroundMark x1="43771" y1="73875" x2="43771" y2="73875"/>
                        <a14:backgroundMark x1="13131" y1="79125" x2="13131" y2="79125"/>
                        <a14:backgroundMark x1="85354" y1="59500" x2="85354" y2="59500"/>
                        <a14:backgroundMark x1="86532" y1="69125" x2="86532" y2="69125"/>
                        <a14:backgroundMark x1="62795" y1="67750" x2="62795" y2="67750"/>
                        <a14:backgroundMark x1="61616" y1="69125" x2="61616" y2="69125"/>
                        <a14:backgroundMark x1="85354" y1="69125" x2="85354" y2="69125"/>
                        <a14:backgroundMark x1="42593" y1="75125" x2="42593" y2="75125"/>
                        <a14:backgroundMark x1="43098" y1="81375" x2="43098" y2="81375"/>
                        <a14:backgroundMark x1="44276" y1="83250" x2="44276" y2="83250"/>
                        <a14:backgroundMark x1="40236" y1="84125" x2="40236" y2="84125"/>
                        <a14:backgroundMark x1="83670" y1="85750" x2="83670" y2="85750"/>
                        <a14:backgroundMark x1="79798" y1="79750" x2="79798" y2="79750"/>
                        <a14:backgroundMark x1="9596" y1="81375" x2="9596" y2="81375"/>
                        <a14:backgroundMark x1="61279" y1="78375" x2="61279" y2="78375"/>
                        <a14:backgroundMark x1="63805" y1="79125" x2="63805" y2="79125"/>
                        <a14:backgroundMark x1="77609" y1="83375" x2="77609" y2="83375"/>
                        <a14:backgroundMark x1="72391" y1="80500" x2="72391" y2="80500"/>
                        <a14:backgroundMark x1="55219" y1="78750" x2="55219" y2="78750"/>
                        <a14:backgroundMark x1="80135" y1="78875" x2="80135" y2="78875"/>
                        <a14:backgroundMark x1="73232" y1="79750" x2="73232" y2="79750"/>
                        <a14:backgroundMark x1="73232" y1="78750" x2="73232" y2="78750"/>
                        <a14:backgroundMark x1="84848" y1="71500" x2="84848" y2="71500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161256"/>
            <a:ext cx="4972332" cy="6696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27919868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3" y="0"/>
            <a:ext cx="913746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692696"/>
            <a:ext cx="45720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 отца был мальчик странный,</a:t>
            </a:r>
            <a:b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Необычный - деревянный.</a:t>
            </a:r>
            <a:b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Но любил папаша сына.</a:t>
            </a:r>
            <a:b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Что за странный</a:t>
            </a:r>
            <a:b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Человечек деревянный</a:t>
            </a:r>
            <a:b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 земле и под водой</a:t>
            </a:r>
            <a:b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Ищет ключик золотой?</a:t>
            </a:r>
            <a:b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Всюду нос сует он длинный.</a:t>
            </a:r>
            <a:b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Кто же это?..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D:\НАТАЛЬЯ\ИНТЕРНЕТ\КАРТИНКИ\СКАЗКИ, МУЛЬТИКИ\12616f4c5a1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657600" y="990600"/>
            <a:ext cx="5184577" cy="5400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2470683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D:\НАТАЛЬЯ\ИНТЕРНЕТ\ФОНЫ\ШАБЛОНЫ ДЛЯ СОСТАВЛЕНИЯ КОЛЛАЖЕЙ\46ed0d549bd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658" y="0"/>
            <a:ext cx="9176657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D:\НАТАЛЬЯ\ИНТЕРНЕТ\КАРТИНКИ\ПОСУДА, ПРОДУКТЫ\a5ef0ca55a60 - копия (2)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725142"/>
            <a:ext cx="1556357" cy="181557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D:\НАТАЛЬЯ\ИНТЕРНЕТ\КАРТИНКИ\ПОСУДА, ПРОДУКТЫ\a5ef0ca55a60 - копия - копия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305" y="5445224"/>
            <a:ext cx="1060003" cy="12601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62400" y="116632"/>
            <a:ext cx="5074096" cy="3539430"/>
          </a:xfrm>
          <a:prstGeom prst="rect">
            <a:avLst/>
          </a:prstGeom>
          <a:solidFill>
            <a:srgbClr val="DADAF6"/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Все девчонки и мальчишки</a:t>
            </a:r>
            <a:b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Полюбить его успели.</a:t>
            </a:r>
            <a:b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Он - герой веселой книжки,</a:t>
            </a:r>
            <a:b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 спиной его - пропеллер.</a:t>
            </a:r>
            <a:b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Над Стокгольмом он взлетает</a:t>
            </a:r>
            <a:b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Высоко, но не до Марса.</a:t>
            </a:r>
            <a:b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 малыш его узнает.</a:t>
            </a:r>
            <a:b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Кто же это? Хитрый ...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D:\НАТАЛЬЯ\ИНТЕРНЕТ\КАРТИНКИ\СКАЗКИ, МУЛЬТИКИ\карлсон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4299" flipH="1">
            <a:off x="1420199" y="907856"/>
            <a:ext cx="3174194" cy="43249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3009824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НАТАЛЬЯ\ИНТЕРНЕТ\ФОНЫ\ШАБЛОНЫ ДЛЯ СОСТАВЛЕНИЯ КОЛЛАЖЕЙ\0_6eac7_29f8dfe9_X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84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257800" y="149492"/>
            <a:ext cx="3710508" cy="649408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Вы знаете девушку эту,</a:t>
            </a:r>
            <a:b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Она в старой сказке воспета.</a:t>
            </a:r>
            <a:b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Работала, скромно жила,</a:t>
            </a:r>
            <a:b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Не видела ясного солнышка,</a:t>
            </a:r>
            <a:b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Вокруг - только грязь и зола.</a:t>
            </a:r>
            <a:b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 звали красавицу ...</a:t>
            </a:r>
            <a:b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D:\НАТАЛЬЯ\ИНТЕРНЕТ\КАРТИНКИ\СКАЗКИ, МУЛЬТИКИ\принцесса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ackgroundRemoval t="0" b="100000" l="0" r="100000">
                        <a14:foregroundMark x1="45679" y1="7778" x2="45679" y2="7778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88504"/>
            <a:ext cx="5143500" cy="5715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0672922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User\Рабочий стол\фони\Фокина Л. П. Шаблон школьный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267744" y="1340768"/>
            <a:ext cx="4804072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905">
                  <a:solidFill>
                    <a:srgbClr val="000000"/>
                  </a:solidFill>
                </a:ln>
                <a:gradFill>
                  <a:gsLst>
                    <a:gs pos="19000">
                      <a:srgbClr val="A603AB"/>
                    </a:gs>
                    <a:gs pos="55000">
                      <a:srgbClr val="0819FB"/>
                    </a:gs>
                    <a:gs pos="55000">
                      <a:srgbClr val="1A8D48"/>
                    </a:gs>
                    <a:gs pos="63000">
                      <a:srgbClr val="FFFF00"/>
                    </a:gs>
                    <a:gs pos="73000">
                      <a:srgbClr val="EE3F17"/>
                    </a:gs>
                    <a:gs pos="78000">
                      <a:srgbClr val="E81766"/>
                    </a:gs>
                    <a:gs pos="80000">
                      <a:srgbClr val="A603AB"/>
                    </a:gs>
                  </a:gsLst>
                  <a:lin ang="5400000" scaled="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УГАДАЙТЕ, </a:t>
            </a:r>
          </a:p>
          <a:p>
            <a:pPr algn="ctr"/>
            <a:r>
              <a:rPr lang="ru-RU" sz="6000" b="1" dirty="0" smtClean="0">
                <a:ln w="1905">
                  <a:solidFill>
                    <a:srgbClr val="000000"/>
                  </a:solidFill>
                </a:ln>
                <a:gradFill>
                  <a:gsLst>
                    <a:gs pos="19000">
                      <a:srgbClr val="A603AB"/>
                    </a:gs>
                    <a:gs pos="55000">
                      <a:srgbClr val="0819FB"/>
                    </a:gs>
                    <a:gs pos="55000">
                      <a:srgbClr val="1A8D48"/>
                    </a:gs>
                    <a:gs pos="63000">
                      <a:srgbClr val="FFFF00"/>
                    </a:gs>
                    <a:gs pos="73000">
                      <a:srgbClr val="EE3F17"/>
                    </a:gs>
                    <a:gs pos="78000">
                      <a:srgbClr val="E81766"/>
                    </a:gs>
                    <a:gs pos="80000">
                      <a:srgbClr val="A603AB"/>
                    </a:gs>
                  </a:gsLst>
                  <a:lin ang="5400000" scaled="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ИЗ КАКОЙ </a:t>
            </a:r>
          </a:p>
          <a:p>
            <a:pPr algn="ctr"/>
            <a:r>
              <a:rPr lang="ru-RU" sz="6000" b="1" dirty="0" smtClean="0">
                <a:ln w="1905">
                  <a:solidFill>
                    <a:srgbClr val="000000"/>
                  </a:solidFill>
                </a:ln>
                <a:gradFill>
                  <a:gsLst>
                    <a:gs pos="19000">
                      <a:srgbClr val="A603AB"/>
                    </a:gs>
                    <a:gs pos="55000">
                      <a:srgbClr val="0819FB"/>
                    </a:gs>
                    <a:gs pos="55000">
                      <a:srgbClr val="1A8D48"/>
                    </a:gs>
                    <a:gs pos="63000">
                      <a:srgbClr val="FFFF00"/>
                    </a:gs>
                    <a:gs pos="73000">
                      <a:srgbClr val="EE3F17"/>
                    </a:gs>
                    <a:gs pos="78000">
                      <a:srgbClr val="E81766"/>
                    </a:gs>
                    <a:gs pos="80000">
                      <a:srgbClr val="A603AB"/>
                    </a:gs>
                  </a:gsLst>
                  <a:lin ang="5400000" scaled="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ГЕРОИ </a:t>
            </a:r>
          </a:p>
          <a:p>
            <a:pPr algn="ctr"/>
            <a:r>
              <a:rPr lang="ru-RU" sz="6000" b="1" dirty="0" smtClean="0">
                <a:ln w="1905">
                  <a:solidFill>
                    <a:srgbClr val="000000"/>
                  </a:solidFill>
                </a:ln>
                <a:gradFill>
                  <a:gsLst>
                    <a:gs pos="19000">
                      <a:srgbClr val="A603AB"/>
                    </a:gs>
                    <a:gs pos="55000">
                      <a:srgbClr val="0819FB"/>
                    </a:gs>
                    <a:gs pos="55000">
                      <a:srgbClr val="1A8D48"/>
                    </a:gs>
                    <a:gs pos="63000">
                      <a:srgbClr val="FFFF00"/>
                    </a:gs>
                    <a:gs pos="73000">
                      <a:srgbClr val="EE3F17"/>
                    </a:gs>
                    <a:gs pos="78000">
                      <a:srgbClr val="E81766"/>
                    </a:gs>
                    <a:gs pos="80000">
                      <a:srgbClr val="A603AB"/>
                    </a:gs>
                  </a:gsLst>
                  <a:lin ang="5400000" scaled="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СКАЗКИ? </a:t>
            </a:r>
          </a:p>
        </p:txBody>
      </p:sp>
      <p:pic>
        <p:nvPicPr>
          <p:cNvPr id="5122" name="Picture 2" descr="D:\НАТАЛЬЯ\ИНТЕРНЕТ\КАРТИНКИ\СКАЗКИ, МУЛЬТИКИ\04a24ef6b7aet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ackgroundRemoval t="0" b="100000" l="0" r="100000">
                        <a14:foregroundMark x1="28696" y1="30952" x2="28696" y2="30952"/>
                        <a14:foregroundMark x1="42174" y1="39796" x2="42174" y2="39796"/>
                        <a14:foregroundMark x1="31304" y1="33673" x2="31304" y2="33673"/>
                        <a14:foregroundMark x1="53478" y1="23129" x2="53478" y2="23129"/>
                        <a14:foregroundMark x1="73478" y1="28571" x2="73478" y2="28571"/>
                        <a14:foregroundMark x1="21304" y1="86054" x2="21304" y2="86054"/>
                        <a14:foregroundMark x1="87391" y1="74150" x2="87391" y2="74150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286000"/>
            <a:ext cx="2270171" cy="290187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5243574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175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175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250"/>
                            </p:stCondLst>
                            <p:childTnLst>
                              <p:par>
                                <p:cTn id="1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175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 descr="D:\НАТАЛЬЯ\ИНТЕРНЕТ\ФОНЫ\ШАБЛОНЫ ДЛЯ СОСТАВЛЕНИЯ КОЛЛАЖЕЙ\75c00ec8331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62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D:\НАТАЛЬЯ\ИНТЕРНЕТ\ФОНЫ\ШАБЛОНЫ ДЛЯ СОСТАВЛЕНИЯ КОЛЛАЖЕЙ\476447dec519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saturation sat="33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0"/>
            <a:ext cx="2810611" cy="41333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0"/>
            <a:ext cx="2514600" cy="3707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28598" y="0"/>
            <a:ext cx="4673803" cy="6695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 descr="D:\НАТАЛЬЯ\ИНТЕРНЕТ\КАРТИНКИ\СКАЗКИ, МУЛЬТИКИ\b37ba83d3bbb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ackgroundRemoval t="0" b="100000" l="0" r="100000">
                        <a14:foregroundMark x1="63122" y1="10160" x2="63122" y2="10160"/>
                        <a14:foregroundMark x1="61463" y1="7754" x2="61463" y2="7754"/>
                        <a14:foregroundMark x1="73707" y1="18048" x2="73707" y2="18048"/>
                        <a14:foregroundMark x1="56439" y1="13859" x2="56439" y2="13859"/>
                        <a14:foregroundMark x1="76341" y1="22193" x2="76341" y2="22193"/>
                        <a14:foregroundMark x1="51366" y1="23752" x2="51366" y2="23752"/>
                        <a14:foregroundMark x1="33171" y1="35339" x2="33171" y2="35339"/>
                        <a14:foregroundMark x1="72732" y1="22415" x2="72732" y2="22415"/>
                        <a14:foregroundMark x1="64341" y1="10606" x2="64341" y2="10606"/>
                        <a14:foregroundMark x1="85659" y1="58779" x2="85659" y2="58779"/>
                        <a14:foregroundMark x1="88780" y1="58556" x2="88780" y2="58556"/>
                        <a14:foregroundMark x1="81122" y1="58378" x2="81122" y2="58378"/>
                        <a14:foregroundMark x1="72732" y1="26381" x2="72732" y2="26381"/>
                        <a14:foregroundMark x1="60244" y1="13458" x2="60244" y2="13458"/>
                        <a14:foregroundMark x1="54244" y1="13681" x2="54244" y2="13681"/>
                        <a14:foregroundMark x1="34098" y1="27897" x2="34098" y2="27897"/>
                        <a14:foregroundMark x1="32927" y1="32264" x2="32927" y2="32264"/>
                        <a14:foregroundMark x1="26195" y1="33378" x2="26195" y2="33378"/>
                        <a14:foregroundMark x1="31463" y1="38191" x2="31463" y2="38191"/>
                        <a14:foregroundMark x1="77512" y1="55927" x2="77512" y2="55927"/>
                        <a14:foregroundMark x1="86634" y1="96257" x2="86634" y2="96257"/>
                        <a14:foregroundMark x1="76829" y1="96034" x2="76098" y2="96034"/>
                        <a14:foregroundMark x1="70585" y1="96925" x2="70585" y2="96925"/>
                        <a14:foregroundMark x1="84000" y1="94742" x2="84000" y2="94742"/>
                        <a14:foregroundMark x1="92878" y1="92513" x2="92878" y2="92513"/>
                        <a14:foregroundMark x1="81610" y1="97371" x2="81610" y2="97371"/>
                        <a14:foregroundMark x1="75610" y1="95365" x2="75610" y2="95365"/>
                        <a14:foregroundMark x1="20195" y1="96480" x2="20195" y2="96480"/>
                        <a14:foregroundMark x1="56878" y1="94964" x2="56878" y2="94964"/>
                        <a14:foregroundMark x1="66244" y1="98663" x2="66244" y2="98663"/>
                        <a14:foregroundMark x1="71512" y1="93850" x2="71512" y2="93850"/>
                        <a14:foregroundMark x1="90000" y1="95365" x2="90000" y2="95365"/>
                        <a14:foregroundMark x1="88341" y1="92959" x2="88341" y2="92959"/>
                        <a14:foregroundMark x1="96000" y1="92335" x2="96000" y2="92335"/>
                        <a14:foregroundMark x1="27415" y1="9269" x2="27415" y2="9269"/>
                        <a14:foregroundMark x1="25463" y1="9938" x2="25463" y2="9938"/>
                        <a14:foregroundMark x1="78976" y1="94964" x2="78976" y2="94964"/>
                        <a14:foregroundMark x1="73951" y1="97772" x2="73951" y2="97772"/>
                        <a14:foregroundMark x1="77024" y1="98440" x2="77024" y2="98440"/>
                        <a14:foregroundMark x1="52654" y1="14355" x2="52654" y2="143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905000"/>
            <a:ext cx="3821211" cy="41828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1" y="990601"/>
            <a:ext cx="2057400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757204" y="6038496"/>
            <a:ext cx="397923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«МОРОЗКО»</a:t>
            </a:r>
            <a:endParaRPr lang="ru-RU" sz="4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361967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User\Рабочий стол\фони\Фокина Л. П. Шаблон школьный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19400" y="228600"/>
            <a:ext cx="4038600" cy="6477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1600" b="1" smtClean="0">
                <a:solidFill>
                  <a:srgbClr val="6600CC"/>
                </a:solidFill>
                <a:latin typeface="Times New Roman" pitchFamily="18" charset="0"/>
              </a:rPr>
              <a:t>Есть страна чудесная на свете,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1600" b="1" smtClean="0">
                <a:solidFill>
                  <a:srgbClr val="6600CC"/>
                </a:solidFill>
                <a:latin typeface="Times New Roman" pitchFamily="18" charset="0"/>
              </a:rPr>
              <a:t>Ее Библиотекою зовут.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1600" b="1" smtClean="0">
                <a:solidFill>
                  <a:srgbClr val="6600CC"/>
                </a:solidFill>
                <a:latin typeface="Times New Roman" pitchFamily="18" charset="0"/>
              </a:rPr>
              <a:t>Сюда приходят взрослые и дети,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1600" b="1" smtClean="0">
                <a:solidFill>
                  <a:srgbClr val="6600CC"/>
                </a:solidFill>
                <a:latin typeface="Times New Roman" pitchFamily="18" charset="0"/>
              </a:rPr>
              <a:t>Потому что книги здесь живут.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1600" b="1" smtClean="0">
                <a:solidFill>
                  <a:srgbClr val="6600CC"/>
                </a:solidFill>
                <a:latin typeface="Times New Roman" pitchFamily="18" charset="0"/>
              </a:rPr>
              <a:t>Но в стране большой библиотеке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1600" b="1" smtClean="0">
                <a:solidFill>
                  <a:srgbClr val="6600CC"/>
                </a:solidFill>
                <a:latin typeface="Times New Roman" pitchFamily="18" charset="0"/>
              </a:rPr>
              <a:t>Правила особенные есть: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1600" b="1" smtClean="0">
                <a:solidFill>
                  <a:srgbClr val="6600CC"/>
                </a:solidFill>
                <a:latin typeface="Times New Roman" pitchFamily="18" charset="0"/>
              </a:rPr>
              <a:t>Знать вам обязательно их нужно,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1600" b="1" smtClean="0">
                <a:solidFill>
                  <a:srgbClr val="6600CC"/>
                </a:solidFill>
                <a:latin typeface="Times New Roman" pitchFamily="18" charset="0"/>
              </a:rPr>
              <a:t>Этих правил, я скажу вам, пять.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1600" b="1" smtClean="0">
                <a:solidFill>
                  <a:srgbClr val="6600CC"/>
                </a:solidFill>
                <a:latin typeface="Times New Roman" pitchFamily="18" charset="0"/>
              </a:rPr>
              <a:t>Как войдешь в страну Библиотеку,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1600" b="1" smtClean="0">
                <a:solidFill>
                  <a:srgbClr val="6600CC"/>
                </a:solidFill>
                <a:latin typeface="Times New Roman" pitchFamily="18" charset="0"/>
              </a:rPr>
              <a:t>Поздороваться со всеми не забудь.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1600" b="1" smtClean="0">
                <a:solidFill>
                  <a:srgbClr val="6600CC"/>
                </a:solidFill>
                <a:latin typeface="Times New Roman" pitchFamily="18" charset="0"/>
              </a:rPr>
              <a:t>И веди себя достойно и спокойно,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1600" b="1" smtClean="0">
                <a:solidFill>
                  <a:srgbClr val="6600CC"/>
                </a:solidFill>
                <a:latin typeface="Times New Roman" pitchFamily="18" charset="0"/>
              </a:rPr>
              <a:t>Вежливым и тихим, друг мой, будь!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1600" b="1" smtClean="0">
                <a:solidFill>
                  <a:srgbClr val="6600CC"/>
                </a:solidFill>
                <a:latin typeface="Times New Roman" pitchFamily="18" charset="0"/>
              </a:rPr>
              <a:t>Ясно, четко, кратко, быстро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1600" b="1" smtClean="0">
                <a:solidFill>
                  <a:srgbClr val="6600CC"/>
                </a:solidFill>
                <a:latin typeface="Times New Roman" pitchFamily="18" charset="0"/>
              </a:rPr>
              <a:t>Автора и книгу назови.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1600" b="1" smtClean="0">
                <a:solidFill>
                  <a:srgbClr val="6600CC"/>
                </a:solidFill>
                <a:latin typeface="Times New Roman" pitchFamily="18" charset="0"/>
              </a:rPr>
              <a:t>И когда получишь то, что нужно,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1600" b="1" smtClean="0">
                <a:solidFill>
                  <a:srgbClr val="6600CC"/>
                </a:solidFill>
                <a:latin typeface="Times New Roman" pitchFamily="18" charset="0"/>
              </a:rPr>
              <a:t>Вежливо «спасибо» ты скажи.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1600" b="1" smtClean="0">
                <a:solidFill>
                  <a:srgbClr val="6600CC"/>
                </a:solidFill>
                <a:latin typeface="Times New Roman" pitchFamily="18" charset="0"/>
              </a:rPr>
              <a:t>Возвращай полученную книгу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1600" b="1" smtClean="0">
                <a:solidFill>
                  <a:srgbClr val="6600CC"/>
                </a:solidFill>
                <a:latin typeface="Times New Roman" pitchFamily="18" charset="0"/>
              </a:rPr>
              <a:t>Обязательно в указанный в ней срок,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1600" b="1" smtClean="0">
                <a:solidFill>
                  <a:srgbClr val="6600CC"/>
                </a:solidFill>
                <a:latin typeface="Times New Roman" pitchFamily="18" charset="0"/>
              </a:rPr>
              <a:t>Чтобы эту книгу без проблемы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1600" b="1" smtClean="0">
                <a:solidFill>
                  <a:srgbClr val="6600CC"/>
                </a:solidFill>
                <a:latin typeface="Times New Roman" pitchFamily="18" charset="0"/>
              </a:rPr>
              <a:t>Прочитать другой ребенок смог.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1600" b="1" smtClean="0">
                <a:solidFill>
                  <a:srgbClr val="6600CC"/>
                </a:solidFill>
                <a:latin typeface="Times New Roman" pitchFamily="18" charset="0"/>
              </a:rPr>
              <a:t>Если эти правила, ребята,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1600" b="1" smtClean="0">
                <a:solidFill>
                  <a:srgbClr val="6600CC"/>
                </a:solidFill>
                <a:latin typeface="Times New Roman" pitchFamily="18" charset="0"/>
              </a:rPr>
              <a:t>Будете вы строго выполнять,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1600" b="1" smtClean="0">
                <a:solidFill>
                  <a:srgbClr val="6600CC"/>
                </a:solidFill>
                <a:latin typeface="Times New Roman" pitchFamily="18" charset="0"/>
              </a:rPr>
              <a:t>То тогда страна Библиотека,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1600" b="1" smtClean="0">
                <a:solidFill>
                  <a:srgbClr val="6600CC"/>
                </a:solidFill>
                <a:latin typeface="Times New Roman" pitchFamily="18" charset="0"/>
              </a:rPr>
              <a:t>Будет рада вас всегда принять!</a:t>
            </a:r>
          </a:p>
        </p:txBody>
      </p:sp>
      <p:pic>
        <p:nvPicPr>
          <p:cNvPr id="10244" name="Picture 10" descr="C:\Documents and Settings\Администратор\Рабочий стол\картинки\UY54YdMafx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53200" y="2362200"/>
            <a:ext cx="2146088" cy="22121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6" name="Picture 12" descr="C:\Documents and Settings\Администратор\Рабочий стол\картинки\книги\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2971800"/>
            <a:ext cx="2113625" cy="1981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14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3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3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143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3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3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1000"/>
                                        <p:tgtEl>
                                          <p:spTgt spid="143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3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3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5" dur="1000"/>
                                        <p:tgtEl>
                                          <p:spTgt spid="143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3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3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1" dur="1000"/>
                                        <p:tgtEl>
                                          <p:spTgt spid="143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000"/>
                            </p:stCondLst>
                            <p:childTnLst>
                              <p:par>
                                <p:cTn id="8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33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33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7" dur="1000"/>
                                        <p:tgtEl>
                                          <p:spTgt spid="1433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4000"/>
                            </p:stCondLst>
                            <p:childTnLst>
                              <p:par>
                                <p:cTn id="8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433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433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1433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0"/>
                            </p:stCondLst>
                            <p:childTnLst>
                              <p:par>
                                <p:cTn id="9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433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433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9" dur="1000"/>
                                        <p:tgtEl>
                                          <p:spTgt spid="1433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0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433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433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5" dur="1000"/>
                                        <p:tgtEl>
                                          <p:spTgt spid="1433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7000"/>
                            </p:stCondLst>
                            <p:childTnLst>
                              <p:par>
                                <p:cTn id="10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433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433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1" dur="1000"/>
                                        <p:tgtEl>
                                          <p:spTgt spid="1433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8000"/>
                            </p:stCondLst>
                            <p:childTnLst>
                              <p:par>
                                <p:cTn id="11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433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433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7" dur="1000"/>
                                        <p:tgtEl>
                                          <p:spTgt spid="1433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9000"/>
                            </p:stCondLst>
                            <p:childTnLst>
                              <p:par>
                                <p:cTn id="11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433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433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3" dur="1000"/>
                                        <p:tgtEl>
                                          <p:spTgt spid="1433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2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4339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4339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9" dur="1000"/>
                                        <p:tgtEl>
                                          <p:spTgt spid="14339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1000"/>
                            </p:stCondLst>
                            <p:childTnLst>
                              <p:par>
                                <p:cTn id="13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4339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4339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5" dur="1000"/>
                                        <p:tgtEl>
                                          <p:spTgt spid="14339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2000"/>
                            </p:stCondLst>
                            <p:childTnLst>
                              <p:par>
                                <p:cTn id="13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4339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4339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1" dur="1000"/>
                                        <p:tgtEl>
                                          <p:spTgt spid="14339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3000"/>
                            </p:stCondLst>
                            <p:childTnLst>
                              <p:par>
                                <p:cTn id="14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4339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4339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7" dur="1000"/>
                                        <p:tgtEl>
                                          <p:spTgt spid="14339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D:\НАТАЛЬЯ\ИНТЕРНЕТ\КАРТИНКИ\по литер.произведениям\0_6c16c_9df44f51_XX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646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28775" y="6038496"/>
            <a:ext cx="815447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«ПО ЩУЧЬЕМУ ВЕЛЕНИЮ»</a:t>
            </a:r>
            <a:endParaRPr lang="ru-RU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tx2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946242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НАТАЛЬЯ\ИНТЕРНЕТ\КАРТИНКИ\по литер.произведениям\72296291_79532d3f1eb4a7d3b42564cdbbe_prev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sharpenSoften amount="25000"/>
                    </a14:imgEffect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2542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274" y="6024535"/>
            <a:ext cx="918527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«СКАЗКА О РЫБАКЕ И РЫБКЕ»</a:t>
            </a:r>
            <a:endParaRPr lang="ru-RU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tx2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2838619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D:\НАТАЛЬЯ\ИНТЕРНЕТ\КАРТИНКИ\по литер.произведениям\post-346746-1330627674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1673"/>
            <a:ext cx="9199305" cy="68463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29430" y="6024535"/>
            <a:ext cx="812895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«ВОЛК И СЕМЕРО КОЗЛЯТ»</a:t>
            </a:r>
            <a:endParaRPr lang="ru-RU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tx2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498976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4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675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D:\НАТАЛЬЯ\ИНТЕРНЕТ\ФОНЫ\ШАБЛОНЫ ДЛЯ СОСТАВЛЕНИЯ КОЛЛАЖЕЙ\ecaf9ce751a3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sharpenSoften amount="-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074" y="0"/>
            <a:ext cx="9154074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198307"/>
            <a:ext cx="4752528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457710" y="6024535"/>
            <a:ext cx="427238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«МОЙДОДЫР»</a:t>
            </a:r>
            <a:endParaRPr lang="ru-RU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tx2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708058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User\Рабочий стол\фони\Фокина Л. П. Шаблон школьный 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505200" y="1905000"/>
            <a:ext cx="4590075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6000" b="1" dirty="0" smtClean="0">
                <a:ln w="1905">
                  <a:solidFill>
                    <a:srgbClr val="000000"/>
                  </a:solidFill>
                </a:ln>
                <a:gradFill>
                  <a:gsLst>
                    <a:gs pos="19000">
                      <a:srgbClr val="A603AB"/>
                    </a:gs>
                    <a:gs pos="55000">
                      <a:srgbClr val="0819FB"/>
                    </a:gs>
                    <a:gs pos="55000">
                      <a:srgbClr val="1A8D48"/>
                    </a:gs>
                    <a:gs pos="63000">
                      <a:srgbClr val="FFFF00"/>
                    </a:gs>
                    <a:gs pos="73000">
                      <a:srgbClr val="EE3F17"/>
                    </a:gs>
                    <a:gs pos="78000">
                      <a:srgbClr val="E81766"/>
                    </a:gs>
                    <a:gs pos="80000">
                      <a:srgbClr val="A603AB"/>
                    </a:gs>
                  </a:gsLst>
                  <a:lin ang="5400000" scaled="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МО</a:t>
            </a:r>
          </a:p>
          <a:p>
            <a:r>
              <a:rPr lang="ru-RU" sz="6000" b="1" dirty="0">
                <a:ln w="1905">
                  <a:solidFill>
                    <a:srgbClr val="000000"/>
                  </a:solidFill>
                </a:ln>
                <a:gradFill>
                  <a:gsLst>
                    <a:gs pos="19000">
                      <a:srgbClr val="A603AB"/>
                    </a:gs>
                    <a:gs pos="55000">
                      <a:srgbClr val="0819FB"/>
                    </a:gs>
                    <a:gs pos="55000">
                      <a:srgbClr val="1A8D48"/>
                    </a:gs>
                    <a:gs pos="63000">
                      <a:srgbClr val="FFFF00"/>
                    </a:gs>
                    <a:gs pos="73000">
                      <a:srgbClr val="EE3F17"/>
                    </a:gs>
                    <a:gs pos="78000">
                      <a:srgbClr val="E81766"/>
                    </a:gs>
                    <a:gs pos="80000">
                      <a:srgbClr val="A603AB"/>
                    </a:gs>
                  </a:gsLst>
                  <a:lin ang="5400000" scaled="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smtClean="0">
                <a:ln w="1905">
                  <a:solidFill>
                    <a:srgbClr val="000000"/>
                  </a:solidFill>
                </a:ln>
                <a:gradFill>
                  <a:gsLst>
                    <a:gs pos="19000">
                      <a:srgbClr val="A603AB"/>
                    </a:gs>
                    <a:gs pos="55000">
                      <a:srgbClr val="0819FB"/>
                    </a:gs>
                    <a:gs pos="55000">
                      <a:srgbClr val="1A8D48"/>
                    </a:gs>
                    <a:gs pos="63000">
                      <a:srgbClr val="FFFF00"/>
                    </a:gs>
                    <a:gs pos="73000">
                      <a:srgbClr val="EE3F17"/>
                    </a:gs>
                    <a:gs pos="78000">
                      <a:srgbClr val="E81766"/>
                    </a:gs>
                    <a:gs pos="80000">
                      <a:srgbClr val="A603AB"/>
                    </a:gs>
                  </a:gsLst>
                  <a:lin ang="5400000" scaled="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ЛОД</a:t>
            </a:r>
          </a:p>
          <a:p>
            <a:r>
              <a:rPr lang="ru-RU" sz="6000" b="1" dirty="0" smtClean="0">
                <a:ln w="1905">
                  <a:solidFill>
                    <a:srgbClr val="000000"/>
                  </a:solidFill>
                </a:ln>
                <a:gradFill>
                  <a:gsLst>
                    <a:gs pos="19000">
                      <a:srgbClr val="A603AB"/>
                    </a:gs>
                    <a:gs pos="55000">
                      <a:srgbClr val="0819FB"/>
                    </a:gs>
                    <a:gs pos="55000">
                      <a:srgbClr val="1A8D48"/>
                    </a:gs>
                    <a:gs pos="63000">
                      <a:srgbClr val="FFFF00"/>
                    </a:gs>
                    <a:gs pos="73000">
                      <a:srgbClr val="EE3F17"/>
                    </a:gs>
                    <a:gs pos="78000">
                      <a:srgbClr val="E81766"/>
                    </a:gs>
                    <a:gs pos="80000">
                      <a:srgbClr val="A603AB"/>
                    </a:gs>
                  </a:gsLst>
                  <a:lin ang="5400000" scaled="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  ЦЫ! </a:t>
            </a:r>
          </a:p>
        </p:txBody>
      </p:sp>
      <p:pic>
        <p:nvPicPr>
          <p:cNvPr id="11266" name="Picture 2" descr="D:\НАТАЛЬЯ\ИНТЕРНЕТ\КАРТИНКИ\СКАЗКИ, МУЛЬТИКИ\611de2924e1d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ackgroundRemoval t="0" b="100000" l="0" r="100000">
                        <a14:foregroundMark x1="22857" y1="23000" x2="22857" y2="23000"/>
                        <a14:foregroundMark x1="29286" y1="13500" x2="29286" y2="13500"/>
                        <a14:foregroundMark x1="15000" y1="17500" x2="15000" y2="17500"/>
                        <a14:foregroundMark x1="11786" y1="32250" x2="11786" y2="32250"/>
                        <a14:foregroundMark x1="23571" y1="43750" x2="23571" y2="43750"/>
                        <a14:foregroundMark x1="25000" y1="10000" x2="25000" y2="10000"/>
                        <a14:foregroundMark x1="27857" y1="9500" x2="27857" y2="9500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752600"/>
            <a:ext cx="2391206" cy="34160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2815779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175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175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User\Рабочий стол\фони\Фокина Л. П. Шаблон школьный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6082" name="WordArt 2"/>
          <p:cNvSpPr>
            <a:spLocks noChangeArrowheads="1" noChangeShapeType="1" noTextEdit="1"/>
          </p:cNvSpPr>
          <p:nvPr/>
        </p:nvSpPr>
        <p:spPr bwMode="auto">
          <a:xfrm>
            <a:off x="609600" y="1981200"/>
            <a:ext cx="8077200" cy="1187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2400" kern="10" spc="0" dirty="0" smtClean="0">
                <a:ln w="6350">
                  <a:solidFill>
                    <a:srgbClr val="FFC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C00000"/>
                    </a:gs>
                    <a:gs pos="100000">
                      <a:srgbClr val="FF00FF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00B0F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Назови героя книг</a:t>
            </a:r>
            <a:endParaRPr lang="ru-RU" sz="2400" kern="10" spc="0" dirty="0">
              <a:ln w="6350">
                <a:solidFill>
                  <a:srgbClr val="FFC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C00000"/>
                  </a:gs>
                  <a:gs pos="100000">
                    <a:srgbClr val="FF00FF"/>
                  </a:gs>
                </a:gsLst>
                <a:lin ang="2700000" scaled="1"/>
              </a:gradFill>
              <a:effectLst>
                <a:outerShdw dist="45791" dir="2021404" algn="ctr" rotWithShape="0">
                  <a:srgbClr val="00B0F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46083" name="Picture 3" descr="C:\Documents and Settings\Администратор\Рабочий стол\КЗШ №67, матеріали до творчого звіту\сказ. герои\гадкий-утёнок-199x3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57600" y="3048000"/>
            <a:ext cx="2209800" cy="333135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User\Рабочий стол\фони\Фокина Л. П. Шаблон школьный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7106" name="WordArt 2"/>
          <p:cNvSpPr>
            <a:spLocks noChangeArrowheads="1" noChangeShapeType="1" noTextEdit="1"/>
          </p:cNvSpPr>
          <p:nvPr/>
        </p:nvSpPr>
        <p:spPr bwMode="auto">
          <a:xfrm>
            <a:off x="457200" y="1524000"/>
            <a:ext cx="8382000" cy="1949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2400" kern="10" spc="0" dirty="0" smtClean="0">
                <a:ln w="6350">
                  <a:solidFill>
                    <a:srgbClr val="FFC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C00000"/>
                    </a:gs>
                    <a:gs pos="100000">
                      <a:srgbClr val="FF00FF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00B0F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Узнай сказку по иллюстрации</a:t>
            </a:r>
            <a:endParaRPr lang="ru-RU" sz="2400" kern="10" spc="0" dirty="0">
              <a:ln w="6350">
                <a:solidFill>
                  <a:srgbClr val="FFC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C00000"/>
                  </a:gs>
                  <a:gs pos="100000">
                    <a:srgbClr val="FF00FF"/>
                  </a:gs>
                </a:gsLst>
                <a:lin ang="2700000" scaled="1"/>
              </a:gradFill>
              <a:effectLst>
                <a:outerShdw dist="45791" dir="2021404" algn="ctr" rotWithShape="0">
                  <a:srgbClr val="00B0F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47107" name="Picture 3" descr="C:\Documents and Settings\Администратор\Рабочий стол\КЗШ №67, матеріали до творчого звіту\сказ. герои\74efe6fe552811906694bd626eebf6af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User\Рабочий стол\фони\Фокина Л. П. Шаблон школьный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533400"/>
            <a:ext cx="7010400" cy="4495800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latin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</a:rPr>
              <a:t>Наша экскурсия в библиотеку </a:t>
            </a:r>
            <a:br>
              <a:rPr lang="ru-RU" sz="2800" b="1" dirty="0" smtClean="0">
                <a:latin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</a:rPr>
              <a:t>подходит к концу!</a:t>
            </a:r>
            <a:br>
              <a:rPr lang="ru-RU" sz="2800" b="1" dirty="0" smtClean="0">
                <a:latin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</a:rPr>
              <a:t>Теперь вы знаете правила </a:t>
            </a:r>
            <a:br>
              <a:rPr lang="ru-RU" sz="2800" b="1" dirty="0" smtClean="0">
                <a:latin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</a:rPr>
              <a:t>пользования библиотекой.</a:t>
            </a:r>
            <a:br>
              <a:rPr lang="ru-RU" sz="2800" b="1" dirty="0" smtClean="0">
                <a:latin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</a:rPr>
              <a:t> Сегодня мы с вами много говорили</a:t>
            </a:r>
            <a:br>
              <a:rPr lang="ru-RU" sz="2800" b="1" dirty="0" smtClean="0">
                <a:latin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</a:rPr>
              <a:t> о том, как надо </a:t>
            </a:r>
            <a:br>
              <a:rPr lang="ru-RU" sz="2800" b="1" dirty="0" smtClean="0">
                <a:latin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</a:rPr>
              <a:t>и как не надо обращаться с книгами.</a:t>
            </a:r>
            <a:br>
              <a:rPr lang="ru-RU" sz="2800" b="1" dirty="0" smtClean="0">
                <a:latin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</a:rPr>
              <a:t>Надеюсь, вы все это хорошо запомните!</a:t>
            </a:r>
            <a:br>
              <a:rPr lang="ru-RU" sz="2800" b="1" dirty="0" smtClean="0">
                <a:latin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</a:rPr>
              <a:t>Скажите, пожалуйста, </a:t>
            </a:r>
            <a:br>
              <a:rPr lang="ru-RU" sz="2800" b="1" dirty="0" smtClean="0">
                <a:latin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</a:rPr>
              <a:t>что вы узнали сегодня нового для себя? </a:t>
            </a:r>
            <a:br>
              <a:rPr lang="ru-RU" sz="2800" b="1" dirty="0" smtClean="0">
                <a:latin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</a:rPr>
            </a:br>
            <a:endParaRPr lang="ru-RU" sz="2800" b="1" dirty="0" smtClean="0">
              <a:latin typeface="Times New Roman" pitchFamily="18" charset="0"/>
            </a:endParaRPr>
          </a:p>
        </p:txBody>
      </p:sp>
      <p:sp>
        <p:nvSpPr>
          <p:cNvPr id="16392" name="WordArt 8"/>
          <p:cNvSpPr>
            <a:spLocks noChangeArrowheads="1" noChangeShapeType="1" noTextEdit="1"/>
          </p:cNvSpPr>
          <p:nvPr/>
        </p:nvSpPr>
        <p:spPr bwMode="auto">
          <a:xfrm>
            <a:off x="1981200" y="5334000"/>
            <a:ext cx="5181600" cy="9906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До свидания!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9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User\Рабочий стол\фони\Фокина Л. П. Шаблон школьный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057400"/>
            <a:ext cx="7543800" cy="2087563"/>
          </a:xfrm>
        </p:spPr>
        <p:txBody>
          <a:bodyPr>
            <a:prstTxWarp prst="textCanDown">
              <a:avLst/>
            </a:prstTxWarp>
          </a:bodyPr>
          <a:lstStyle/>
          <a:p>
            <a:pPr eaLnBrk="1" hangingPunct="1"/>
            <a:r>
              <a:rPr lang="ru-RU" sz="3200" b="1" dirty="0" smtClean="0">
                <a:solidFill>
                  <a:srgbClr val="CC0066"/>
                </a:solidFill>
                <a:latin typeface="Times New Roman" pitchFamily="18" charset="0"/>
              </a:rPr>
              <a:t>Урок подготовила зав. библиотекой:</a:t>
            </a:r>
            <a:br>
              <a:rPr lang="ru-RU" sz="3200" b="1" dirty="0" smtClean="0">
                <a:solidFill>
                  <a:srgbClr val="CC0066"/>
                </a:solidFill>
                <a:latin typeface="Times New Roman" pitchFamily="18" charset="0"/>
              </a:rPr>
            </a:br>
            <a:r>
              <a:rPr lang="ru-RU" sz="3200" b="1" dirty="0" smtClean="0">
                <a:solidFill>
                  <a:srgbClr val="CC0066"/>
                </a:solidFill>
                <a:latin typeface="Times New Roman" pitchFamily="18" charset="0"/>
              </a:rPr>
              <a:t> Бочкарева Т.В.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User\Рабочий стол\фони\Фокина Л. П. Шаблон школьный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9" name="Picture 5" descr="2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67200" y="5268338"/>
            <a:ext cx="1333500" cy="114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0" name="WordArt 6"/>
          <p:cNvSpPr>
            <a:spLocks noChangeArrowheads="1" noChangeShapeType="1" noTextEdit="1"/>
          </p:cNvSpPr>
          <p:nvPr/>
        </p:nvSpPr>
        <p:spPr bwMode="auto">
          <a:xfrm>
            <a:off x="2286000" y="533400"/>
            <a:ext cx="4705350" cy="12954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4000" b="1" i="1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Здравствуйте дети!</a:t>
            </a:r>
          </a:p>
        </p:txBody>
      </p:sp>
      <p:sp>
        <p:nvSpPr>
          <p:cNvPr id="6157" name="Text Box 13"/>
          <p:cNvSpPr txBox="1">
            <a:spLocks noChangeArrowheads="1"/>
          </p:cNvSpPr>
          <p:nvPr/>
        </p:nvSpPr>
        <p:spPr bwMode="auto">
          <a:xfrm>
            <a:off x="381000" y="2057400"/>
            <a:ext cx="8458200" cy="393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dirty="0">
                <a:solidFill>
                  <a:srgbClr val="6600CC"/>
                </a:solidFill>
              </a:rPr>
              <a:t>     </a:t>
            </a:r>
            <a:r>
              <a:rPr lang="ru-RU" sz="2000" b="1" dirty="0">
                <a:solidFill>
                  <a:srgbClr val="6600CC"/>
                </a:solidFill>
                <a:latin typeface="Times New Roman" pitchFamily="18" charset="0"/>
              </a:rPr>
              <a:t>Есть такой дом на свете, в котором собраны для вас путеводители по жизни. Дом этот большой или маленький, но всегда удивительный, называется он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</a:rPr>
              <a:t>«библиотекой».</a:t>
            </a:r>
          </a:p>
          <a:p>
            <a:pPr>
              <a:spcBef>
                <a:spcPct val="50000"/>
              </a:spcBef>
            </a:pP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</a:rPr>
              <a:t>     «</a:t>
            </a:r>
            <a:r>
              <a:rPr lang="ru-RU" sz="2000" b="1" dirty="0" err="1">
                <a:solidFill>
                  <a:srgbClr val="C00000"/>
                </a:solidFill>
                <a:latin typeface="Times New Roman" pitchFamily="18" charset="0"/>
              </a:rPr>
              <a:t>Библио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</a:rPr>
              <a:t>» по-гречески – книга, а «</a:t>
            </a:r>
            <a:r>
              <a:rPr lang="ru-RU" sz="2000" b="1" dirty="0" err="1">
                <a:solidFill>
                  <a:srgbClr val="C00000"/>
                </a:solidFill>
                <a:latin typeface="Times New Roman" pitchFamily="18" charset="0"/>
              </a:rPr>
              <a:t>тека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</a:rPr>
              <a:t>» - хранилище.</a:t>
            </a:r>
          </a:p>
          <a:p>
            <a:pPr>
              <a:spcBef>
                <a:spcPct val="50000"/>
              </a:spcBef>
            </a:pPr>
            <a:r>
              <a:rPr lang="ru-RU" sz="2000" b="1" dirty="0">
                <a:solidFill>
                  <a:srgbClr val="6600CC"/>
                </a:solidFill>
                <a:latin typeface="Times New Roman" pitchFamily="18" charset="0"/>
              </a:rPr>
              <a:t>А знаете, сколько лет существует в мире библиотека? Почти 5 тысяч лет! Еще бумагу не изобрели, а библиотеки уже были. Что же в них хранили? </a:t>
            </a:r>
          </a:p>
          <a:p>
            <a:pPr algn="ctr">
              <a:spcBef>
                <a:spcPct val="50000"/>
              </a:spcBef>
            </a:pPr>
            <a:r>
              <a:rPr lang="ru-RU" sz="2000" b="1" dirty="0">
                <a:solidFill>
                  <a:srgbClr val="6600CC"/>
                </a:solidFill>
                <a:latin typeface="Times New Roman" pitchFamily="18" charset="0"/>
              </a:rPr>
              <a:t>Перед вами выставка «Вам, первоклассники», </a:t>
            </a:r>
            <a:endParaRPr lang="ru-RU" sz="2000" b="1" dirty="0" smtClean="0">
              <a:solidFill>
                <a:srgbClr val="6600CC"/>
              </a:solidFill>
              <a:latin typeface="Times New Roman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ru-RU" sz="2000" b="1" dirty="0" smtClean="0">
                <a:solidFill>
                  <a:srgbClr val="6600CC"/>
                </a:solidFill>
                <a:latin typeface="Times New Roman" pitchFamily="18" charset="0"/>
              </a:rPr>
              <a:t>посмотрите </a:t>
            </a:r>
            <a:r>
              <a:rPr lang="ru-RU" sz="2000" b="1" dirty="0">
                <a:solidFill>
                  <a:srgbClr val="6600CC"/>
                </a:solidFill>
                <a:latin typeface="Times New Roman" pitchFamily="18" charset="0"/>
              </a:rPr>
              <a:t>какие яркие и красочные книги! (</a:t>
            </a:r>
            <a:r>
              <a:rPr lang="ru-RU" sz="1600" b="1" dirty="0">
                <a:solidFill>
                  <a:srgbClr val="6600CC"/>
                </a:solidFill>
                <a:latin typeface="Times New Roman" pitchFamily="18" charset="0"/>
              </a:rPr>
              <a:t>Обзор выставки книг).</a:t>
            </a:r>
          </a:p>
          <a:p>
            <a:pPr>
              <a:spcBef>
                <a:spcPct val="50000"/>
              </a:spcBef>
            </a:pPr>
            <a:r>
              <a:rPr lang="ru-RU" sz="2000" dirty="0">
                <a:solidFill>
                  <a:srgbClr val="6600CC"/>
                </a:solidFill>
              </a:rPr>
              <a:t>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 animBg="1"/>
      <p:bldP spid="615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Documents and Settings\User\Рабочий стол\фони\Фокина Л. П. Шаблон школьный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228600"/>
            <a:ext cx="65532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dirty="0" smtClean="0">
                <a:solidFill>
                  <a:srgbClr val="CC0066"/>
                </a:solidFill>
                <a:latin typeface="Times New Roman" pitchFamily="18" charset="0"/>
              </a:rPr>
              <a:t>Правила пользования абонементом:</a:t>
            </a:r>
            <a:r>
              <a:rPr lang="ru-RU" sz="3200" b="1" dirty="0" smtClean="0">
                <a:solidFill>
                  <a:srgbClr val="CC0066"/>
                </a:solidFill>
                <a:latin typeface="Times New Roman" pitchFamily="18" charset="0"/>
              </a:rPr>
              <a:t/>
            </a:r>
            <a:br>
              <a:rPr lang="ru-RU" sz="3200" b="1" dirty="0" smtClean="0">
                <a:solidFill>
                  <a:srgbClr val="CC0066"/>
                </a:solidFill>
                <a:latin typeface="Times New Roman" pitchFamily="18" charset="0"/>
              </a:rPr>
            </a:br>
            <a:r>
              <a:rPr lang="ru-RU" sz="2000" b="1" dirty="0" smtClean="0">
                <a:solidFill>
                  <a:srgbClr val="CC0066"/>
                </a:solidFill>
                <a:latin typeface="Times New Roman" pitchFamily="18" charset="0"/>
              </a:rPr>
              <a:t>(правильно подберите ответ)</a:t>
            </a:r>
            <a:endParaRPr lang="ru-RU" sz="3200" b="1" dirty="0" smtClean="0">
              <a:solidFill>
                <a:srgbClr val="CC0066"/>
              </a:solidFill>
              <a:latin typeface="Times New Roman" pitchFamily="18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28800" y="1219200"/>
            <a:ext cx="6858000" cy="51054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</a:rPr>
              <a:t>Абонемент – это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</a:rPr>
              <a:t>игровая комната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</a:rPr>
              <a:t>место для занятия спортом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</a:rPr>
              <a:t>место, где выдают книги на дом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</a:rPr>
              <a:t>После того, как книга выбрана читателем,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</a:rPr>
              <a:t>ее записывают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</a:rPr>
              <a:t>в дневник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</a:rPr>
              <a:t>в учебник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</a:rPr>
              <a:t>в читательский формуляр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</a:rPr>
              <a:t>После того, как книга прочитана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</a:rPr>
              <a:t>ее оставляют дома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</a:rPr>
              <a:t>дарят другу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</a:rPr>
              <a:t>возвращают в библиотеку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0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</a:rPr>
              <a:t> Выбор книги учащимися.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000" b="1" dirty="0" smtClean="0">
              <a:solidFill>
                <a:srgbClr val="6600CC"/>
              </a:solidFill>
              <a:latin typeface="Times New Roman" pitchFamily="18" charset="0"/>
            </a:endParaRPr>
          </a:p>
        </p:txBody>
      </p:sp>
      <p:pic>
        <p:nvPicPr>
          <p:cNvPr id="9221" name="Picture 5" descr="10-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7800" y="1295400"/>
            <a:ext cx="457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6" descr="10-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2514600"/>
            <a:ext cx="457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8" descr="10-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4114800"/>
            <a:ext cx="457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5" name="Picture 9" descr="smile49[1]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43600" y="4800601"/>
            <a:ext cx="1497509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9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000"/>
                                        <p:tgtEl>
                                          <p:spTgt spid="92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1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1000"/>
                                        <p:tgtEl>
                                          <p:spTgt spid="92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2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000"/>
                                        <p:tgtEl>
                                          <p:spTgt spid="92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30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1000"/>
                                        <p:tgtEl>
                                          <p:spTgt spid="92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1000"/>
                                        <p:tgtEl>
                                          <p:spTgt spid="92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1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User\Рабочий стол\фони\Фокина Л. П. Шаблон школьный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274638"/>
            <a:ext cx="6858000" cy="1858962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У нас есть книги, которые не выдаются на дом – </a:t>
            </a:r>
            <a:b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</a:b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это энциклопедии и словари.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</a:br>
            <a: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Это книги, которые могут понадобиться читателям </a:t>
            </a:r>
            <a:b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</a:br>
            <a: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в любой день. </a:t>
            </a:r>
            <a:b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</a:br>
            <a: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И хорошо, что они всегда </a:t>
            </a:r>
            <a:r>
              <a:rPr lang="ru-RU" sz="2400" b="1" i="1" u="sng" dirty="0" smtClean="0">
                <a:solidFill>
                  <a:srgbClr val="CC0066"/>
                </a:solidFill>
                <a:latin typeface="Times New Roman" pitchFamily="18" charset="0"/>
              </a:rPr>
              <a:t>в читальном зале.</a:t>
            </a:r>
            <a:r>
              <a:rPr lang="ru-RU" sz="2800" b="1" dirty="0" smtClean="0">
                <a:solidFill>
                  <a:srgbClr val="CC0066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971800" y="2209800"/>
            <a:ext cx="3276600" cy="42672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1800" b="1" dirty="0" smtClean="0">
                <a:latin typeface="Times New Roman" pitchFamily="18" charset="0"/>
              </a:rPr>
              <a:t>В читальном зале тишина </a:t>
            </a:r>
          </a:p>
          <a:p>
            <a:pPr eaLnBrk="1" hangingPunct="1">
              <a:buFontTx/>
              <a:buNone/>
            </a:pPr>
            <a:r>
              <a:rPr lang="ru-RU" sz="1800" b="1" dirty="0" smtClean="0">
                <a:latin typeface="Times New Roman" pitchFamily="18" charset="0"/>
              </a:rPr>
              <a:t>Нам особенно нужна.</a:t>
            </a:r>
          </a:p>
          <a:p>
            <a:pPr eaLnBrk="1" hangingPunct="1">
              <a:buFontTx/>
              <a:buNone/>
            </a:pPr>
            <a:r>
              <a:rPr lang="ru-RU" sz="1800" b="1" dirty="0" smtClean="0">
                <a:latin typeface="Times New Roman" pitchFamily="18" charset="0"/>
              </a:rPr>
              <a:t>Уходите, разговоры, - </a:t>
            </a:r>
          </a:p>
          <a:p>
            <a:pPr eaLnBrk="1" hangingPunct="1">
              <a:buFontTx/>
              <a:buNone/>
            </a:pPr>
            <a:r>
              <a:rPr lang="ru-RU" sz="1800" b="1" dirty="0" smtClean="0">
                <a:latin typeface="Times New Roman" pitchFamily="18" charset="0"/>
              </a:rPr>
              <a:t>В вестибюли, в коридоры!</a:t>
            </a:r>
          </a:p>
          <a:p>
            <a:pPr eaLnBrk="1" hangingPunct="1">
              <a:buFontTx/>
              <a:buNone/>
            </a:pPr>
            <a:r>
              <a:rPr lang="ru-RU" sz="1800" b="1" dirty="0" smtClean="0">
                <a:latin typeface="Times New Roman" pitchFamily="18" charset="0"/>
              </a:rPr>
              <a:t>Не мешайте нам читать: - </a:t>
            </a:r>
          </a:p>
          <a:p>
            <a:pPr eaLnBrk="1" hangingPunct="1">
              <a:buFontTx/>
              <a:buNone/>
            </a:pPr>
            <a:r>
              <a:rPr lang="ru-RU" sz="1800" b="1" dirty="0" smtClean="0">
                <a:latin typeface="Times New Roman" pitchFamily="18" charset="0"/>
              </a:rPr>
              <a:t>Фантазировать, мечтать.</a:t>
            </a:r>
          </a:p>
          <a:p>
            <a:pPr eaLnBrk="1" hangingPunct="1">
              <a:buFontTx/>
              <a:buNone/>
            </a:pPr>
            <a:r>
              <a:rPr lang="ru-RU" sz="1800" b="1" dirty="0" smtClean="0">
                <a:latin typeface="Times New Roman" pitchFamily="18" charset="0"/>
              </a:rPr>
              <a:t>В тишине библиотечной </a:t>
            </a:r>
          </a:p>
          <a:p>
            <a:pPr eaLnBrk="1" hangingPunct="1">
              <a:buFontTx/>
              <a:buNone/>
            </a:pPr>
            <a:r>
              <a:rPr lang="ru-RU" sz="1800" b="1" dirty="0" smtClean="0">
                <a:latin typeface="Times New Roman" pitchFamily="18" charset="0"/>
              </a:rPr>
              <a:t>Каждый слышит голоса,</a:t>
            </a:r>
          </a:p>
          <a:p>
            <a:pPr eaLnBrk="1" hangingPunct="1">
              <a:buFontTx/>
              <a:buNone/>
            </a:pPr>
            <a:r>
              <a:rPr lang="ru-RU" sz="1800" b="1" dirty="0" smtClean="0">
                <a:latin typeface="Times New Roman" pitchFamily="18" charset="0"/>
              </a:rPr>
              <a:t>Речи птичьи, человечьи.</a:t>
            </a:r>
          </a:p>
          <a:p>
            <a:pPr eaLnBrk="1" hangingPunct="1">
              <a:buFontTx/>
              <a:buNone/>
            </a:pPr>
            <a:r>
              <a:rPr lang="ru-RU" sz="1800" b="1" dirty="0" smtClean="0">
                <a:latin typeface="Times New Roman" pitchFamily="18" charset="0"/>
              </a:rPr>
              <a:t>В каждой книге – чудеса! </a:t>
            </a:r>
          </a:p>
          <a:p>
            <a:pPr eaLnBrk="1" hangingPunct="1">
              <a:buFontTx/>
              <a:buNone/>
            </a:pPr>
            <a:r>
              <a:rPr lang="ru-RU" sz="1800" b="1" dirty="0" smtClean="0">
                <a:latin typeface="Times New Roman" pitchFamily="18" charset="0"/>
              </a:rPr>
              <a:t>И, конечно, тишина</a:t>
            </a:r>
          </a:p>
          <a:p>
            <a:pPr eaLnBrk="1" hangingPunct="1">
              <a:buFontTx/>
              <a:buNone/>
            </a:pPr>
            <a:r>
              <a:rPr lang="ru-RU" sz="1800" b="1" dirty="0" smtClean="0">
                <a:latin typeface="Times New Roman" pitchFamily="18" charset="0"/>
              </a:rPr>
              <a:t>Здесь особенно нужна.</a:t>
            </a:r>
          </a:p>
          <a:p>
            <a:pPr eaLnBrk="1" hangingPunct="1">
              <a:buFontTx/>
              <a:buNone/>
            </a:pPr>
            <a:endParaRPr lang="ru-RU" sz="1800" b="1" dirty="0" smtClean="0">
              <a:latin typeface="Times New Roman" pitchFamily="18" charset="0"/>
            </a:endParaRPr>
          </a:p>
        </p:txBody>
      </p:sp>
      <p:pic>
        <p:nvPicPr>
          <p:cNvPr id="12292" name="Picture 5" descr="AG00055_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76400" y="6477000"/>
            <a:ext cx="6096000" cy="10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0" name="Picture 10" descr="BS00554_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2971800"/>
            <a:ext cx="2743200" cy="178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102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000"/>
                                        <p:tgtEl>
                                          <p:spTgt spid="102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1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1000"/>
                                        <p:tgtEl>
                                          <p:spTgt spid="1024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2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000"/>
                                        <p:tgtEl>
                                          <p:spTgt spid="1024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3000"/>
                            </p:stCondLst>
                            <p:childTnLst>
                              <p:par>
                                <p:cTn id="5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 build="p"/>
    </p:bld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Documents and Settings\User\Рабочий стол\фони\Фокина Л. П. Шаблон школьный 2.jpg" id="11" name="Picture 2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3314" name="Rectangle 2"/>
          <p:cNvSpPr>
            <a:spLocks noChangeArrowheads="1" noGrp="1"/>
          </p:cNvSpPr>
          <p:nvPr>
            <p:ph type="title"/>
          </p:nvPr>
        </p:nvSpPr>
        <p:spPr>
          <a:xfrm>
            <a:off x="1371600" y="152400"/>
            <a:ext cx="6400800" cy="1219200"/>
          </a:xfrm>
        </p:spPr>
        <p:txBody>
          <a:bodyPr/>
          <a:lstStyle/>
          <a:p>
            <a:pPr eaLnBrk="1" hangingPunct="1">
              <a:defRPr/>
            </a:pPr>
            <a:r>
              <a:rPr b="1" dirty="0" lang="ru-RU" smtClean="0" sz="2000">
                <a:solidFill>
                  <a:srgbClr val="CC0066"/>
                </a:solidFill>
                <a:latin charset="0" pitchFamily="18" typeface="Times New Roman"/>
              </a:rPr>
              <a:t>Чтобы стать настоящими читателями, надо знать правила пользования библиотекой. </a:t>
            </a:r>
            <a:br>
              <a:rPr b="1" dirty="0" lang="ru-RU" smtClean="0" sz="2000">
                <a:solidFill>
                  <a:srgbClr val="CC0066"/>
                </a:solidFill>
                <a:latin charset="0" pitchFamily="18" typeface="Times New Roman"/>
              </a:rPr>
            </a:br>
            <a:r>
              <a:rPr b="1" dirty="0" lang="ru-RU" smtClean="0" sz="2000">
                <a:solidFill>
                  <a:srgbClr val="CC0066"/>
                </a:solidFill>
                <a:latin charset="0" pitchFamily="18" typeface="Times New Roman"/>
              </a:rPr>
              <a:t>Как нужно вести себя в библиотеке? Почему?</a:t>
            </a:r>
          </a:p>
        </p:txBody>
      </p:sp>
      <p:pic>
        <p:nvPicPr>
          <p:cNvPr descr="AG00053_" id="19459" name="Picture 4"/>
          <p:cNvPicPr>
            <a:picLocks noChangeArrowheads="1" noChangeAspect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6096000"/>
            <a:ext cx="7162800" cy="7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9" name="Rectangle 7"/>
          <p:cNvSpPr>
            <a:spLocks noChangeArrowheads="1" noGrp="1"/>
          </p:cNvSpPr>
          <p:nvPr>
            <p:ph idx="1" type="body"/>
          </p:nvPr>
        </p:nvSpPr>
        <p:spPr>
          <a:xfrm>
            <a:off x="838200" y="1524000"/>
            <a:ext cx="7848600" cy="4800600"/>
          </a:xfrm>
        </p:spPr>
        <p:txBody>
          <a:bodyPr/>
          <a:lstStyle/>
          <a:p>
            <a:pPr eaLnBrk="1" hangingPunct="1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b="1" dirty="0" i="1" lang="ru-RU" smtClean="0" sz="1800">
                <a:solidFill>
                  <a:srgbClr val="C00000"/>
                </a:solidFill>
                <a:latin charset="0" pitchFamily="18" typeface="Times New Roman"/>
              </a:rPr>
              <a:t>Правило №1  </a:t>
            </a:r>
            <a:r>
              <a:rPr b="1" dirty="0" lang="ru-RU" smtClean="0" sz="1800">
                <a:latin charset="0" pitchFamily="18" typeface="Times New Roman"/>
              </a:rPr>
              <a:t>В библиотеке надо вести себя тихо, т.к. шум мешает другим  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b="1" dirty="0" lang="ru-RU" smtClean="0" sz="1800">
                <a:latin charset="0" pitchFamily="18" typeface="Times New Roman"/>
              </a:rPr>
              <a:t>                        читателям.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b="1" dirty="0" i="1" lang="ru-RU" smtClean="0" sz="1800">
                <a:solidFill>
                  <a:srgbClr val="C00000"/>
                </a:solidFill>
                <a:latin charset="0" pitchFamily="18" typeface="Times New Roman"/>
              </a:rPr>
              <a:t>Правило №2  </a:t>
            </a:r>
            <a:r>
              <a:rPr b="1" dirty="0" lang="ru-RU" smtClean="0" sz="1800">
                <a:latin charset="0" pitchFamily="18" typeface="Times New Roman"/>
              </a:rPr>
              <a:t>Книги надо возвращать вовремя, ведь их ждут другие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b="1" dirty="0" lang="ru-RU" smtClean="0" sz="1800">
                <a:latin charset="0" pitchFamily="18" typeface="Times New Roman"/>
              </a:rPr>
              <a:t>                        читатели. В нашей библиотеке книгу можно взять на 10  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b="1" dirty="0" lang="ru-RU" smtClean="0" sz="1800">
                <a:latin charset="0" pitchFamily="18" typeface="Times New Roman"/>
              </a:rPr>
              <a:t>                        дней.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b="1" dirty="0" i="1" lang="ru-RU" smtClean="0" sz="1800">
                <a:solidFill>
                  <a:srgbClr val="C00000"/>
                </a:solidFill>
                <a:latin charset="0" pitchFamily="18" typeface="Times New Roman"/>
              </a:rPr>
              <a:t>Правило №3</a:t>
            </a:r>
            <a:r>
              <a:rPr b="1" dirty="0" i="1" lang="ru-RU" smtClean="0" sz="1800">
                <a:solidFill>
                  <a:srgbClr val="FF0000"/>
                </a:solidFill>
                <a:latin charset="0" pitchFamily="18" typeface="Times New Roman"/>
              </a:rPr>
              <a:t>  </a:t>
            </a:r>
            <a:r>
              <a:rPr b="1" dirty="0" lang="ru-RU" smtClean="0" sz="1800">
                <a:latin charset="0" pitchFamily="18" typeface="Times New Roman"/>
              </a:rPr>
              <a:t>С библиотечными книгами надо обращаться бережно, 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b="1" dirty="0" lang="ru-RU" smtClean="0" sz="1800">
                <a:latin charset="0" pitchFamily="18" typeface="Times New Roman"/>
              </a:rPr>
              <a:t>                       чтобы их смогло прочесть как можно больше ребят.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b="1" dirty="0" i="1" lang="ru-RU" smtClean="0" sz="1800">
                <a:solidFill>
                  <a:srgbClr val="C00000"/>
                </a:solidFill>
                <a:latin charset="0" pitchFamily="18" typeface="Times New Roman"/>
              </a:rPr>
              <a:t>Правило №4</a:t>
            </a:r>
            <a:r>
              <a:rPr b="1" dirty="0" i="1" lang="ru-RU" smtClean="0" sz="1800">
                <a:solidFill>
                  <a:srgbClr val="FF0000"/>
                </a:solidFill>
                <a:latin charset="0" pitchFamily="18" typeface="Times New Roman"/>
              </a:rPr>
              <a:t>  </a:t>
            </a:r>
            <a:r>
              <a:rPr b="1" dirty="0" lang="ru-RU" smtClean="0" sz="1800">
                <a:latin charset="0" pitchFamily="18" typeface="Times New Roman"/>
              </a:rPr>
              <a:t>Библиотечные книги нельзя терять, иначе в школьной 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b="1" dirty="0" lang="ru-RU" smtClean="0" sz="1800">
                <a:latin charset="0" pitchFamily="18" typeface="Times New Roman"/>
              </a:rPr>
              <a:t>                        библиотеке не останется ни одной книги.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b="1" dirty="0" i="1" lang="ru-RU" smtClean="0" sz="1800">
                <a:solidFill>
                  <a:srgbClr val="C00000"/>
                </a:solidFill>
                <a:latin charset="0" pitchFamily="18" typeface="Times New Roman"/>
              </a:rPr>
              <a:t>Правило №5</a:t>
            </a:r>
            <a:r>
              <a:rPr b="1" dirty="0" i="1" lang="ru-RU" smtClean="0" sz="1800">
                <a:solidFill>
                  <a:srgbClr val="FF0000"/>
                </a:solidFill>
                <a:latin charset="0" pitchFamily="18" typeface="Times New Roman"/>
              </a:rPr>
              <a:t>  </a:t>
            </a:r>
            <a:r>
              <a:rPr b="1" dirty="0" lang="ru-RU" smtClean="0" sz="1800">
                <a:latin charset="0" pitchFamily="18" typeface="Times New Roman"/>
              </a:rPr>
              <a:t>Книги в библиотеке надо ставить точно на то  место, где вы 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b="1" dirty="0" lang="ru-RU" smtClean="0" sz="1800">
                <a:latin charset="0" pitchFamily="18" typeface="Times New Roman"/>
              </a:rPr>
              <a:t>                       их взяли. Иначе библиотекарь не сможет быстро найти эту 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b="1" dirty="0" lang="ru-RU" smtClean="0" sz="1800">
                <a:latin charset="0" pitchFamily="18" typeface="Times New Roman"/>
              </a:rPr>
              <a:t>                       книгу  для другого ученика.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  <a:buFontTx/>
              <a:buNone/>
            </a:pPr>
            <a:endParaRPr dirty="0" i="1" lang="ru-RU" smtClean="0" sz="1800">
              <a:solidFill>
                <a:srgbClr val="6600CC"/>
              </a:solidFill>
              <a:latin charset="0" pitchFamily="18" typeface="Times New Roman"/>
            </a:endParaRPr>
          </a:p>
        </p:txBody>
      </p:sp>
      <p:pic>
        <p:nvPicPr>
          <p:cNvPr descr="8" id="19461" name="Picture 8"/>
          <p:cNvPicPr>
            <a:picLocks noChangeArrowheads="1" noChangeAspect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1295400"/>
            <a:ext cx="35242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8" id="19462" name="Picture 9"/>
          <p:cNvPicPr>
            <a:picLocks noChangeArrowheads="1" noChangeAspect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1905000"/>
            <a:ext cx="35242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8" id="19463" name="Picture 10"/>
          <p:cNvPicPr>
            <a:picLocks noChangeArrowheads="1" noChangeAspect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3505200"/>
            <a:ext cx="35242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8" id="19464" name="Picture 11"/>
          <p:cNvPicPr>
            <a:picLocks noChangeArrowheads="1" noChangeAspect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2895600"/>
            <a:ext cx="35242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8" id="19465" name="Picture 12"/>
          <p:cNvPicPr>
            <a:picLocks noChangeArrowheads="1" noChangeAspect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4191000"/>
            <a:ext cx="35242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Documents and Settings\Администратор\Рабочий стол\картинки\4049064.jpg" id="19466" name="Picture 14"/>
          <p:cNvPicPr>
            <a:picLocks noChangeArrowheads="1" noChangeAspect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5486400" y="5257800"/>
            <a:ext cx="990600" cy="1294902"/>
          </a:xfrm>
          <a:prstGeom prst="rect">
            <a:avLst/>
          </a:prstGeom>
          <a:noFill/>
          <a:ln w="38100">
            <a:solidFill>
              <a:srgbClr val="6600CC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80" id="7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80" id="8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80" id="9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0">
                            <p:stCondLst>
                              <p:cond delay="4280"/>
                            </p:stCondLst>
                            <p:childTnLst>
                              <p:par>
                                <p:cTn fill="hold" grpId="0" id="11" nodeType="afterEffect" presetClass="entr" presetID="2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3"/>
                                        <p:tgtEl>
                                          <p:spTgt spid="1331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4"/>
                                        <p:tgtEl>
                                          <p:spTgt spid="1331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right)" prLst="gradientSize: 0.1" transition="in">
                                      <p:cBhvr>
                                        <p:cTn dur="1000" id="15"/>
                                        <p:tgtEl>
                                          <p:spTgt spid="1331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6">
                            <p:stCondLst>
                              <p:cond delay="5280"/>
                            </p:stCondLst>
                            <p:childTnLst>
                              <p:par>
                                <p:cTn fill="hold" grpId="0" id="17" nodeType="afterEffect" presetClass="entr" presetID="2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9"/>
                                        <p:tgtEl>
                                          <p:spTgt spid="1331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0"/>
                                        <p:tgtEl>
                                          <p:spTgt spid="1331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right)" prLst="gradientSize: 0.1" transition="in">
                                      <p:cBhvr>
                                        <p:cTn dur="1000" id="21"/>
                                        <p:tgtEl>
                                          <p:spTgt spid="1331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2">
                            <p:stCondLst>
                              <p:cond delay="6280"/>
                            </p:stCondLst>
                            <p:childTnLst>
                              <p:par>
                                <p:cTn fill="hold" grpId="0" id="23" nodeType="afterEffect" presetClass="entr" presetID="2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25"/>
                                        <p:tgtEl>
                                          <p:spTgt spid="1331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6"/>
                                        <p:tgtEl>
                                          <p:spTgt spid="1331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right)" prLst="gradientSize: 0.1" transition="in">
                                      <p:cBhvr>
                                        <p:cTn dur="1000" id="27"/>
                                        <p:tgtEl>
                                          <p:spTgt spid="1331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8">
                            <p:stCondLst>
                              <p:cond delay="7280"/>
                            </p:stCondLst>
                            <p:childTnLst>
                              <p:par>
                                <p:cTn fill="hold" grpId="0" id="29" nodeType="afterEffect" presetClass="entr" presetID="2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31"/>
                                        <p:tgtEl>
                                          <p:spTgt spid="1331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2"/>
                                        <p:tgtEl>
                                          <p:spTgt spid="1331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right)" prLst="gradientSize: 0.1" transition="in">
                                      <p:cBhvr>
                                        <p:cTn dur="1000" id="33"/>
                                        <p:tgtEl>
                                          <p:spTgt spid="1331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4">
                            <p:stCondLst>
                              <p:cond delay="8280"/>
                            </p:stCondLst>
                            <p:childTnLst>
                              <p:par>
                                <p:cTn fill="hold" grpId="0" id="35" nodeType="afterEffect" presetClass="entr" presetID="2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37"/>
                                        <p:tgtEl>
                                          <p:spTgt spid="1331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8"/>
                                        <p:tgtEl>
                                          <p:spTgt spid="1331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right)" prLst="gradientSize: 0.1" transition="in">
                                      <p:cBhvr>
                                        <p:cTn dur="1000" id="39"/>
                                        <p:tgtEl>
                                          <p:spTgt spid="1331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0">
                            <p:stCondLst>
                              <p:cond delay="9280"/>
                            </p:stCondLst>
                            <p:childTnLst>
                              <p:par>
                                <p:cTn fill="hold" grpId="0" id="41" nodeType="afterEffect" presetClass="entr" presetID="2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43"/>
                                        <p:tgtEl>
                                          <p:spTgt spid="1331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44"/>
                                        <p:tgtEl>
                                          <p:spTgt spid="1331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right)" prLst="gradientSize: 0.1" transition="in">
                                      <p:cBhvr>
                                        <p:cTn dur="1000" id="45"/>
                                        <p:tgtEl>
                                          <p:spTgt spid="1331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6">
                            <p:stCondLst>
                              <p:cond delay="10280"/>
                            </p:stCondLst>
                            <p:childTnLst>
                              <p:par>
                                <p:cTn fill="hold" grpId="0" id="47" nodeType="afterEffect" presetClass="entr" presetID="2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49"/>
                                        <p:tgtEl>
                                          <p:spTgt spid="1331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50"/>
                                        <p:tgtEl>
                                          <p:spTgt spid="1331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right)" prLst="gradientSize: 0.1" transition="in">
                                      <p:cBhvr>
                                        <p:cTn dur="1000" id="51"/>
                                        <p:tgtEl>
                                          <p:spTgt spid="1331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2">
                            <p:stCondLst>
                              <p:cond delay="11280"/>
                            </p:stCondLst>
                            <p:childTnLst>
                              <p:par>
                                <p:cTn fill="hold" grpId="0" id="53" nodeType="afterEffect" presetClass="entr" presetID="2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55"/>
                                        <p:tgtEl>
                                          <p:spTgt spid="1331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56"/>
                                        <p:tgtEl>
                                          <p:spTgt spid="1331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right)" prLst="gradientSize: 0.1" transition="in">
                                      <p:cBhvr>
                                        <p:cTn dur="1000" id="57"/>
                                        <p:tgtEl>
                                          <p:spTgt spid="1331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8">
                            <p:stCondLst>
                              <p:cond delay="12280"/>
                            </p:stCondLst>
                            <p:childTnLst>
                              <p:par>
                                <p:cTn fill="hold" grpId="0" id="59" nodeType="afterEffect" presetClass="entr" presetID="2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61"/>
                                        <p:tgtEl>
                                          <p:spTgt spid="1331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62"/>
                                        <p:tgtEl>
                                          <p:spTgt spid="1331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right)" prLst="gradientSize: 0.1" transition="in">
                                      <p:cBhvr>
                                        <p:cTn dur="1000" id="63"/>
                                        <p:tgtEl>
                                          <p:spTgt spid="1331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64">
                            <p:stCondLst>
                              <p:cond delay="13280"/>
                            </p:stCondLst>
                            <p:childTnLst>
                              <p:par>
                                <p:cTn fill="hold" grpId="0" id="65" nodeType="afterEffect" presetClass="entr" presetID="2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67"/>
                                        <p:tgtEl>
                                          <p:spTgt spid="13319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68"/>
                                        <p:tgtEl>
                                          <p:spTgt spid="13319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right)" prLst="gradientSize: 0.1" transition="in">
                                      <p:cBhvr>
                                        <p:cTn dur="1000" id="69"/>
                                        <p:tgtEl>
                                          <p:spTgt spid="13319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70">
                            <p:stCondLst>
                              <p:cond delay="14280"/>
                            </p:stCondLst>
                            <p:childTnLst>
                              <p:par>
                                <p:cTn fill="hold" grpId="0" id="71" nodeType="afterEffect" presetClass="entr" presetID="2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3"/>
                                        <p:tgtEl>
                                          <p:spTgt spid="13319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74"/>
                                        <p:tgtEl>
                                          <p:spTgt spid="13319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right)" prLst="gradientSize: 0.1" transition="in">
                                      <p:cBhvr>
                                        <p:cTn dur="1000" id="75"/>
                                        <p:tgtEl>
                                          <p:spTgt spid="13319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76">
                            <p:stCondLst>
                              <p:cond delay="15280"/>
                            </p:stCondLst>
                            <p:childTnLst>
                              <p:par>
                                <p:cTn fill="hold" grpId="0" id="77" nodeType="afterEffect" presetClass="entr" presetID="2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end="11" st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9"/>
                                        <p:tgtEl>
                                          <p:spTgt spid="13319">
                                            <p:txEl>
                                              <p:pRg end="11" st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0"/>
                                        <p:tgtEl>
                                          <p:spTgt spid="13319">
                                            <p:txEl>
                                              <p:pRg end="11" st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right)" prLst="gradientSize: 0.1" transition="in">
                                      <p:cBhvr>
                                        <p:cTn dur="1000" id="81"/>
                                        <p:tgtEl>
                                          <p:spTgt spid="13319">
                                            <p:txEl>
                                              <p:pRg end="11" st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13314"/>
      <p:bldP build="p" grpId="0" spid="13319"/>
    </p:bld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Documents and Settings\User\Рабочий стол\фони\Фокина Л. П. Шаблон школьный 2.jpg" id="5" name="Picture 2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290" name="Rectangle 2"/>
          <p:cNvSpPr>
            <a:spLocks noChangeArrowheads="1" noGrp="1"/>
          </p:cNvSpPr>
          <p:nvPr>
            <p:ph type="title"/>
          </p:nvPr>
        </p:nvSpPr>
        <p:spPr>
          <a:xfrm>
            <a:off x="1295400" y="274638"/>
            <a:ext cx="6553200" cy="3916362"/>
          </a:xfrm>
        </p:spPr>
        <p:txBody>
          <a:bodyPr/>
          <a:lstStyle/>
          <a:p>
            <a:pPr eaLnBrk="1" hangingPunct="1">
              <a:defRPr/>
            </a:pPr>
            <a:r>
              <a:rPr b="1" dirty="0" lang="ru-RU" smtClean="0" sz="2400">
                <a:solidFill>
                  <a:schemeClr val="accent6">
                    <a:lumMod val="75000"/>
                  </a:schemeClr>
                </a:solidFill>
                <a:latin charset="0" pitchFamily="18" typeface="Times New Roman"/>
              </a:rPr>
              <a:t>Книги - как люди: </a:t>
            </a:r>
            <a:br>
              <a:rPr b="1" dirty="0" lang="ru-RU" smtClean="0" sz="2400">
                <a:solidFill>
                  <a:schemeClr val="accent6">
                    <a:lumMod val="75000"/>
                  </a:schemeClr>
                </a:solidFill>
                <a:latin charset="0" pitchFamily="18" typeface="Times New Roman"/>
              </a:rPr>
            </a:br>
            <a:r>
              <a:rPr b="1" dirty="0" lang="ru-RU" smtClean="0" sz="2400">
                <a:solidFill>
                  <a:schemeClr val="accent6">
                    <a:lumMod val="75000"/>
                  </a:schemeClr>
                </a:solidFill>
                <a:latin charset="0" pitchFamily="18" typeface="Times New Roman"/>
              </a:rPr>
              <a:t>рождаются, живут, стареют. </a:t>
            </a:r>
            <a:br>
              <a:rPr b="1" dirty="0" lang="ru-RU" smtClean="0" sz="2400">
                <a:solidFill>
                  <a:schemeClr val="accent6">
                    <a:lumMod val="75000"/>
                  </a:schemeClr>
                </a:solidFill>
                <a:latin charset="0" pitchFamily="18" typeface="Times New Roman"/>
              </a:rPr>
            </a:br>
            <a:r>
              <a:rPr b="1" dirty="0" lang="ru-RU" smtClean="0" sz="2400">
                <a:solidFill>
                  <a:schemeClr val="accent6">
                    <a:lumMod val="75000"/>
                  </a:schemeClr>
                </a:solidFill>
                <a:latin charset="0" pitchFamily="18" typeface="Times New Roman"/>
              </a:rPr>
              <a:t>Как и люди, могут болеть. </a:t>
            </a:r>
            <a:br>
              <a:rPr b="1" dirty="0" lang="ru-RU" smtClean="0" sz="2400">
                <a:solidFill>
                  <a:schemeClr val="accent6">
                    <a:lumMod val="75000"/>
                  </a:schemeClr>
                </a:solidFill>
                <a:latin charset="0" pitchFamily="18" typeface="Times New Roman"/>
              </a:rPr>
            </a:br>
            <a:r>
              <a:rPr b="1" dirty="0" lang="ru-RU" smtClean="0" sz="2400">
                <a:solidFill>
                  <a:schemeClr val="accent6">
                    <a:lumMod val="75000"/>
                  </a:schemeClr>
                </a:solidFill>
                <a:latin charset="0" pitchFamily="18" typeface="Times New Roman"/>
              </a:rPr>
              <a:t>Мы все знаем, что любую болезнь </a:t>
            </a:r>
            <a:br>
              <a:rPr b="1" dirty="0" lang="ru-RU" smtClean="0" sz="2400">
                <a:solidFill>
                  <a:schemeClr val="accent6">
                    <a:lumMod val="75000"/>
                  </a:schemeClr>
                </a:solidFill>
                <a:latin charset="0" pitchFamily="18" typeface="Times New Roman"/>
              </a:rPr>
            </a:br>
            <a:r>
              <a:rPr b="1" dirty="0" lang="ru-RU" smtClean="0" sz="2400">
                <a:solidFill>
                  <a:schemeClr val="accent6">
                    <a:lumMod val="75000"/>
                  </a:schemeClr>
                </a:solidFill>
                <a:latin charset="0" pitchFamily="18" typeface="Times New Roman"/>
              </a:rPr>
              <a:t>легче предупредить, чем вылечить. </a:t>
            </a:r>
            <a:br>
              <a:rPr b="1" dirty="0" lang="ru-RU" smtClean="0" sz="2400">
                <a:solidFill>
                  <a:schemeClr val="accent6">
                    <a:lumMod val="75000"/>
                  </a:schemeClr>
                </a:solidFill>
                <a:latin charset="0" pitchFamily="18" typeface="Times New Roman"/>
              </a:rPr>
            </a:br>
            <a:r>
              <a:rPr b="1" dirty="0" lang="ru-RU" smtClean="0" sz="2400">
                <a:solidFill>
                  <a:schemeClr val="accent6">
                    <a:lumMod val="75000"/>
                  </a:schemeClr>
                </a:solidFill>
                <a:latin charset="0" pitchFamily="18" typeface="Times New Roman"/>
              </a:rPr>
              <a:t>И мы с вами должны книги и учебники: </a:t>
            </a:r>
            <a:br>
              <a:rPr b="1" dirty="0" lang="ru-RU" smtClean="0" sz="2400">
                <a:solidFill>
                  <a:schemeClr val="accent6">
                    <a:lumMod val="75000"/>
                  </a:schemeClr>
                </a:solidFill>
                <a:latin charset="0" pitchFamily="18" typeface="Times New Roman"/>
              </a:rPr>
            </a:br>
            <a:r>
              <a:rPr b="1" dirty="0" lang="ru-RU" smtClean="0" sz="2400">
                <a:solidFill>
                  <a:schemeClr val="accent6">
                    <a:lumMod val="75000"/>
                  </a:schemeClr>
                </a:solidFill>
                <a:latin charset="0" pitchFamily="18" typeface="Times New Roman"/>
              </a:rPr>
              <a:t/>
            </a:r>
            <a:br>
              <a:rPr b="1" dirty="0" lang="ru-RU" smtClean="0" sz="2400">
                <a:solidFill>
                  <a:schemeClr val="accent6">
                    <a:lumMod val="75000"/>
                  </a:schemeClr>
                </a:solidFill>
                <a:latin charset="0" pitchFamily="18" typeface="Times New Roman"/>
              </a:rPr>
            </a:br>
            <a:r>
              <a:rPr b="1" dirty="0" lang="ru-RU" smtClean="0">
                <a:solidFill>
                  <a:srgbClr val="CC0066"/>
                </a:solidFill>
                <a:latin charset="0" pitchFamily="18" typeface="Times New Roman"/>
              </a:rPr>
              <a:t>что? </a:t>
            </a:r>
            <a:endParaRPr b="1" dirty="0" lang="ru-RU" smtClean="0" sz="2400">
              <a:solidFill>
                <a:srgbClr val="CC0066"/>
              </a:solidFill>
              <a:latin charset="0" pitchFamily="18" typeface="Times New Roman"/>
            </a:endParaRPr>
          </a:p>
        </p:txBody>
      </p:sp>
      <p:pic>
        <p:nvPicPr>
          <p:cNvPr descr="AG00054_" id="13315" name="Picture 4"/>
          <p:cNvPicPr>
            <a:picLocks noChangeArrowheads="1" noChangeAspect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00" y="6400800"/>
            <a:ext cx="6172200" cy="10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Documents and Settings\Администратор\Рабочий стол\картинки\4049064.jpg" id="13316" name="Picture 14"/>
          <p:cNvPicPr>
            <a:picLocks noChangeArrowheads="1"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3733800" y="4038600"/>
            <a:ext cx="1681008" cy="2197056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2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right)" prLst="gradientSize: 0.1" transition="in">
                                      <p:cBhvr>
                                        <p:cTn dur="1000" id="9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1229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Рабочий стол\фони\фони\фоны для презентаций\1286439670_img_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9396" name="Rectangle 4"/>
          <p:cNvSpPr>
            <a:spLocks noChangeArrowheads="1"/>
          </p:cNvSpPr>
          <p:nvPr/>
        </p:nvSpPr>
        <p:spPr bwMode="auto">
          <a:xfrm>
            <a:off x="609600" y="1524000"/>
            <a:ext cx="8137525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171700" lvl="4" indent="-342900">
              <a:spcBef>
                <a:spcPct val="20000"/>
              </a:spcBef>
              <a:buClr>
                <a:schemeClr val="accent2"/>
              </a:buClr>
            </a:pPr>
            <a:r>
              <a:rPr lang="ru-RU" sz="7200" b="1" dirty="0"/>
              <a:t>Беречь!!!</a:t>
            </a:r>
          </a:p>
        </p:txBody>
      </p:sp>
      <p:pic>
        <p:nvPicPr>
          <p:cNvPr id="14339" name="Picture 5" descr="gallery_2_384_2069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1905000"/>
            <a:ext cx="1439862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2" descr="D:\рабочий стол\библиотека\презентации\для презентаций\книги\picture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24200" y="2667000"/>
            <a:ext cx="2438400" cy="2939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6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Профиль">
  <a:themeElements>
    <a:clrScheme name="Профиль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Профиль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рофиль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офиль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4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4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4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4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1351</TotalTime>
  <Words>901</Words>
  <Application>Microsoft PowerPoint</Application>
  <PresentationFormat>Экран (4:3)</PresentationFormat>
  <Paragraphs>161</Paragraphs>
  <Slides>38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38</vt:i4>
      </vt:variant>
    </vt:vector>
  </HeadingPairs>
  <TitlesOfParts>
    <vt:vector size="43" baseType="lpstr">
      <vt:lpstr>Оформление по умолчанию</vt:lpstr>
      <vt:lpstr>Профиль</vt:lpstr>
      <vt:lpstr>Воздушный поток</vt:lpstr>
      <vt:lpstr>1_Оформление по умолчанию</vt:lpstr>
      <vt:lpstr>2_Оформление по умолчанию</vt:lpstr>
      <vt:lpstr>Тема урока: «Экскурсия в библиотеку. равила обращения с книгой»</vt:lpstr>
      <vt:lpstr>Цели: Познакомить учащихся с основными понятиями:  «библиотека», «книжный фонд»,  «читальный зал». Сформировать и закрепить  первичные навыки  поведения в школьной библиотеке.   </vt:lpstr>
      <vt:lpstr>Слайд 3</vt:lpstr>
      <vt:lpstr>Слайд 4</vt:lpstr>
      <vt:lpstr>Правила пользования абонементом: (правильно подберите ответ)</vt:lpstr>
      <vt:lpstr>У нас есть книги, которые не выдаются на дом –  это энциклопедии и словари. Это книги, которые могут понадобиться читателям  в любой день.  И хорошо, что они всегда в читальном зале. </vt:lpstr>
      <vt:lpstr>Чтобы стать настоящими читателями, надо знать правила пользования библиотекой.  Как нужно вести себя в библиотеке? Почему?</vt:lpstr>
      <vt:lpstr>Книги - как люди:  рождаются, живут, стареют.  Как и люди, могут болеть.  Мы все знаем, что любую болезнь  легче предупредить, чем вылечить.  И мы с вами должны книги и учебники:   что? </vt:lpstr>
      <vt:lpstr>Слайд 9</vt:lpstr>
      <vt:lpstr>     Берите книгу чистыми руками. </vt:lpstr>
      <vt:lpstr>      Не кладите в книгу карандаши, ручки. От этого рвется переплет.</vt:lpstr>
      <vt:lpstr>Не пиши и не рисуй в книгах  и учебниках.</vt:lpstr>
      <vt:lpstr>Слайд 13</vt:lpstr>
      <vt:lpstr>Игра  «Веселые мартышки»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 Наша экскурсия в библиотеку  подходит к концу! Теперь вы знаете правила  пользования библиотекой.  Сегодня мы с вами много говорили  о том, как надо  и как не надо обращаться с книгами. Надеюсь, вы все это хорошо запомните! Скажите, пожалуйста,  что вы узнали сегодня нового для себя?   </vt:lpstr>
      <vt:lpstr>Урок подготовила зав. библиотекой:  Бочкарева Т.В.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User</cp:lastModifiedBy>
  <cp:revision>59</cp:revision>
  <cp:lastPrinted>1601-01-01T00:00:00Z</cp:lastPrinted>
  <dcterms:created xsi:type="dcterms:W3CDTF">1601-01-01T00:00:00Z</dcterms:created>
  <dcterms:modified xsi:type="dcterms:W3CDTF">2015-07-06T06:10:59Z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6276563</vt:lpwstr>
  </property>
  <property fmtid="{D5CDD505-2E9C-101B-9397-08002B2CF9AE}" name="NXPowerLiteVersion" pid="3">
    <vt:lpwstr>D4.1.4</vt:lpwstr>
  </property>
  <property fmtid="{D5CDD505-2E9C-101B-9397-08002B2CF9AE}" name="Version" pid="4">
    <vt:i4>1</vt:i4>
  </property>
</Properties>
</file>