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0"/>
  </p:notesMasterIdLst>
  <p:sldIdLst>
    <p:sldId id="264" r:id="rId2"/>
    <p:sldId id="280" r:id="rId3"/>
    <p:sldId id="259" r:id="rId4"/>
    <p:sldId id="279" r:id="rId5"/>
    <p:sldId id="265" r:id="rId6"/>
    <p:sldId id="266" r:id="rId7"/>
    <p:sldId id="281" r:id="rId8"/>
    <p:sldId id="272" r:id="rId9"/>
    <p:sldId id="282" r:id="rId10"/>
    <p:sldId id="275" r:id="rId11"/>
    <p:sldId id="274" r:id="rId12"/>
    <p:sldId id="273" r:id="rId13"/>
    <p:sldId id="271" r:id="rId14"/>
    <p:sldId id="278" r:id="rId15"/>
    <p:sldId id="263" r:id="rId16"/>
    <p:sldId id="283" r:id="rId17"/>
    <p:sldId id="261" r:id="rId18"/>
    <p:sldId id="28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9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9A080-BC97-42B4-AB18-3F458A9B25E4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5A708-6A27-4408-A841-50A821C11E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920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5A708-6A27-4408-A841-50A821C11E5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042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5A708-6A27-4408-A841-50A821C11E5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042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5A708-6A27-4408-A841-50A821C11E51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97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224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034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22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748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488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137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586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119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283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94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200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490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8.jpe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Фон для презентации абстракц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2008" y="-38705"/>
            <a:ext cx="9396536" cy="2016224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Проект «Наши имена»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3059832" y="3735288"/>
            <a:ext cx="5832648" cy="34766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Презентацию подготовила</a:t>
            </a:r>
          </a:p>
          <a:p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учитель начальных  классов</a:t>
            </a:r>
          </a:p>
          <a:p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 1 квалификационной категории</a:t>
            </a:r>
          </a:p>
          <a:p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5">
                    <a:lumMod val="50000"/>
                  </a:schemeClr>
                </a:solidFill>
              </a:rPr>
              <a:t>Кельманская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 Вероника Антоновна</a:t>
            </a:r>
          </a:p>
          <a:p>
            <a:endParaRPr lang="ru-RU" sz="2800" dirty="0"/>
          </a:p>
          <a:p>
            <a:r>
              <a:rPr lang="ru-RU" sz="1400" dirty="0" smtClean="0">
                <a:solidFill>
                  <a:srgbClr val="002060"/>
                </a:solidFill>
              </a:rPr>
              <a:t>2015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9" name="Picture 4" descr="PE02285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57600"/>
            <a:ext cx="248438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0" y="1412776"/>
            <a:ext cx="9461500" cy="23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359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Фон для презентации абстракц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55" y="-160307"/>
            <a:ext cx="9165055" cy="701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1520" y="-230345"/>
            <a:ext cx="8682168" cy="980728"/>
          </a:xfrm>
        </p:spPr>
        <p:txBody>
          <a:bodyPr/>
          <a:lstStyle/>
          <a:p>
            <a:r>
              <a:rPr lang="ru-RU" altLang="ru-RU" b="1" dirty="0">
                <a:solidFill>
                  <a:srgbClr val="002060"/>
                </a:solidFill>
              </a:rPr>
              <a:t>Для чего нужно имя</a:t>
            </a:r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69575" y="116632"/>
            <a:ext cx="8322128" cy="4800600"/>
          </a:xfrm>
        </p:spPr>
        <p:txBody>
          <a:bodyPr/>
          <a:lstStyle/>
          <a:p>
            <a:endParaRPr lang="ru-RU" altLang="ru-RU" b="1" dirty="0" smtClean="0"/>
          </a:p>
          <a:p>
            <a:r>
              <a:rPr lang="ru-RU" altLang="ru-RU" b="1" dirty="0" smtClean="0"/>
              <a:t>Новорожденному </a:t>
            </a:r>
            <a:r>
              <a:rPr lang="ru-RU" altLang="ru-RU" b="1" dirty="0"/>
              <a:t>мальчику желали:</a:t>
            </a:r>
            <a:r>
              <a:rPr lang="ru-RU" altLang="ru-RU" dirty="0"/>
              <a:t> "</a:t>
            </a:r>
            <a:r>
              <a:rPr lang="ru-RU" altLang="ru-RU" i="1" dirty="0"/>
              <a:t>Будь, как отец, крепок, силен, трудолюбив, гож пахать, сеять, топор в руках держать и лошадью управлять</a:t>
            </a:r>
            <a:r>
              <a:rPr lang="ru-RU" altLang="ru-RU" dirty="0"/>
              <a:t>". </a:t>
            </a:r>
          </a:p>
          <a:p>
            <a:endParaRPr lang="ru-RU" altLang="ru-RU" b="1" dirty="0" smtClean="0"/>
          </a:p>
          <a:p>
            <a:r>
              <a:rPr lang="ru-RU" altLang="ru-RU" b="1" dirty="0" smtClean="0"/>
              <a:t>Девочке</a:t>
            </a:r>
            <a:r>
              <a:rPr lang="ru-RU" altLang="ru-RU" dirty="0"/>
              <a:t>: "</a:t>
            </a:r>
            <a:r>
              <a:rPr lang="ru-RU" altLang="ru-RU" i="1" dirty="0"/>
              <a:t>Будь, как мать, приветливой, скромной, ретивой на работу, мастерицей прясть, ткать и узоры </a:t>
            </a:r>
            <a:r>
              <a:rPr lang="ru-RU" altLang="ru-RU" i="1" dirty="0" smtClean="0"/>
              <a:t>вышивать</a:t>
            </a:r>
            <a:r>
              <a:rPr lang="ru-RU" altLang="ru-RU" dirty="0" smtClean="0"/>
              <a:t>".</a:t>
            </a:r>
            <a:endParaRPr lang="ru-RU" altLang="ru-RU" dirty="0"/>
          </a:p>
        </p:txBody>
      </p:sp>
      <p:pic>
        <p:nvPicPr>
          <p:cNvPr id="12292" name="Picture 4" descr="БАТИК ! . - БерФорум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627" y="4365104"/>
            <a:ext cx="1979712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66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Фон для презентации абстракц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525"/>
            <a:ext cx="9144000" cy="699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972616" y="188640"/>
            <a:ext cx="9299376" cy="1143000"/>
          </a:xfrm>
        </p:spPr>
        <p:txBody>
          <a:bodyPr/>
          <a:lstStyle/>
          <a:p>
            <a:r>
              <a:rPr lang="ru-RU" altLang="ru-RU" b="1" dirty="0">
                <a:solidFill>
                  <a:srgbClr val="002060"/>
                </a:solidFill>
              </a:rPr>
              <a:t>Исследовательская работа</a:t>
            </a:r>
          </a:p>
        </p:txBody>
      </p:sp>
      <p:sp>
        <p:nvSpPr>
          <p:cNvPr id="3686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196975"/>
            <a:ext cx="8720138" cy="56610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800" dirty="0" smtClean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Самое </a:t>
            </a:r>
            <a:r>
              <a:rPr lang="ru-RU" altLang="ru-RU" sz="2800" b="1" dirty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распространённое имя девочек: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Дарья </a:t>
            </a:r>
            <a:r>
              <a:rPr lang="ru-RU" altLang="ru-RU" sz="2800" b="1" dirty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- 4</a:t>
            </a:r>
            <a:r>
              <a:rPr lang="ru-RU" alt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чел</a:t>
            </a:r>
            <a:r>
              <a:rPr lang="ru-RU" altLang="ru-RU" sz="2800" b="1" dirty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, Настя </a:t>
            </a:r>
            <a:r>
              <a:rPr lang="ru-RU" alt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– 2 </a:t>
            </a:r>
            <a:r>
              <a:rPr lang="ru-RU" altLang="ru-RU" sz="2800" b="1" dirty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чел</a:t>
            </a:r>
            <a:r>
              <a:rPr lang="ru-RU" alt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endParaRPr lang="ru-RU" altLang="ru-RU" sz="2800" b="1" dirty="0">
              <a:solidFill>
                <a:srgbClr val="00B050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2800" dirty="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Самое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распространённое имя мальчиков: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Александр-4чел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Даниил–2чел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.,Дмитрий- 2 чел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Самые </a:t>
            </a:r>
            <a:r>
              <a:rPr lang="ru-RU" alt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редкие имена</a:t>
            </a:r>
            <a:r>
              <a:rPr lang="ru-RU" alt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Эльдар, Даниэль, Диана, Эвелина, Максим, Кристина, Александра , 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Михаил, </a:t>
            </a:r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Андрей, Валерия, Юля, Кирилл, Мария, Анна, Виктория, Злата, Татьяна, Андрей, Юлия, Александра.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Как правильно сидеть за партой - Картинка 20577/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0"/>
            <a:ext cx="2035129" cy="241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90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Фон для презентации абстракц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-171400"/>
            <a:ext cx="9252519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11560" y="-315416"/>
            <a:ext cx="8562172" cy="936104"/>
          </a:xfrm>
        </p:spPr>
        <p:txBody>
          <a:bodyPr/>
          <a:lstStyle/>
          <a:p>
            <a:r>
              <a:rPr lang="ru-RU" altLang="ru-RU" b="1" dirty="0"/>
              <a:t>Пословицы и поговорки</a:t>
            </a:r>
          </a:p>
        </p:txBody>
      </p:sp>
      <p:sp>
        <p:nvSpPr>
          <p:cNvPr id="337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548680"/>
            <a:ext cx="8697144" cy="6309320"/>
          </a:xfrm>
        </p:spPr>
        <p:txBody>
          <a:bodyPr>
            <a:noAutofit/>
          </a:bodyPr>
          <a:lstStyle/>
          <a:p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никому не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злодей.</a:t>
            </a:r>
          </a:p>
          <a:p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Хороша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дочь Аннушка, коли хвалит мать да бабушка. </a:t>
            </a:r>
            <a:endParaRPr lang="ru-RU" alt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Каждый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Никитка хлопочет о своих пожитках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Впрямь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долбил Данило, да вкось пошло долбило.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Грелся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Максим круг осин.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Наш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Мишка не берет лишка. </a:t>
            </a:r>
          </a:p>
          <a:p>
            <a:pPr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Радуйся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Кирюшка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будет у бабушки пирушка.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Дмитрий да Борис за огород подрались.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Радуйся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Кирюшка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будет у бабушки пирушка.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Марья вашей Дарье двоюродная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Парасковья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Настя-Настенька, шубейка красненька: сама черноброва, опушка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боброва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Подготовка детей к школ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552619"/>
            <a:ext cx="1801550" cy="158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753048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Фон для презентации абстракц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226" y="0"/>
            <a:ext cx="9855928" cy="734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536" y="83671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altLang="ru-RU" sz="4000" dirty="0"/>
              <a:t/>
            </a:r>
            <a:br>
              <a:rPr lang="ru-RU" altLang="ru-RU" sz="4000" dirty="0"/>
            </a:br>
            <a:endParaRPr lang="ru-RU" altLang="ru-RU" sz="4000" dirty="0"/>
          </a:p>
        </p:txBody>
      </p:sp>
      <p:sp>
        <p:nvSpPr>
          <p:cNvPr id="3072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528" y="188640"/>
            <a:ext cx="8183880" cy="58441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altLang="ru-RU" sz="4000" dirty="0"/>
          </a:p>
        </p:txBody>
      </p:sp>
      <p:pic>
        <p:nvPicPr>
          <p:cNvPr id="9218" name="Picture 2" descr="Герой мультфильма Пин на Фантик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598" y="28933"/>
            <a:ext cx="2439624" cy="243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Как правильно сидеть за партой - Картинка 20577/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135" y="4149080"/>
            <a:ext cx="2376264" cy="22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88640"/>
            <a:ext cx="660648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               </a:t>
            </a:r>
            <a:r>
              <a:rPr lang="ru-RU" sz="4000" b="1" dirty="0" smtClean="0">
                <a:solidFill>
                  <a:srgbClr val="C00000"/>
                </a:solidFill>
              </a:rPr>
              <a:t>Стихи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             Даниил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Бабушка на стол накрыла.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Стынут суп, жаркое.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Тихо в комнате Данилы.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Что же там такое?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-Может быть, уснул? А ну-ка,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В щелку посмотрю на внука.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Дверь тихонько приоткрыла –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Не поверила глазам: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За столом сидит Данила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И читает книжку! САМ!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-Мне не наливайте чаю!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Занят! Видите – читаю!</a:t>
            </a:r>
          </a:p>
        </p:txBody>
      </p:sp>
    </p:spTree>
    <p:extLst>
      <p:ext uri="{BB962C8B-B14F-4D97-AF65-F5344CB8AC3E}">
        <p14:creationId xmlns:p14="http://schemas.microsoft.com/office/powerpoint/2010/main" val="293346916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</p:bld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223"/>
            <a:ext cx="9222488" cy="6793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914" name="Rectangle 2"/>
          <p:cNvSpPr>
            <a:spLocks noChangeArrowheads="1" noGrp="1" noRot="1"/>
          </p:cNvSpPr>
          <p:nvPr>
            <p:ph type="title"/>
          </p:nvPr>
        </p:nvSpPr>
        <p:spPr>
          <a:xfrm>
            <a:off x="107504" y="260648"/>
            <a:ext cx="3384376" cy="2520280"/>
          </a:xfrm>
        </p:spPr>
        <p:txBody>
          <a:bodyPr>
            <a:normAutofit/>
          </a:bodyPr>
          <a:lstStyle/>
          <a:p>
            <a:r>
              <a:rPr altLang="ru-RU" b="1" dirty="0" lang="ru-RU" smtClean="0" sz="4800">
                <a:solidFill>
                  <a:srgbClr val="FF0000"/>
                </a:solidFill>
              </a:rPr>
              <a:t>Наши </a:t>
            </a:r>
            <a:br>
              <a:rPr altLang="ru-RU" b="1" dirty="0" lang="ru-RU" smtClean="0" sz="4800">
                <a:solidFill>
                  <a:srgbClr val="FF0000"/>
                </a:solidFill>
              </a:rPr>
            </a:br>
            <a:r>
              <a:rPr altLang="ru-RU" b="1" dirty="0" lang="ru-RU" smtClean="0" sz="4800">
                <a:solidFill>
                  <a:srgbClr val="FF0000"/>
                </a:solidFill>
              </a:rPr>
              <a:t>имена</a:t>
            </a:r>
            <a:endParaRPr altLang="ru-RU" b="1" dirty="0" lang="ru-RU" sz="4800">
              <a:solidFill>
                <a:srgbClr val="FF0000"/>
              </a:solidFill>
            </a:endParaRPr>
          </a:p>
        </p:txBody>
      </p:sp>
      <p:pic>
        <p:nvPicPr>
          <p:cNvPr descr="d:\Users\Lida\Desktop\Новая папка\DSC_1710.JPG" id="1026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"/>
          <a:stretch/>
        </p:blipFill>
        <p:spPr bwMode="auto">
          <a:xfrm>
            <a:off x="2832761" y="73064"/>
            <a:ext cx="6257575" cy="3067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Users\Lida\Desktop\Новая папка\DSC_1711.JPG" id="1027" name="Picture 3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23528" y="3199082"/>
            <a:ext cx="8491756" cy="35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123430"/>
      </p:ext>
    </p:extLst>
  </p:cSld>
  <p:clrMapOvr>
    <a:masterClrMapping/>
  </p:clrMapOvr>
  <p:transition>
    <p:dissolve/>
  </p:transition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Фон для презентации абстракция" id="6" name="Picture 6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97" y="1"/>
            <a:ext cx="9116306" cy="7196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Users\Lida\Desktop\Новая папка\20150404_112555.jpg" id="2052" name="Picture 4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68558"/>
            <a:ext cx="4680520" cy="3510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Users\Lida\Desktop\Новая папка\20150404_112319.jpg" id="2053" name="Picture 5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"/>
          <a:stretch/>
        </p:blipFill>
        <p:spPr bwMode="auto">
          <a:xfrm>
            <a:off x="5076056" y="3621788"/>
            <a:ext cx="4205972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Users\Lida\Desktop\Новая папка\20150404_112309.jpg" id="2054" name="Picture 6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95536" y="3643817"/>
            <a:ext cx="4032448" cy="29082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6610" y="692696"/>
            <a:ext cx="3960440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4000">
                <a:solidFill>
                  <a:srgbClr val="FF0000"/>
                </a:solidFill>
              </a:rPr>
              <a:t>Аппликация «Цветок»</a:t>
            </a:r>
            <a:endParaRPr b="1" dirty="0" lang="ru-RU" sz="4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601912"/>
      </p:ext>
    </p:extLst>
  </p:cSld>
  <p:clrMapOvr>
    <a:masterClrMapping/>
  </p:clrMapOvr>
  <p:transition>
    <p:strips/>
  </p:transition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Фон для презентации абстракц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704" y="-92009"/>
            <a:ext cx="925252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940" y="-113064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Выводы: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620688"/>
            <a:ext cx="8363272" cy="5505475"/>
          </a:xfrm>
        </p:spPr>
        <p:txBody>
          <a:bodyPr>
            <a:norm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b="1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35294" y="1412776"/>
            <a:ext cx="8957954" cy="818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- развили у учеников навыки </a:t>
            </a:r>
            <a:r>
              <a:rPr lang="ru-RU" sz="2800" dirty="0"/>
              <a:t>работы с дополнительной </a:t>
            </a:r>
            <a:r>
              <a:rPr lang="ru-RU" sz="2800" dirty="0" smtClean="0"/>
              <a:t>литературой;</a:t>
            </a:r>
          </a:p>
          <a:p>
            <a:pPr marL="342900" indent="-342900">
              <a:buFontTx/>
              <a:buChar char="-"/>
            </a:pPr>
            <a:r>
              <a:rPr lang="ru-RU" sz="2800" dirty="0" smtClean="0"/>
              <a:t>провели </a:t>
            </a:r>
            <a:r>
              <a:rPr lang="ru-RU" sz="2800" dirty="0"/>
              <a:t>анализ полученных </a:t>
            </a:r>
            <a:r>
              <a:rPr lang="ru-RU" sz="2800" dirty="0" smtClean="0"/>
              <a:t>результатов;</a:t>
            </a:r>
          </a:p>
          <a:p>
            <a:pPr marL="342900" indent="-342900">
              <a:buFontTx/>
              <a:buChar char="-"/>
            </a:pPr>
            <a:r>
              <a:rPr lang="ru-RU" sz="2800" dirty="0" smtClean="0"/>
              <a:t>узнали </a:t>
            </a:r>
            <a:r>
              <a:rPr lang="ru-RU" sz="2800" dirty="0"/>
              <a:t>о происхождении и значении своего </a:t>
            </a:r>
            <a:r>
              <a:rPr lang="ru-RU" sz="2800" dirty="0" smtClean="0"/>
              <a:t>имени</a:t>
            </a:r>
            <a:r>
              <a:rPr lang="ru-RU" sz="2800" dirty="0"/>
              <a:t>;</a:t>
            </a:r>
            <a:endParaRPr lang="ru-RU" sz="2800" dirty="0" smtClean="0"/>
          </a:p>
          <a:p>
            <a:pPr marL="342900" indent="-342900">
              <a:buFontTx/>
              <a:buChar char="-"/>
            </a:pPr>
            <a:r>
              <a:rPr lang="ru-RU" sz="2800" dirty="0" smtClean="0"/>
              <a:t>помогли </a:t>
            </a:r>
            <a:r>
              <a:rPr lang="ru-RU" sz="2800" dirty="0"/>
              <a:t>осознать высокий нравственный смысл </a:t>
            </a:r>
            <a:r>
              <a:rPr lang="ru-RU" sz="2800" dirty="0" smtClean="0"/>
              <a:t>своего имени;</a:t>
            </a:r>
          </a:p>
          <a:p>
            <a:r>
              <a:rPr lang="ru-RU" sz="2800" dirty="0" smtClean="0"/>
              <a:t> - углубили </a:t>
            </a:r>
            <a:r>
              <a:rPr lang="ru-RU" sz="2800" dirty="0"/>
              <a:t>знания из личного опыта детей; </a:t>
            </a:r>
            <a:endParaRPr lang="ru-RU" sz="2800" dirty="0" smtClean="0"/>
          </a:p>
          <a:p>
            <a:pPr marL="342900" indent="-342900">
              <a:buFontTx/>
              <a:buChar char="-"/>
            </a:pPr>
            <a:r>
              <a:rPr lang="ru-RU" sz="2800" dirty="0" smtClean="0"/>
              <a:t>воспитывали </a:t>
            </a:r>
            <a:r>
              <a:rPr lang="ru-RU" sz="2800" dirty="0"/>
              <a:t>в </a:t>
            </a:r>
            <a:r>
              <a:rPr lang="ru-RU" sz="2800" dirty="0" smtClean="0"/>
              <a:t>учащихся </a:t>
            </a:r>
            <a:r>
              <a:rPr lang="ru-RU" sz="2800" dirty="0"/>
              <a:t>положительные качества личности; </a:t>
            </a:r>
          </a:p>
          <a:p>
            <a:pPr marL="342900" indent="-342900">
              <a:buFontTx/>
              <a:buChar char="-"/>
            </a:pPr>
            <a:r>
              <a:rPr lang="ru-RU" sz="2800" dirty="0" smtClean="0"/>
              <a:t>развивали </a:t>
            </a:r>
            <a:r>
              <a:rPr lang="ru-RU" sz="2800" dirty="0"/>
              <a:t>логическое мышление; </a:t>
            </a:r>
            <a:endParaRPr lang="ru-RU" sz="2800" dirty="0" smtClean="0"/>
          </a:p>
          <a:p>
            <a:pPr marL="342900" indent="-342900">
              <a:buFontTx/>
              <a:buChar char="-"/>
            </a:pPr>
            <a:r>
              <a:rPr lang="ru-RU" sz="2800" dirty="0" smtClean="0"/>
              <a:t>развивали </a:t>
            </a:r>
            <a:r>
              <a:rPr lang="ru-RU" sz="2800" dirty="0"/>
              <a:t>индивидуальные творческие способности </a:t>
            </a:r>
            <a:r>
              <a:rPr lang="ru-RU" sz="2800" dirty="0" smtClean="0"/>
              <a:t>детей</a:t>
            </a:r>
            <a:r>
              <a:rPr lang="ru-RU" sz="2800" dirty="0"/>
              <a:t>.</a:t>
            </a:r>
          </a:p>
          <a:p>
            <a:endParaRPr lang="ru-RU" sz="28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Picture 2" descr="Смешарики картинка формат А4 Магнит большой &quot;Ежик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941" y="-131725"/>
            <a:ext cx="1644700" cy="1644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40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Фон для презентации абстракц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457200"/>
            <a:ext cx="9540552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363272" cy="5505475"/>
          </a:xfrm>
        </p:spPr>
        <p:txBody>
          <a:bodyPr/>
          <a:lstStyle/>
          <a:p>
            <a:r>
              <a:rPr lang="ru-RU" sz="4800" dirty="0" smtClean="0">
                <a:solidFill>
                  <a:srgbClr val="002060"/>
                </a:solidFill>
              </a:rPr>
              <a:t>Имя </a:t>
            </a:r>
            <a:r>
              <a:rPr lang="ru-RU" sz="4800" dirty="0">
                <a:solidFill>
                  <a:srgbClr val="002060"/>
                </a:solidFill>
              </a:rPr>
              <a:t>человека — самый сладостный и самый важный для него звук на любом </a:t>
            </a:r>
            <a:r>
              <a:rPr lang="ru-RU" sz="4800" dirty="0" smtClean="0">
                <a:solidFill>
                  <a:srgbClr val="002060"/>
                </a:solidFill>
              </a:rPr>
              <a:t>языке.         </a:t>
            </a:r>
            <a:r>
              <a:rPr lang="ru-RU" sz="4400" dirty="0" smtClean="0">
                <a:solidFill>
                  <a:srgbClr val="0070C0"/>
                </a:solidFill>
              </a:rPr>
              <a:t>(Дейл Карнеги)</a:t>
            </a:r>
            <a:endParaRPr lang="ru-RU" sz="4400" dirty="0">
              <a:solidFill>
                <a:srgbClr val="0070C0"/>
              </a:solidFill>
            </a:endParaRPr>
          </a:p>
          <a:p>
            <a:endParaRPr lang="ru-RU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29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&amp;Tcy;&amp;acy;&amp;jcy;&amp;ncy;&amp;ycy; &amp;mcy;&amp;icy;&amp;rcy;&amp;acy; &amp;scy; &amp;Acy;&amp;ncy;&amp;ncy;&amp;ocy;&amp;jcy; &amp;CHcy;&amp;acy;&amp;pcy;&amp;mcy;&amp;acy;&amp;ncy; 18 &quot;&amp;Scy;&amp;lcy;&amp;iecy;&amp;dcy;&amp;ycy; &amp;bcy;&amp;ocy;&amp;gcy;&amp;ocy;&amp;vcy;&quot; 09.06.2011 &amp;scy;&amp;mcy;&amp;ocy;&amp;tcy;&amp;rcy;&amp;iecy;…" id="4" name="Picture 2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4457"/>
          <a:stretch>
            <a:fillRect/>
          </a:stretch>
        </p:blipFill>
        <p:spPr bwMode="auto">
          <a:xfrm>
            <a:off x="1619672" y="836712"/>
            <a:ext cx="5472608" cy="5494156"/>
          </a:xfrm>
          <a:prstGeom prst="rect">
            <a:avLst/>
          </a:prstGeom>
          <a:noFill/>
          <a:ln algn="in"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Фон для презентации абстракц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4751"/>
            <a:ext cx="9155475" cy="689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24544" y="-1179512"/>
            <a:ext cx="9144000" cy="1902073"/>
          </a:xfrm>
        </p:spPr>
        <p:txBody>
          <a:bodyPr>
            <a:noAutofit/>
          </a:bodyPr>
          <a:lstStyle/>
          <a:p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3140968"/>
            <a:ext cx="6008380" cy="4288011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4400" y="908720"/>
            <a:ext cx="898107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5400" b="1" dirty="0">
                <a:solidFill>
                  <a:srgbClr val="002060"/>
                </a:solidFill>
              </a:rPr>
              <a:t>«</a:t>
            </a:r>
            <a:r>
              <a:rPr lang="ru-RU" altLang="ru-RU" sz="5400" b="1" dirty="0">
                <a:solidFill>
                  <a:srgbClr val="002060"/>
                </a:solidFill>
                <a:latin typeface="Monotype Corsiva" pitchFamily="66" charset="0"/>
              </a:rPr>
              <a:t>Не имя красит человека,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5400" b="1" dirty="0">
                <a:solidFill>
                  <a:srgbClr val="002060"/>
                </a:solidFill>
                <a:latin typeface="Monotype Corsiva" pitchFamily="66" charset="0"/>
              </a:rPr>
              <a:t>                    </a:t>
            </a:r>
            <a:r>
              <a:rPr lang="ru-RU" alt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         </a:t>
            </a:r>
            <a:r>
              <a:rPr lang="ru-RU" altLang="ru-RU" sz="5400" b="1" dirty="0">
                <a:solidFill>
                  <a:srgbClr val="002060"/>
                </a:solidFill>
                <a:latin typeface="Monotype Corsiva" pitchFamily="66" charset="0"/>
              </a:rPr>
              <a:t>а </a:t>
            </a:r>
            <a:r>
              <a:rPr lang="ru-RU" alt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человек  имя</a:t>
            </a:r>
            <a:r>
              <a:rPr lang="ru-RU" altLang="ru-RU" sz="5400" b="1" dirty="0" smtClean="0">
                <a:solidFill>
                  <a:srgbClr val="002060"/>
                </a:solidFill>
              </a:rPr>
              <a:t>».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                                                                                  (Пословица)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Picture 3" descr="bigbook1_e0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84427"/>
            <a:ext cx="1907704" cy="1907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Лучшие ученики России учатся на севере столиц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433" y="3212976"/>
            <a:ext cx="2904745" cy="377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60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Фон для презентации абстракц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8931"/>
            <a:ext cx="9219731" cy="699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513" y="-1230877"/>
            <a:ext cx="8229600" cy="12527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544291" y="908720"/>
            <a:ext cx="9688291" cy="4104456"/>
          </a:xfrm>
        </p:spPr>
        <p:txBody>
          <a:bodyPr>
            <a:normAutofit lnSpcReduction="10000"/>
          </a:bodyPr>
          <a:lstStyle/>
          <a:p>
            <a:pPr lvl="0" algn="ctr" fontAlgn="base">
              <a:spcAft>
                <a:spcPct val="0"/>
              </a:spcAft>
              <a:buNone/>
            </a:pPr>
            <a:r>
              <a:rPr lang="ru-RU" altLang="ru-RU" sz="6000" b="1" dirty="0" smtClean="0">
                <a:solidFill>
                  <a:srgbClr val="002060"/>
                </a:solidFill>
              </a:rPr>
              <a:t>«</a:t>
            </a:r>
            <a:r>
              <a:rPr lang="ru-RU" altLang="ru-RU" sz="6000" b="1" dirty="0" smtClean="0">
                <a:solidFill>
                  <a:srgbClr val="002060"/>
                </a:solidFill>
                <a:latin typeface="Times New Roman" pitchFamily="18" charset="0"/>
              </a:rPr>
              <a:t>Имя </a:t>
            </a:r>
            <a:r>
              <a:rPr lang="ru-RU" altLang="ru-RU" sz="4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- </a:t>
            </a:r>
            <a:r>
              <a:rPr lang="ru-RU" altLang="ru-RU" sz="4400" b="1" dirty="0">
                <a:solidFill>
                  <a:prstClr val="black"/>
                </a:solidFill>
                <a:latin typeface="Times New Roman" pitchFamily="18" charset="0"/>
              </a:rPr>
              <a:t>это слово, </a:t>
            </a:r>
            <a:endParaRPr lang="ru-RU" altLang="ru-RU" sz="44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lvl="0" algn="ctr" fontAlgn="base">
              <a:spcAft>
                <a:spcPct val="0"/>
              </a:spcAft>
              <a:buNone/>
            </a:pPr>
            <a:r>
              <a:rPr lang="ru-RU" altLang="ru-RU" sz="4400" b="1" dirty="0" smtClean="0">
                <a:solidFill>
                  <a:prstClr val="black"/>
                </a:solidFill>
                <a:latin typeface="Times New Roman" pitchFamily="18" charset="0"/>
              </a:rPr>
              <a:t>которым </a:t>
            </a:r>
            <a:r>
              <a:rPr lang="ru-RU" altLang="ru-RU" sz="4400" b="1" dirty="0">
                <a:solidFill>
                  <a:prstClr val="black"/>
                </a:solidFill>
                <a:latin typeface="Times New Roman" pitchFamily="18" charset="0"/>
              </a:rPr>
              <a:t>зовут,   </a:t>
            </a:r>
          </a:p>
          <a:p>
            <a:pPr lvl="0" algn="ctr" fontAlgn="base">
              <a:spcAft>
                <a:spcPct val="0"/>
              </a:spcAft>
              <a:buNone/>
            </a:pPr>
            <a:r>
              <a:rPr lang="ru-RU" altLang="ru-RU" sz="4400" b="1" dirty="0">
                <a:solidFill>
                  <a:prstClr val="black"/>
                </a:solidFill>
                <a:latin typeface="Times New Roman" pitchFamily="18" charset="0"/>
              </a:rPr>
              <a:t>      </a:t>
            </a:r>
            <a:r>
              <a:rPr lang="ru-RU" altLang="ru-RU" sz="4400" b="1" dirty="0" smtClean="0">
                <a:solidFill>
                  <a:prstClr val="black"/>
                </a:solidFill>
                <a:latin typeface="Times New Roman" pitchFamily="18" charset="0"/>
              </a:rPr>
              <a:t>означают </a:t>
            </a:r>
            <a:r>
              <a:rPr lang="ru-RU" altLang="ru-RU" sz="4400" b="1" dirty="0">
                <a:solidFill>
                  <a:prstClr val="black"/>
                </a:solidFill>
                <a:latin typeface="Times New Roman" pitchFamily="18" charset="0"/>
              </a:rPr>
              <a:t>особь, </a:t>
            </a:r>
            <a:endParaRPr lang="ru-RU" altLang="ru-RU" sz="44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lvl="0" algn="ctr" fontAlgn="base">
              <a:spcAft>
                <a:spcPct val="0"/>
              </a:spcAft>
              <a:buNone/>
            </a:pPr>
            <a:r>
              <a:rPr lang="ru-RU" altLang="ru-RU" sz="4400" b="1" dirty="0" smtClean="0">
                <a:solidFill>
                  <a:prstClr val="black"/>
                </a:solidFill>
                <a:latin typeface="Times New Roman" pitchFamily="18" charset="0"/>
              </a:rPr>
              <a:t>личность</a:t>
            </a:r>
            <a:r>
              <a:rPr lang="ru-RU" altLang="ru-RU" sz="4400" b="1" dirty="0" smtClean="0">
                <a:solidFill>
                  <a:prstClr val="black"/>
                </a:solidFill>
              </a:rPr>
              <a:t>».</a:t>
            </a:r>
          </a:p>
          <a:p>
            <a:pPr lvl="0" algn="ctr" fontAlgn="base">
              <a:spcAft>
                <a:spcPct val="0"/>
              </a:spcAft>
              <a:buNone/>
            </a:pPr>
            <a:r>
              <a:rPr lang="ru-RU" altLang="ru-RU" sz="4000" b="1" dirty="0" smtClean="0">
                <a:solidFill>
                  <a:prstClr val="black"/>
                </a:solidFill>
                <a:latin typeface="Times New Roman" pitchFamily="18" charset="0"/>
              </a:rPr>
              <a:t> по словарю В. И. Даля</a:t>
            </a:r>
            <a:endParaRPr lang="ru-RU" altLang="ru-RU" sz="4000" b="1" dirty="0">
              <a:solidFill>
                <a:prstClr val="black"/>
              </a:solidFill>
              <a:latin typeface="Times New Roman" pitchFamily="18" charset="0"/>
            </a:endParaRPr>
          </a:p>
          <a:p>
            <a:endParaRPr lang="ru-RU" sz="4400" b="1" dirty="0"/>
          </a:p>
        </p:txBody>
      </p:sp>
      <p:pic>
        <p:nvPicPr>
          <p:cNvPr id="9" name="Picture 4" descr="БАТИК ! . - БерФору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771777"/>
            <a:ext cx="2360325" cy="20862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15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Фон для презентации абстракц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8" y="-111582"/>
            <a:ext cx="9324528" cy="699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b="1" dirty="0">
                <a:solidFill>
                  <a:srgbClr val="0070C0"/>
                </a:solidFill>
              </a:rPr>
              <a:t>Актуальность</a:t>
            </a:r>
            <a:br>
              <a:rPr lang="ru-RU" altLang="ru-RU" b="1" dirty="0">
                <a:solidFill>
                  <a:srgbClr val="0070C0"/>
                </a:solidFill>
              </a:rPr>
            </a:br>
            <a:endParaRPr lang="ru-RU" altLang="ru-RU" b="1" dirty="0">
              <a:solidFill>
                <a:srgbClr val="0070C0"/>
              </a:solidFill>
            </a:endParaRPr>
          </a:p>
        </p:txBody>
      </p:sp>
      <p:sp>
        <p:nvSpPr>
          <p:cNvPr id="3072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/>
              <a:t>Изучение собственного имени помогает человеку осознать свою </a:t>
            </a:r>
            <a:r>
              <a:rPr lang="ru-RU" altLang="ru-RU" dirty="0" smtClean="0"/>
              <a:t>уникальность,</a:t>
            </a:r>
            <a:endParaRPr lang="ru-RU" altLang="ru-RU" dirty="0"/>
          </a:p>
          <a:p>
            <a:r>
              <a:rPr lang="ru-RU" altLang="ru-RU" dirty="0"/>
              <a:t> ценность своего </a:t>
            </a:r>
            <a:r>
              <a:rPr lang="ru-RU" altLang="ru-RU" dirty="0" smtClean="0"/>
              <a:t>имени,</a:t>
            </a:r>
            <a:endParaRPr lang="ru-RU" altLang="ru-RU" dirty="0"/>
          </a:p>
          <a:p>
            <a:r>
              <a:rPr lang="ru-RU" altLang="ru-RU" dirty="0"/>
              <a:t> уважительное отношение к другим </a:t>
            </a:r>
            <a:r>
              <a:rPr lang="ru-RU" altLang="ru-RU" dirty="0" smtClean="0"/>
              <a:t>людям.  </a:t>
            </a:r>
            <a:endParaRPr lang="ru-RU" altLang="ru-RU" dirty="0"/>
          </a:p>
        </p:txBody>
      </p:sp>
      <p:pic>
        <p:nvPicPr>
          <p:cNvPr id="6146" name="Picture 2" descr="kar Каталог фотообо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049" y="3933056"/>
            <a:ext cx="2476709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35458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Фон для презентации абстракц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431649" cy="7178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9" y="104937"/>
            <a:ext cx="87129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Проблемный вопрос:</a:t>
            </a:r>
            <a:endParaRPr lang="ru-RU" altLang="ru-RU" sz="3200" b="1" dirty="0" smtClean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Учени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789040"/>
            <a:ext cx="3143263" cy="32676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1052737"/>
            <a:ext cx="849694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- Для </a:t>
            </a:r>
            <a:r>
              <a:rPr lang="ru-RU" sz="4400" b="1" dirty="0">
                <a:solidFill>
                  <a:srgbClr val="0070C0"/>
                </a:solidFill>
              </a:rPr>
              <a:t>чего нужно имя? </a:t>
            </a:r>
            <a:r>
              <a:rPr lang="ru-RU" sz="4400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ru-RU" sz="4400" b="1" dirty="0" smtClean="0">
                <a:solidFill>
                  <a:srgbClr val="0070C0"/>
                </a:solidFill>
              </a:rPr>
              <a:t>- Что </a:t>
            </a:r>
            <a:r>
              <a:rPr lang="ru-RU" sz="4400" b="1" dirty="0">
                <a:solidFill>
                  <a:srgbClr val="0070C0"/>
                </a:solidFill>
              </a:rPr>
              <a:t>означает мое </a:t>
            </a:r>
            <a:r>
              <a:rPr lang="ru-RU" sz="4400" b="1" dirty="0" smtClean="0">
                <a:solidFill>
                  <a:srgbClr val="0070C0"/>
                </a:solidFill>
              </a:rPr>
              <a:t>имя?</a:t>
            </a:r>
          </a:p>
          <a:p>
            <a:r>
              <a:rPr lang="ru-RU" sz="4400" b="1" dirty="0" smtClean="0">
                <a:solidFill>
                  <a:srgbClr val="0070C0"/>
                </a:solidFill>
              </a:rPr>
              <a:t>- Как </a:t>
            </a:r>
            <a:r>
              <a:rPr lang="ru-RU" sz="4400" b="1" dirty="0">
                <a:solidFill>
                  <a:srgbClr val="0070C0"/>
                </a:solidFill>
              </a:rPr>
              <a:t>интереснее рассказать об имени?</a:t>
            </a:r>
          </a:p>
        </p:txBody>
      </p:sp>
    </p:spTree>
    <p:extLst>
      <p:ext uri="{BB962C8B-B14F-4D97-AF65-F5344CB8AC3E}">
        <p14:creationId xmlns:p14="http://schemas.microsoft.com/office/powerpoint/2010/main" val="340762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Фон для презентации абстракц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93" y="-261216"/>
            <a:ext cx="9151793" cy="721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43992" y="225043"/>
            <a:ext cx="72008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      </a:t>
            </a:r>
            <a:r>
              <a:rPr lang="ru-RU" sz="4400" dirty="0">
                <a:solidFill>
                  <a:srgbClr val="7030A0"/>
                </a:solidFill>
              </a:rPr>
              <a:t> </a:t>
            </a:r>
            <a:r>
              <a:rPr lang="ru-RU" sz="4400" b="1" dirty="0">
                <a:solidFill>
                  <a:srgbClr val="7030A0"/>
                </a:solidFill>
              </a:rPr>
              <a:t>Задачи проекта:</a:t>
            </a:r>
            <a:r>
              <a:rPr lang="ru-RU" sz="4400" b="1" dirty="0"/>
              <a:t> </a:t>
            </a:r>
            <a:endParaRPr lang="ru-RU" sz="4400" dirty="0"/>
          </a:p>
          <a:p>
            <a:pPr lvl="0"/>
            <a:r>
              <a:rPr lang="ru-RU" sz="3200" dirty="0"/>
              <a:t> </a:t>
            </a:r>
            <a:r>
              <a:rPr lang="ru-RU" sz="2800" dirty="0" smtClean="0"/>
              <a:t>-Исследовать </a:t>
            </a:r>
            <a:r>
              <a:rPr lang="ru-RU" sz="2800" dirty="0"/>
              <a:t>происхождение и значение своего имени.</a:t>
            </a:r>
          </a:p>
          <a:p>
            <a:r>
              <a:rPr lang="ru-RU" sz="2800" dirty="0"/>
              <a:t> </a:t>
            </a:r>
            <a:r>
              <a:rPr lang="ru-RU" sz="2800" dirty="0" smtClean="0"/>
              <a:t>-Развивать </a:t>
            </a:r>
            <a:r>
              <a:rPr lang="ru-RU" sz="2800" dirty="0"/>
              <a:t>интерес к происхождению своему имени, прививать уважительное отношение к собственному </a:t>
            </a:r>
            <a:r>
              <a:rPr lang="ru-RU" sz="2800" dirty="0" smtClean="0"/>
              <a:t>имени.</a:t>
            </a:r>
          </a:p>
          <a:p>
            <a:r>
              <a:rPr lang="ru-RU" altLang="ru-RU" sz="2800" dirty="0" smtClean="0"/>
              <a:t> -Расширить </a:t>
            </a:r>
            <a:r>
              <a:rPr lang="ru-RU" altLang="ru-RU" sz="2800" dirty="0"/>
              <a:t>знания о своём </a:t>
            </a:r>
            <a:r>
              <a:rPr lang="ru-RU" altLang="ru-RU" sz="2800" dirty="0" smtClean="0"/>
              <a:t>имени.</a:t>
            </a:r>
          </a:p>
          <a:p>
            <a:r>
              <a:rPr lang="ru-RU" altLang="ru-RU" sz="2800" dirty="0" smtClean="0"/>
              <a:t>-Развивать </a:t>
            </a:r>
            <a:r>
              <a:rPr lang="ru-RU" altLang="ru-RU" sz="2800" dirty="0"/>
              <a:t>стремление к изучению своей личности, к </a:t>
            </a:r>
            <a:r>
              <a:rPr lang="ru-RU" altLang="ru-RU" sz="2800" dirty="0" smtClean="0"/>
              <a:t>самопознанию.</a:t>
            </a:r>
            <a:endParaRPr lang="ru-RU" altLang="ru-RU" sz="2800" dirty="0"/>
          </a:p>
          <a:p>
            <a:r>
              <a:rPr lang="ru-RU" altLang="ru-RU" sz="2800" dirty="0" smtClean="0"/>
              <a:t>-Выявить </a:t>
            </a:r>
            <a:r>
              <a:rPr lang="ru-RU" altLang="ru-RU" sz="2800" dirty="0"/>
              <a:t>самые популярные и самые редкие имена девочек и мальчиков в </a:t>
            </a:r>
            <a:r>
              <a:rPr lang="ru-RU" altLang="ru-RU" sz="2800" dirty="0" smtClean="0"/>
              <a:t>1-А классе.</a:t>
            </a:r>
            <a:endParaRPr lang="ru-RU" altLang="ru-RU" sz="2800" dirty="0"/>
          </a:p>
          <a:p>
            <a:pPr lvl="0"/>
            <a:endParaRPr lang="ru-RU" sz="2800" b="1" dirty="0"/>
          </a:p>
        </p:txBody>
      </p:sp>
      <p:pic>
        <p:nvPicPr>
          <p:cNvPr id="7170" name="Picture 2" descr="1 июня 2013 года проекту Смешарики исполняется 10 лет Новости компаний Advertology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504" y="5212974"/>
            <a:ext cx="2204244" cy="174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Лучшие ученики России учатся на севере столиц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93" y="34993"/>
            <a:ext cx="1771334" cy="230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26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Фон для презентации абстракц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93" y="-295049"/>
            <a:ext cx="9151793" cy="709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7793" y="0"/>
            <a:ext cx="9151793" cy="5721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      </a:t>
            </a:r>
            <a:r>
              <a:rPr lang="ru-RU" sz="3200" dirty="0">
                <a:solidFill>
                  <a:srgbClr val="7030A0"/>
                </a:solidFill>
              </a:rPr>
              <a:t> </a:t>
            </a:r>
            <a:r>
              <a:rPr lang="ru-RU" sz="4800" dirty="0" smtClean="0">
                <a:solidFill>
                  <a:srgbClr val="7030A0"/>
                </a:solidFill>
              </a:rPr>
              <a:t>                    </a:t>
            </a:r>
            <a:r>
              <a:rPr lang="ru-RU" sz="4800" b="1" dirty="0" smtClean="0">
                <a:solidFill>
                  <a:srgbClr val="7030A0"/>
                </a:solidFill>
              </a:rPr>
              <a:t>Цели </a:t>
            </a:r>
            <a:r>
              <a:rPr lang="ru-RU" sz="4800" b="1" dirty="0">
                <a:solidFill>
                  <a:srgbClr val="7030A0"/>
                </a:solidFill>
              </a:rPr>
              <a:t>проекта: </a:t>
            </a:r>
            <a:endParaRPr lang="ru-RU" sz="4800" dirty="0">
              <a:solidFill>
                <a:srgbClr val="7030A0"/>
              </a:solidFill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/>
              <a:t> </a:t>
            </a:r>
            <a:r>
              <a:rPr lang="ru-RU" sz="2800" b="1" dirty="0" smtClean="0">
                <a:ea typeface="Times New Roman"/>
                <a:cs typeface="Times New Roman"/>
              </a:rPr>
              <a:t>•</a:t>
            </a:r>
            <a:r>
              <a:rPr lang="ru-RU" sz="2800" dirty="0" smtClean="0">
                <a:ea typeface="Times New Roman"/>
                <a:cs typeface="Times New Roman"/>
              </a:rPr>
              <a:t>познакомить </a:t>
            </a:r>
            <a:r>
              <a:rPr lang="ru-RU" sz="2800" dirty="0">
                <a:ea typeface="Times New Roman"/>
                <a:cs typeface="Times New Roman"/>
              </a:rPr>
              <a:t>обучающихся с историей появления имён, значением и происхождением своего имени;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ea typeface="Times New Roman"/>
                <a:cs typeface="Times New Roman"/>
              </a:rPr>
              <a:t>•вызвать </a:t>
            </a:r>
            <a:r>
              <a:rPr lang="ru-RU" sz="2800" dirty="0">
                <a:ea typeface="Times New Roman"/>
                <a:cs typeface="Times New Roman"/>
              </a:rPr>
              <a:t>эмоциональное стремление к поисковой работе над происхождением и расшифровкой имён;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ea typeface="Times New Roman"/>
                <a:cs typeface="Times New Roman"/>
              </a:rPr>
              <a:t>•углубить </a:t>
            </a:r>
            <a:r>
              <a:rPr lang="ru-RU" sz="2800" dirty="0">
                <a:ea typeface="Times New Roman"/>
                <a:cs typeface="Times New Roman"/>
              </a:rPr>
              <a:t>знания из личного опыта детей;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ea typeface="Times New Roman"/>
                <a:cs typeface="Times New Roman"/>
              </a:rPr>
              <a:t>•воспитывать </a:t>
            </a:r>
            <a:r>
              <a:rPr lang="ru-RU" sz="2800" dirty="0">
                <a:ea typeface="Times New Roman"/>
                <a:cs typeface="Times New Roman"/>
              </a:rPr>
              <a:t>в детях положительные качества личности (внимание друг к другу, умение слушать товарищей); 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ea typeface="Times New Roman"/>
                <a:cs typeface="Times New Roman"/>
              </a:rPr>
              <a:t>•</a:t>
            </a:r>
            <a:r>
              <a:rPr lang="ru-RU" sz="2800" dirty="0" smtClean="0">
                <a:ea typeface="Times New Roman"/>
                <a:cs typeface="Times New Roman"/>
              </a:rPr>
              <a:t> развивать </a:t>
            </a:r>
            <a:r>
              <a:rPr lang="ru-RU" sz="2800" dirty="0">
                <a:ea typeface="Times New Roman"/>
                <a:cs typeface="Times New Roman"/>
              </a:rPr>
              <a:t>индивидуальные творческие способности детей, любознательность и самостоятельность.</a:t>
            </a:r>
            <a:endParaRPr lang="ru-RU" sz="2800" dirty="0">
              <a:ea typeface="Calibri"/>
              <a:cs typeface="Times New Roman"/>
            </a:endParaRPr>
          </a:p>
          <a:p>
            <a:pPr lvl="0"/>
            <a:endParaRPr lang="ru-RU" sz="2800" b="1" dirty="0"/>
          </a:p>
        </p:txBody>
      </p:sp>
      <p:pic>
        <p:nvPicPr>
          <p:cNvPr id="6" name="Picture 2" descr="Смешарики картинка формат А4 Магнит большой &quot;Ежик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670532"/>
            <a:ext cx="1907704" cy="21020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355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Фон для презентации абстракц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9080500" cy="699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Фон для презентации абстракц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96" y="-50071"/>
            <a:ext cx="9066192" cy="679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/>
              <a:t>План работы</a:t>
            </a:r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57200" y="1600200"/>
            <a:ext cx="9121737" cy="4525963"/>
          </a:xfrm>
        </p:spPr>
        <p:txBody>
          <a:bodyPr/>
          <a:lstStyle/>
          <a:p>
            <a:r>
              <a:rPr lang="ru-RU" altLang="ru-RU" b="1" dirty="0">
                <a:solidFill>
                  <a:srgbClr val="002060"/>
                </a:solidFill>
              </a:rPr>
              <a:t>1. Изучение литературы по данной теме.</a:t>
            </a:r>
          </a:p>
          <a:p>
            <a:r>
              <a:rPr lang="ru-RU" altLang="ru-RU" b="1" dirty="0">
                <a:solidFill>
                  <a:srgbClr val="002060"/>
                </a:solidFill>
              </a:rPr>
              <a:t>2. Поиск информации в интернете.</a:t>
            </a:r>
          </a:p>
          <a:p>
            <a:r>
              <a:rPr lang="ru-RU" altLang="ru-RU" b="1" dirty="0">
                <a:solidFill>
                  <a:srgbClr val="002060"/>
                </a:solidFill>
              </a:rPr>
              <a:t>3.Беседа с родителями и учениками </a:t>
            </a:r>
            <a:r>
              <a:rPr lang="ru-RU" altLang="ru-RU" b="1" dirty="0" smtClean="0">
                <a:solidFill>
                  <a:srgbClr val="002060"/>
                </a:solidFill>
              </a:rPr>
              <a:t>класса.</a:t>
            </a:r>
            <a:endParaRPr lang="ru-RU" altLang="ru-RU" b="1" dirty="0">
              <a:solidFill>
                <a:srgbClr val="002060"/>
              </a:solidFill>
            </a:endParaRPr>
          </a:p>
          <a:p>
            <a:r>
              <a:rPr lang="ru-RU" altLang="ru-RU" b="1" dirty="0">
                <a:solidFill>
                  <a:srgbClr val="002060"/>
                </a:solidFill>
              </a:rPr>
              <a:t>4.Узнать о популярности имён в </a:t>
            </a:r>
            <a:r>
              <a:rPr lang="ru-RU" altLang="ru-RU" b="1" dirty="0" smtClean="0">
                <a:solidFill>
                  <a:srgbClr val="002060"/>
                </a:solidFill>
              </a:rPr>
              <a:t>1-А классе.</a:t>
            </a:r>
            <a:endParaRPr lang="ru-RU" altLang="ru-RU" b="1" dirty="0">
              <a:solidFill>
                <a:srgbClr val="002060"/>
              </a:solidFill>
            </a:endParaRPr>
          </a:p>
          <a:p>
            <a:r>
              <a:rPr lang="ru-RU" altLang="ru-RU" b="1" dirty="0">
                <a:solidFill>
                  <a:srgbClr val="002060"/>
                </a:solidFill>
              </a:rPr>
              <a:t>5. Изготовление </a:t>
            </a:r>
            <a:r>
              <a:rPr lang="ru-RU" altLang="ru-RU" b="1" dirty="0" smtClean="0">
                <a:solidFill>
                  <a:srgbClr val="002060"/>
                </a:solidFill>
              </a:rPr>
              <a:t>альбома </a:t>
            </a:r>
            <a:r>
              <a:rPr lang="ru-RU" altLang="ru-RU" b="1" dirty="0">
                <a:solidFill>
                  <a:srgbClr val="002060"/>
                </a:solidFill>
              </a:rPr>
              <a:t>о значении имён учеников нашего класса. </a:t>
            </a:r>
          </a:p>
        </p:txBody>
      </p:sp>
      <p:pic>
        <p:nvPicPr>
          <p:cNvPr id="10242" name="Picture 2" descr="Смотреть картинки - Смотреть картинк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423" y="-56077"/>
            <a:ext cx="1766577" cy="17665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1 июня 2013 года проекту Смешарики исполняется 10 лет Новости компаний Advertology.R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825" y="4797152"/>
            <a:ext cx="2204244" cy="174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94375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Фон для презентации абстракц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90805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Фон для презентации абстракц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886"/>
            <a:ext cx="9036496" cy="7192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 smtClean="0">
                <a:solidFill>
                  <a:srgbClr val="002060"/>
                </a:solidFill>
              </a:rPr>
              <a:t>Этапы </a:t>
            </a:r>
            <a:r>
              <a:rPr lang="ru-RU" altLang="ru-RU" b="1" dirty="0">
                <a:solidFill>
                  <a:srgbClr val="002060"/>
                </a:solidFill>
              </a:rPr>
              <a:t>работы</a:t>
            </a:r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79512" y="1600200"/>
            <a:ext cx="8507288" cy="53571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b="1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1.Введение.</a:t>
            </a:r>
          </a:p>
          <a:p>
            <a:pPr marL="0" indent="0">
              <a:buNone/>
            </a:pPr>
            <a:r>
              <a:rPr lang="ru-RU" altLang="ru-RU" b="1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2.Исследовательская работа.</a:t>
            </a:r>
            <a:endParaRPr lang="ru-RU" altLang="ru-RU" b="1" dirty="0">
              <a:solidFill>
                <a:schemeClr val="tx2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ru-RU" altLang="ru-RU" b="1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2.Пословицы и поговорки . </a:t>
            </a:r>
          </a:p>
          <a:p>
            <a:pPr marL="0" indent="0">
              <a:buNone/>
            </a:pPr>
            <a:r>
              <a:rPr lang="ru-RU" altLang="ru-RU" b="1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3.Стихи.</a:t>
            </a:r>
            <a:endParaRPr lang="ru-RU" altLang="ru-RU" b="1" dirty="0">
              <a:solidFill>
                <a:schemeClr val="tx2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ru-RU" altLang="ru-RU" b="1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4.Значение </a:t>
            </a:r>
            <a:r>
              <a:rPr lang="ru-RU" altLang="ru-RU" b="1" dirty="0">
                <a:solidFill>
                  <a:schemeClr val="tx2">
                    <a:lumMod val="85000"/>
                    <a:lumOff val="15000"/>
                  </a:schemeClr>
                </a:solidFill>
              </a:rPr>
              <a:t>имён.</a:t>
            </a:r>
          </a:p>
          <a:p>
            <a:pPr marL="0" indent="0">
              <a:buNone/>
            </a:pPr>
            <a:r>
              <a:rPr lang="ru-RU" altLang="ru-RU" b="1" dirty="0">
                <a:solidFill>
                  <a:schemeClr val="tx2">
                    <a:lumMod val="85000"/>
                    <a:lumOff val="15000"/>
                  </a:schemeClr>
                </a:solidFill>
              </a:rPr>
              <a:t>4</a:t>
            </a:r>
            <a:r>
              <a:rPr lang="ru-RU" altLang="ru-RU" b="1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.Творческая работа. Составление реферата.</a:t>
            </a:r>
            <a:endParaRPr lang="ru-RU" altLang="ru-RU" b="1" dirty="0">
              <a:solidFill>
                <a:schemeClr val="tx2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ru-RU" altLang="ru-RU" b="1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6.Изготовление аппликации «Цветок».</a:t>
            </a:r>
          </a:p>
          <a:p>
            <a:pPr marL="0" indent="0">
              <a:buNone/>
            </a:pPr>
            <a:r>
              <a:rPr lang="ru-RU" altLang="ru-RU" b="1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7.Итог работы.</a:t>
            </a:r>
            <a:endParaRPr lang="ru-RU" altLang="ru-RU" b="1" dirty="0">
              <a:solidFill>
                <a:schemeClr val="tx2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ru-RU" altLang="ru-RU" b="1" dirty="0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242" name="Picture 2" descr="Смотреть картинки - Смотреть картинк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2" y="260649"/>
            <a:ext cx="2232248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Мультфильм смешарики картинки. . Клипарты смешарики. . Нюша, лосяш, копатыч, бараш, крош, кар карыч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296" y="5306888"/>
            <a:ext cx="1699037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29076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1189</TotalTime>
  <Words>473</Words>
  <Application>Microsoft Office PowerPoint</Application>
  <PresentationFormat>Экран (4:3)</PresentationFormat>
  <Paragraphs>114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Проект «Наши имена»</vt:lpstr>
      <vt:lpstr>Презентация PowerPoint</vt:lpstr>
      <vt:lpstr>Презентация PowerPoint</vt:lpstr>
      <vt:lpstr>Актуальность </vt:lpstr>
      <vt:lpstr>Презентация PowerPoint</vt:lpstr>
      <vt:lpstr>Презентация PowerPoint</vt:lpstr>
      <vt:lpstr>Презентация PowerPoint</vt:lpstr>
      <vt:lpstr>План работы</vt:lpstr>
      <vt:lpstr>Этапы работы</vt:lpstr>
      <vt:lpstr>Для чего нужно имя</vt:lpstr>
      <vt:lpstr>Исследовательская работа</vt:lpstr>
      <vt:lpstr>Пословицы и поговорки</vt:lpstr>
      <vt:lpstr> </vt:lpstr>
      <vt:lpstr>Наши  имена</vt:lpstr>
      <vt:lpstr>Презентация PowerPoint</vt:lpstr>
      <vt:lpstr>Выводы: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Lida</dc:creator>
  <cp:lastModifiedBy>Lida</cp:lastModifiedBy>
  <cp:revision>75</cp:revision>
  <dcterms:created xsi:type="dcterms:W3CDTF">2015-02-07T06:50:09Z</dcterms:created>
  <dcterms:modified xsi:type="dcterms:W3CDTF">2015-04-13T19:14:31Z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742515</vt:lpwstr>
  </property>
  <property fmtid="{D5CDD505-2E9C-101B-9397-08002B2CF9AE}" name="NXPowerLiteVersion" pid="3">
    <vt:lpwstr>D4.1.4</vt:lpwstr>
  </property>
</Properties>
</file>