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+xml" PartName="/ppt/slides/slide56.xml"/>
  <Override ContentType="application/vnd.openxmlformats-officedocument.presentationml.slide+xml" PartName="/ppt/slides/slide58.xml"/>
  <Override ContentType="application/vnd.openxmlformats-officedocument.presentationml.slide+xml" PartName="/ppt/slides/slide6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+xml" PartName="/ppt/slides/slide54.xml"/>
  <Override ContentType="application/vnd.openxmlformats-officedocument.presentationml.slide+xml" PartName="/ppt/slides/slide65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presentationml.slide+xml" PartName="/ppt/slides/slide6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slide+xml" PartName="/ppt/slides/slide61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slide+xml" PartName="/ppt/slides/slide5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+xml" PartName="/ppt/slides/slide57.xml"/>
  <Override ContentType="application/vnd.openxmlformats-officedocument.presentationml.slide+xml" PartName="/ppt/slides/slide66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6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+xml" PartName="/ppt/slides/slide6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+xml" PartName="/ppt/slides/slide60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8.xml"/>
  <Override ContentType="application/vnd.openxmlformats-officedocument.presentationml.slide+xml" PartName="/ppt/slides/slide4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5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497CB-004B-4751-A4A1-9EE92FBDC359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1EB1C7-9098-4E14-9F04-2EFBC1C5A46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7C917-A19A-43DE-9340-81CC0EDE0F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7C917-A19A-43DE-9340-81CC0EDE0F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51AC4-A3D7-4EB6-BB55-7FBD75AC528B}" type="datetimeFigureOut">
              <a:rPr lang="ru-RU" smtClean="0"/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964EB-E9AF-46E6-ABF7-2897E0DB5B6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 ?><Relationships xmlns="http://schemas.openxmlformats.org/package/2006/relationships"><Relationship Id="rId8" Target="../media/image16.jpeg" Type="http://schemas.openxmlformats.org/officeDocument/2006/relationships/image"/><Relationship Id="rId3" Target="../media/image13.jpeg" Type="http://schemas.openxmlformats.org/officeDocument/2006/relationships/image"/><Relationship Id="rId7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4.jpeg" Type="http://schemas.openxmlformats.org/officeDocument/2006/relationships/image"/><Relationship Id="rId11" Target="../media/image29.jpeg" Type="http://schemas.openxmlformats.org/officeDocument/2006/relationships/image"/><Relationship Id="rId5" Target="../media/image17.jpeg" Type="http://schemas.openxmlformats.org/officeDocument/2006/relationships/image"/><Relationship Id="rId10" Target="../media/image15.jpeg" Type="http://schemas.openxmlformats.org/officeDocument/2006/relationships/image"/><Relationship Id="rId4" Target="../media/image18.jpeg" Type="http://schemas.openxmlformats.org/officeDocument/2006/relationships/image"/><Relationship Id="rId9" Target="../media/image19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gif"/></Relationships>
</file>

<file path=ppt/slides/_rels/slide27.xml.rels><?xml version="1.0" encoding="UTF-8" standalone="yes" ?><Relationships xmlns="http://schemas.openxmlformats.org/package/2006/relationships"><Relationship Id="rId8" Target="../media/image16.jpeg" Type="http://schemas.openxmlformats.org/officeDocument/2006/relationships/image"/><Relationship Id="rId3" Target="../media/image13.jpeg" Type="http://schemas.openxmlformats.org/officeDocument/2006/relationships/image"/><Relationship Id="rId7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4.jpeg" Type="http://schemas.openxmlformats.org/officeDocument/2006/relationships/image"/><Relationship Id="rId11" Target="../media/image29.jpeg" Type="http://schemas.openxmlformats.org/officeDocument/2006/relationships/image"/><Relationship Id="rId5" Target="../media/image17.jpeg" Type="http://schemas.openxmlformats.org/officeDocument/2006/relationships/image"/><Relationship Id="rId10" Target="../media/image15.jpeg" Type="http://schemas.openxmlformats.org/officeDocument/2006/relationships/image"/><Relationship Id="rId4" Target="../media/image18.jpeg" Type="http://schemas.openxmlformats.org/officeDocument/2006/relationships/image"/><Relationship Id="rId9" Target="../media/image19.jpeg" Type="http://schemas.openxmlformats.org/officeDocument/2006/relationships/image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7.xml.rels><?xml version="1.0" encoding="UTF-8" standalone="yes" ?><Relationships xmlns="http://schemas.openxmlformats.org/package/2006/relationships"><Relationship Id="rId8" Target="../media/image16.jpeg" Type="http://schemas.openxmlformats.org/officeDocument/2006/relationships/image"/><Relationship Id="rId3" Target="../media/image13.jpeg" Type="http://schemas.openxmlformats.org/officeDocument/2006/relationships/image"/><Relationship Id="rId7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4.jpeg" Type="http://schemas.openxmlformats.org/officeDocument/2006/relationships/image"/><Relationship Id="rId11" Target="../media/image29.jpeg" Type="http://schemas.openxmlformats.org/officeDocument/2006/relationships/image"/><Relationship Id="rId5" Target="../media/image17.jpeg" Type="http://schemas.openxmlformats.org/officeDocument/2006/relationships/image"/><Relationship Id="rId10" Target="../media/image15.jpeg" Type="http://schemas.openxmlformats.org/officeDocument/2006/relationships/image"/><Relationship Id="rId4" Target="../media/image18.jpeg" Type="http://schemas.openxmlformats.org/officeDocument/2006/relationships/image"/><Relationship Id="rId9" Target="../media/image19.jpeg" Type="http://schemas.openxmlformats.org/officeDocument/2006/relationships/image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2.jpeg"/><Relationship Id="rId7" Type="http://schemas.openxmlformats.org/officeDocument/2006/relationships/image" Target="../media/image75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ublic\Music\Sample%20Music\Sleep%20Away.mp3" TargetMode="External"/><Relationship Id="rId6" Type="http://schemas.openxmlformats.org/officeDocument/2006/relationships/image" Target="../media/image2.gif"/><Relationship Id="rId5" Type="http://schemas.openxmlformats.org/officeDocument/2006/relationships/image" Target="../media/image74.gif"/><Relationship Id="rId4" Type="http://schemas.openxmlformats.org/officeDocument/2006/relationships/image" Target="../media/image73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gif"/><Relationship Id="rId4" Type="http://schemas.openxmlformats.org/officeDocument/2006/relationships/image" Target="../media/image7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gif"/><Relationship Id="rId4" Type="http://schemas.openxmlformats.org/officeDocument/2006/relationships/image" Target="../media/image81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gif"/><Relationship Id="rId5" Type="http://schemas.openxmlformats.org/officeDocument/2006/relationships/image" Target="../media/image84.gif"/><Relationship Id="rId4" Type="http://schemas.openxmlformats.org/officeDocument/2006/relationships/image" Target="../media/image83.gi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gif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 ?><Relationships xmlns="http://schemas.openxmlformats.org/package/2006/relationships"><Relationship Id="rId3" Target="../media/image94.gif" Type="http://schemas.openxmlformats.org/officeDocument/2006/relationships/image"/><Relationship Id="rId2" Target="../media/image93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95.gif" Type="http://schemas.openxmlformats.org/officeDocument/2006/relationships/image"/><Relationship Id="rId4" Target="../media/image92.gif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 ?><Relationships xmlns="http://schemas.openxmlformats.org/package/2006/relationships"><Relationship Id="rId3" Target="../media/image94.gif" Type="http://schemas.openxmlformats.org/officeDocument/2006/relationships/image"/><Relationship Id="rId2" Target="../media/image93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96.gif" Type="http://schemas.openxmlformats.org/officeDocument/2006/relationships/image"/><Relationship Id="rId4" Target="../media/image92.gif" Type="http://schemas.openxmlformats.org/officeDocument/2006/relationships/image"/></Relationships>
</file>

<file path=ppt/slides/_rels/slide51.xml.rels><?xml version="1.0" encoding="UTF-8" standalone="yes" ?><Relationships xmlns="http://schemas.openxmlformats.org/package/2006/relationships"><Relationship Id="rId3" Target="../media/image94.gif" Type="http://schemas.openxmlformats.org/officeDocument/2006/relationships/image"/><Relationship Id="rId2" Target="../media/image93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97.gif" Type="http://schemas.openxmlformats.org/officeDocument/2006/relationships/image"/><Relationship Id="rId4" Target="../media/image92.gif" Type="http://schemas.openxmlformats.org/officeDocument/2006/relationships/image"/></Relationships>
</file>

<file path=ppt/slides/_rels/slide52.xml.rels><?xml version="1.0" encoding="UTF-8" standalone="yes" ?><Relationships xmlns="http://schemas.openxmlformats.org/package/2006/relationships"><Relationship Id="rId3" Target="../media/image94.gif" Type="http://schemas.openxmlformats.org/officeDocument/2006/relationships/image"/><Relationship Id="rId2" Target="../media/image93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92.gif" Type="http://schemas.openxmlformats.org/officeDocument/2006/relationships/image"/><Relationship Id="rId4" Target="../media/image98.gif" Type="http://schemas.openxmlformats.org/officeDocument/2006/relationships/image"/></Relationships>
</file>

<file path=ppt/slides/_rels/slide53.xml.rels><?xml version="1.0" encoding="UTF-8" standalone="yes" ?><Relationships xmlns="http://schemas.openxmlformats.org/package/2006/relationships"><Relationship Id="rId3" Target="../media/image94.gif" Type="http://schemas.openxmlformats.org/officeDocument/2006/relationships/image"/><Relationship Id="rId2" Target="../media/image99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00.gif" Type="http://schemas.openxmlformats.org/officeDocument/2006/relationships/image"/><Relationship Id="rId4" Target="../media/image92.gif" Type="http://schemas.openxmlformats.org/officeDocument/2006/relationships/image"/></Relationships>
</file>

<file path=ppt/slides/_rels/slide54.xml.rels><?xml version="1.0" encoding="UTF-8" standalone="yes" ?><Relationships xmlns="http://schemas.openxmlformats.org/package/2006/relationships"><Relationship Id="rId3" Target="../media/image94.gif" Type="http://schemas.openxmlformats.org/officeDocument/2006/relationships/image"/><Relationship Id="rId2" Target="../media/image99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01.gif" Type="http://schemas.openxmlformats.org/officeDocument/2006/relationships/image"/><Relationship Id="rId4" Target="../media/image92.gif" Type="http://schemas.openxmlformats.org/officeDocument/2006/relationships/image"/></Relationships>
</file>

<file path=ppt/slides/_rels/slide55.xml.rels><?xml version="1.0" encoding="UTF-8" standalone="yes" ?><Relationships xmlns="http://schemas.openxmlformats.org/package/2006/relationships"><Relationship Id="rId3" Target="../media/image94.gif" Type="http://schemas.openxmlformats.org/officeDocument/2006/relationships/image"/><Relationship Id="rId2" Target="../media/image99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02.gif" Type="http://schemas.openxmlformats.org/officeDocument/2006/relationships/image"/><Relationship Id="rId4" Target="../media/image92.gif" Type="http://schemas.openxmlformats.org/officeDocument/2006/relationships/image"/></Relationships>
</file>

<file path=ppt/slides/_rels/slide56.xml.rels><?xml version="1.0" encoding="UTF-8" standalone="yes" ?><Relationships xmlns="http://schemas.openxmlformats.org/package/2006/relationships"><Relationship Id="rId3" Target="../media/image92.gif" Type="http://schemas.openxmlformats.org/officeDocument/2006/relationships/image"/><Relationship Id="rId2" Target="../media/image99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95.gif" Type="http://schemas.openxmlformats.org/officeDocument/2006/relationships/image"/></Relationships>
</file>

<file path=ppt/slides/_rels/slide57.xml.rels><?xml version="1.0" encoding="UTF-8" standalone="yes" ?><Relationships xmlns="http://schemas.openxmlformats.org/package/2006/relationships"><Relationship Id="rId8" Target="../media/image16.jpeg" Type="http://schemas.openxmlformats.org/officeDocument/2006/relationships/image"/><Relationship Id="rId3" Target="../media/image13.jpeg" Type="http://schemas.openxmlformats.org/officeDocument/2006/relationships/image"/><Relationship Id="rId7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4.jpeg" Type="http://schemas.openxmlformats.org/officeDocument/2006/relationships/image"/><Relationship Id="rId11" Target="../media/image29.jpeg" Type="http://schemas.openxmlformats.org/officeDocument/2006/relationships/image"/><Relationship Id="rId5" Target="../media/image17.jpeg" Type="http://schemas.openxmlformats.org/officeDocument/2006/relationships/image"/><Relationship Id="rId10" Target="../media/image15.jpeg" Type="http://schemas.openxmlformats.org/officeDocument/2006/relationships/image"/><Relationship Id="rId4" Target="../media/image18.jpeg" Type="http://schemas.openxmlformats.org/officeDocument/2006/relationships/image"/><Relationship Id="rId9" Target="../media/image19.jpeg" Type="http://schemas.openxmlformats.org/officeDocument/2006/relationships/image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gi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 ?><Relationships xmlns="http://schemas.openxmlformats.org/package/2006/relationships"><Relationship Id="rId3" Target="slide23.xml" Type="http://schemas.openxmlformats.org/officeDocument/2006/relationships/slide"/><Relationship Id="rId2" Target="../media/image4.gif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06.gif" Type="http://schemas.openxmlformats.org/officeDocument/2006/relationships/image"/><Relationship Id="rId4" Target="../media/image105.jpeg" Type="http://schemas.openxmlformats.org/officeDocument/2006/relationships/image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_rels/slide62.xml.rels><?xml version="1.0" encoding="UTF-8" standalone="yes" ?><Relationships xmlns="http://schemas.openxmlformats.org/package/2006/relationships"><Relationship Id="rId3" Target="../media/image109.jpeg" Type="http://schemas.openxmlformats.org/officeDocument/2006/relationships/image"/><Relationship Id="rId7" Target="../media/image113.jpeg" Type="http://schemas.openxmlformats.org/officeDocument/2006/relationships/image"/><Relationship Id="rId2" Target="../media/image4.gif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12.jpeg" Type="http://schemas.openxmlformats.org/officeDocument/2006/relationships/image"/><Relationship Id="rId5" Target="../media/image111.jpeg" Type="http://schemas.openxmlformats.org/officeDocument/2006/relationships/image"/><Relationship Id="rId4" Target="../media/image110.jpeg" Type="http://schemas.openxmlformats.org/officeDocument/2006/relationships/image"/></Relationships>
</file>

<file path=ppt/slides/_rels/slide63.xml.rels><?xml version="1.0" encoding="UTF-8" standalone="yes" ?><Relationships xmlns="http://schemas.openxmlformats.org/package/2006/relationships"><Relationship Id="rId8" Target="../media/image16.jpeg" Type="http://schemas.openxmlformats.org/officeDocument/2006/relationships/image"/><Relationship Id="rId3" Target="../media/image13.jpeg" Type="http://schemas.openxmlformats.org/officeDocument/2006/relationships/image"/><Relationship Id="rId7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4.jpeg" Type="http://schemas.openxmlformats.org/officeDocument/2006/relationships/image"/><Relationship Id="rId11" Target="../media/image29.jpeg" Type="http://schemas.openxmlformats.org/officeDocument/2006/relationships/image"/><Relationship Id="rId5" Target="../media/image17.jpeg" Type="http://schemas.openxmlformats.org/officeDocument/2006/relationships/image"/><Relationship Id="rId10" Target="../media/image15.jpeg" Type="http://schemas.openxmlformats.org/officeDocument/2006/relationships/image"/><Relationship Id="rId4" Target="../media/image18.jpeg" Type="http://schemas.openxmlformats.org/officeDocument/2006/relationships/image"/><Relationship Id="rId9" Target="../media/image19.jpeg" Type="http://schemas.openxmlformats.org/officeDocument/2006/relationships/image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9.xml.rels><?xml version="1.0" encoding="UTF-8" standalone="yes" ?><Relationships xmlns="http://schemas.openxmlformats.org/package/2006/relationships"><Relationship Id="rId8" Target="../media/image16.jpeg" Type="http://schemas.openxmlformats.org/officeDocument/2006/relationships/image"/><Relationship Id="rId3" Target="../media/image13.jpeg" Type="http://schemas.openxmlformats.org/officeDocument/2006/relationships/image"/><Relationship Id="rId7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4.jpeg" Type="http://schemas.openxmlformats.org/officeDocument/2006/relationships/image"/><Relationship Id="rId5" Target="../media/image17.jpeg" Type="http://schemas.openxmlformats.org/officeDocument/2006/relationships/image"/><Relationship Id="rId10" Target="../media/image15.jpeg" Type="http://schemas.openxmlformats.org/officeDocument/2006/relationships/image"/><Relationship Id="rId4" Target="../media/image18.jpeg" Type="http://schemas.openxmlformats.org/officeDocument/2006/relationships/image"/><Relationship Id="rId9" Target="../media/image19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5400000">
            <a:off x="1143003" y="-1143001"/>
            <a:ext cx="6858000" cy="9144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63888" y="980728"/>
            <a:ext cx="4263026" cy="2585323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Урок </a:t>
            </a:r>
            <a:endParaRPr b="1" cap="none" dirty="0" lang="uk-UA" smtClean="0" spc="0" sz="5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b="1" dirty="0" lang="uk-UA" smtClean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позакласного</a:t>
            </a:r>
            <a:endParaRPr b="1" cap="none" dirty="0" lang="uk-UA" smtClean="0" spc="0" sz="5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b="1" cap="none" dirty="0" lang="uk-UA" smtClean="0" spc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читання</a:t>
            </a:r>
            <a:endParaRPr b="1" cap="none" dirty="0" lang="ru-RU" spc="0" sz="5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4653136"/>
            <a:ext cx="2520280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6000"/>
              <a:t>3 клас</a:t>
            </a:r>
            <a:endParaRPr b="1" dirty="0" i="1" lang="ru-RU" sz="6000"/>
          </a:p>
        </p:txBody>
      </p:sp>
      <p:sp>
        <p:nvSpPr>
          <p:cNvPr id="6" name="TextBox 5"/>
          <p:cNvSpPr txBox="1"/>
          <p:nvPr/>
        </p:nvSpPr>
        <p:spPr>
          <a:xfrm>
            <a:off x="3779912" y="3789040"/>
            <a:ext cx="3456384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3600">
                <a:solidFill>
                  <a:srgbClr val="FF0000"/>
                </a:solidFill>
              </a:rPr>
              <a:t>Урок - подорож</a:t>
            </a:r>
            <a:endParaRPr b="1" dirty="0" lang="ru-RU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S\Desktop\фони презентацій\фонннны\фон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339752" y="188640"/>
            <a:ext cx="6552728" cy="1015663"/>
          </a:xfrm>
          <a:prstGeom prst="rect">
            <a:avLst/>
          </a:prstGeom>
          <a:solidFill>
            <a:schemeClr val="bg1">
              <a:alpha val="31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</a:rPr>
              <a:t>Вправи на дихання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S\Desktop\фони презентацій\фонннны\фон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8575"/>
            <a:ext cx="9753600" cy="6915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891046002_361188406_Autumn_forest_2342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S\Desktop\атестація\казка\к8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S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771775" y="836613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ГО</a:t>
            </a:r>
            <a:endParaRPr lang="ru-RU" sz="2400" b="1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851277" y="836613"/>
            <a:ext cx="936625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ЛО</a:t>
            </a:r>
            <a:endParaRPr lang="ru-RU" sz="2400" b="1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924300" y="3371850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ШИ</a:t>
            </a:r>
            <a:endParaRPr lang="ru-RU" sz="2400" b="1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547939" y="1522413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КО</a:t>
            </a:r>
            <a:endParaRPr lang="ru-RU" sz="2400" b="1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316163" y="2133600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ПО</a:t>
            </a:r>
            <a:endParaRPr lang="ru-RU" sz="2400" b="1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892300" y="3429000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МА</a:t>
            </a:r>
            <a:endParaRPr lang="ru-RU" sz="2400" b="1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724525" y="2781300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НА</a:t>
            </a:r>
            <a:endParaRPr lang="ru-RU" sz="2400" b="1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2133600" y="2767014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ВО</a:t>
            </a:r>
            <a:endParaRPr lang="ru-RU" sz="2400" b="1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5273675" y="1503363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ВА</a:t>
            </a:r>
            <a:endParaRPr lang="ru-RU" sz="2400" b="1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3922713" y="2152650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РА</a:t>
            </a:r>
            <a:endParaRPr lang="ru-RU" sz="2400" b="1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3905251" y="1519239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РО</a:t>
            </a:r>
            <a:endParaRPr lang="ru-RU" sz="2400" b="1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5003800" y="836613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ВА</a:t>
            </a:r>
            <a:endParaRPr lang="ru-RU" sz="2400" b="1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940425" y="3357564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НА</a:t>
            </a:r>
            <a:endParaRPr lang="ru-RU" sz="2400" b="1"/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3924300" y="2743200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РО</a:t>
            </a:r>
            <a:endParaRPr lang="ru-RU" sz="2400" b="1"/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5495925" y="2133600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ДА</a:t>
            </a:r>
            <a:endParaRPr lang="ru-RU" sz="2400" b="1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6156325" y="4005264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КА</a:t>
            </a:r>
            <a:endParaRPr lang="ru-RU" sz="2400" b="1"/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1704975" y="4024314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СО</a:t>
            </a:r>
            <a:endParaRPr lang="ru-RU" sz="2400" b="1"/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3943351" y="4005264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/>
              <a:t>РО</a:t>
            </a:r>
            <a:endParaRPr lang="ru-RU" sz="2400" b="1"/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6444208" y="4797152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/>
              <a:t>МА</a:t>
            </a:r>
            <a:endParaRPr lang="ru-RU" sz="2400" b="1" dirty="0"/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1475656" y="4725144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/>
              <a:t>СО</a:t>
            </a:r>
            <a:endParaRPr lang="ru-RU" sz="2400" b="1" dirty="0"/>
          </a:p>
        </p:txBody>
      </p:sp>
      <p:sp>
        <p:nvSpPr>
          <p:cNvPr id="22" name="Rectangle 25"/>
          <p:cNvSpPr>
            <a:spLocks noChangeArrowheads="1"/>
          </p:cNvSpPr>
          <p:nvPr/>
        </p:nvSpPr>
        <p:spPr bwMode="auto">
          <a:xfrm>
            <a:off x="3923928" y="4797152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/>
              <a:t>ЛО</a:t>
            </a:r>
            <a:endParaRPr lang="ru-RU" sz="2400" b="1" dirty="0"/>
          </a:p>
        </p:txBody>
      </p:sp>
      <p:sp>
        <p:nvSpPr>
          <p:cNvPr id="23" name="Rectangle 26"/>
          <p:cNvSpPr>
            <a:spLocks noChangeArrowheads="1"/>
          </p:cNvSpPr>
          <p:nvPr/>
        </p:nvSpPr>
        <p:spPr bwMode="auto">
          <a:xfrm>
            <a:off x="6660232" y="5589240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/>
              <a:t>ТА</a:t>
            </a:r>
            <a:endParaRPr lang="ru-RU" sz="2400" b="1" dirty="0"/>
          </a:p>
        </p:txBody>
      </p:sp>
      <p:sp>
        <p:nvSpPr>
          <p:cNvPr id="24" name="Rectangle 27"/>
          <p:cNvSpPr>
            <a:spLocks noChangeArrowheads="1"/>
          </p:cNvSpPr>
          <p:nvPr/>
        </p:nvSpPr>
        <p:spPr bwMode="auto">
          <a:xfrm>
            <a:off x="1331640" y="5517232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/>
              <a:t>ГА</a:t>
            </a:r>
            <a:endParaRPr lang="ru-RU" sz="2400" b="1" dirty="0"/>
          </a:p>
        </p:txBody>
      </p:sp>
      <p:sp>
        <p:nvSpPr>
          <p:cNvPr id="25" name="Rectangle 28"/>
          <p:cNvSpPr>
            <a:spLocks noChangeArrowheads="1"/>
          </p:cNvSpPr>
          <p:nvPr/>
        </p:nvSpPr>
        <p:spPr bwMode="auto">
          <a:xfrm>
            <a:off x="3923928" y="5589240"/>
            <a:ext cx="863600" cy="431800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/>
              <a:t>ЗЕ</a:t>
            </a:r>
            <a:endParaRPr lang="ru-RU" sz="2400" b="1" dirty="0"/>
          </a:p>
        </p:txBody>
      </p:sp>
      <p:pic>
        <p:nvPicPr>
          <p:cNvPr id="29" name="Picture 45" descr="bird2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4" y="260350"/>
            <a:ext cx="714375" cy="952500"/>
          </a:xfrm>
          <a:prstGeom prst="rect">
            <a:avLst/>
          </a:prstGeom>
          <a:noFill/>
        </p:spPr>
      </p:pic>
      <p:pic>
        <p:nvPicPr>
          <p:cNvPr id="30" name="Picture 48" descr="bird2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90" y="476250"/>
            <a:ext cx="714375" cy="952500"/>
          </a:xfrm>
          <a:prstGeom prst="rect">
            <a:avLst/>
          </a:prstGeom>
          <a:noFill/>
        </p:spPr>
      </p:pic>
      <p:pic>
        <p:nvPicPr>
          <p:cNvPr id="31" name="Picture 49" descr="bird2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4" y="692150"/>
            <a:ext cx="714375" cy="952500"/>
          </a:xfrm>
          <a:prstGeom prst="rect">
            <a:avLst/>
          </a:prstGeom>
          <a:noFill/>
        </p:spPr>
      </p:pic>
      <p:pic>
        <p:nvPicPr>
          <p:cNvPr id="32" name="Picture 50" descr="bird2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1" y="981075"/>
            <a:ext cx="714375" cy="952500"/>
          </a:xfrm>
          <a:prstGeom prst="rect">
            <a:avLst/>
          </a:prstGeom>
          <a:noFill/>
        </p:spPr>
      </p:pic>
      <p:pic>
        <p:nvPicPr>
          <p:cNvPr id="33" name="Picture 51" descr="bird2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4" y="765175"/>
            <a:ext cx="714375" cy="952500"/>
          </a:xfrm>
          <a:prstGeom prst="rect">
            <a:avLst/>
          </a:prstGeom>
          <a:noFill/>
        </p:spPr>
      </p:pic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468313" y="-242887"/>
            <a:ext cx="82296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4400" b="1" dirty="0" err="1">
                <a:solidFill>
                  <a:srgbClr val="FF0000"/>
                </a:solidFill>
              </a:rPr>
              <a:t>Читалочка-розширялочка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NS\Desktop\Рисунки\фончики\orange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475656" y="332657"/>
            <a:ext cx="6192688" cy="1200329"/>
          </a:xfrm>
          <a:prstGeom prst="rect">
            <a:avLst/>
          </a:prstGeom>
          <a:solidFill>
            <a:schemeClr val="bg1">
              <a:alpha val="39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7200" b="1" i="1" dirty="0" smtClean="0">
                <a:solidFill>
                  <a:schemeClr val="accent3">
                    <a:lumMod val="50000"/>
                  </a:schemeClr>
                </a:solidFill>
              </a:rPr>
              <a:t> Розшифровка</a:t>
            </a:r>
            <a:endParaRPr lang="ru-RU" sz="72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1628801"/>
            <a:ext cx="74168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Н  Л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К</a:t>
            </a:r>
            <a:r>
              <a:rPr lang="uk-UA" sz="3600" b="1" dirty="0" smtClean="0"/>
              <a:t>  </a:t>
            </a:r>
            <a:r>
              <a:rPr lang="uk-UA" sz="3600" dirty="0" smtClean="0"/>
              <a:t>Н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А</a:t>
            </a:r>
            <a:r>
              <a:rPr lang="uk-UA" sz="3600" b="1" dirty="0" smtClean="0"/>
              <a:t>  </a:t>
            </a:r>
            <a:r>
              <a:rPr lang="uk-UA" sz="3600" dirty="0" smtClean="0"/>
              <a:t>Х  О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З</a:t>
            </a:r>
            <a:r>
              <a:rPr lang="uk-UA" sz="3600" b="1" dirty="0" smtClean="0"/>
              <a:t>  </a:t>
            </a:r>
            <a:r>
              <a:rPr lang="uk-UA" sz="3600" dirty="0" smtClean="0"/>
              <a:t>Т  Л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К</a:t>
            </a:r>
            <a:r>
              <a:rPr lang="uk-UA" sz="3600" b="1" dirty="0" smtClean="0"/>
              <a:t>  </a:t>
            </a:r>
            <a:r>
              <a:rPr lang="uk-UA" sz="3600" dirty="0" smtClean="0"/>
              <a:t>Т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А</a:t>
            </a:r>
            <a:r>
              <a:rPr lang="uk-UA" sz="3600" b="1" dirty="0" smtClean="0"/>
              <a:t>  </a:t>
            </a:r>
            <a:r>
              <a:rPr lang="uk-UA" sz="3600" dirty="0" smtClean="0"/>
              <a:t>О</a:t>
            </a:r>
          </a:p>
          <a:p>
            <a:r>
              <a:rPr lang="uk-UA" sz="3600" dirty="0" smtClean="0"/>
              <a:t>М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В</a:t>
            </a:r>
            <a:r>
              <a:rPr lang="uk-UA" sz="3600" b="1" dirty="0" smtClean="0"/>
              <a:t>  </a:t>
            </a:r>
            <a:r>
              <a:rPr lang="uk-UA" sz="3600" dirty="0" smtClean="0"/>
              <a:t>Т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И</a:t>
            </a:r>
            <a:r>
              <a:rPr lang="uk-UA" sz="3600" b="1" dirty="0" smtClean="0"/>
              <a:t>  </a:t>
            </a:r>
            <a:r>
              <a:rPr lang="uk-UA" sz="3600" dirty="0" smtClean="0"/>
              <a:t>М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Г</a:t>
            </a:r>
            <a:r>
              <a:rPr lang="uk-UA" sz="3600" b="1" dirty="0" smtClean="0"/>
              <a:t>  </a:t>
            </a:r>
            <a:r>
              <a:rPr lang="uk-UA" sz="3600" dirty="0" smtClean="0"/>
              <a:t>Р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А</a:t>
            </a:r>
            <a:r>
              <a:rPr lang="uk-UA" sz="3600" b="1" dirty="0" smtClean="0"/>
              <a:t>  </a:t>
            </a:r>
            <a:r>
              <a:rPr lang="uk-UA" sz="3600" dirty="0" smtClean="0"/>
              <a:t>О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Д</a:t>
            </a:r>
            <a:r>
              <a:rPr lang="uk-UA" sz="3600" b="1" dirty="0" smtClean="0"/>
              <a:t>  </a:t>
            </a:r>
            <a:r>
              <a:rPr lang="uk-UA" sz="3600" dirty="0" smtClean="0"/>
              <a:t>Т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К</a:t>
            </a:r>
            <a:r>
              <a:rPr lang="uk-UA" sz="3600" b="1" dirty="0" smtClean="0"/>
              <a:t>  </a:t>
            </a:r>
            <a:r>
              <a:rPr lang="uk-UA" sz="3600" dirty="0" smtClean="0"/>
              <a:t>Р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А</a:t>
            </a:r>
          </a:p>
          <a:p>
            <a:r>
              <a:rPr lang="uk-UA" sz="3600" b="1" dirty="0" smtClean="0">
                <a:solidFill>
                  <a:srgbClr val="0070C0"/>
                </a:solidFill>
              </a:rPr>
              <a:t>Т</a:t>
            </a:r>
            <a:r>
              <a:rPr lang="uk-UA" sz="3600" b="1" dirty="0" smtClean="0"/>
              <a:t>  </a:t>
            </a:r>
            <a:r>
              <a:rPr lang="uk-UA" sz="3600" dirty="0" smtClean="0"/>
              <a:t>Щ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А</a:t>
            </a:r>
            <a:r>
              <a:rPr lang="uk-UA" sz="3600" b="1" dirty="0" smtClean="0"/>
              <a:t>  </a:t>
            </a:r>
            <a:r>
              <a:rPr lang="uk-UA" sz="3600" dirty="0" smtClean="0"/>
              <a:t>Щ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В</a:t>
            </a:r>
            <a:r>
              <a:rPr lang="uk-UA" sz="3600" b="1" dirty="0" smtClean="0"/>
              <a:t>  </a:t>
            </a:r>
            <a:r>
              <a:rPr lang="uk-UA" sz="3600" dirty="0" smtClean="0"/>
              <a:t>Л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Н</a:t>
            </a:r>
            <a:r>
              <a:rPr lang="uk-UA" sz="3600" b="1" dirty="0" smtClean="0"/>
              <a:t>  </a:t>
            </a:r>
            <a:r>
              <a:rPr lang="uk-UA" sz="3600" dirty="0" smtClean="0"/>
              <a:t>Ф  Б  </a:t>
            </a:r>
            <a:r>
              <a:rPr lang="uk-UA" sz="3600" b="1" dirty="0" smtClean="0">
                <a:solidFill>
                  <a:srgbClr val="0070C0"/>
                </a:solidFill>
              </a:rPr>
              <a:t>І</a:t>
            </a:r>
            <a:r>
              <a:rPr lang="uk-UA" sz="3600" b="1" dirty="0" smtClean="0"/>
              <a:t>  </a:t>
            </a:r>
            <a:r>
              <a:rPr lang="uk-UA" sz="3600" dirty="0" smtClean="0"/>
              <a:t>Л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Й</a:t>
            </a:r>
            <a:r>
              <a:rPr lang="uk-UA" sz="3600" b="1" dirty="0" smtClean="0"/>
              <a:t>  </a:t>
            </a:r>
            <a:r>
              <a:rPr lang="uk-UA" sz="3600" dirty="0" smtClean="0"/>
              <a:t>Ф  Д</a:t>
            </a:r>
          </a:p>
          <a:p>
            <a:r>
              <a:rPr lang="uk-UA" sz="3600" dirty="0" smtClean="0"/>
              <a:t>Б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К</a:t>
            </a:r>
            <a:r>
              <a:rPr lang="uk-UA" sz="3600" b="1" dirty="0" smtClean="0"/>
              <a:t>  </a:t>
            </a:r>
            <a:r>
              <a:rPr lang="uk-UA" sz="3600" dirty="0" smtClean="0"/>
              <a:t>З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О</a:t>
            </a:r>
            <a:r>
              <a:rPr lang="uk-UA" sz="3600" b="1" dirty="0" smtClean="0"/>
              <a:t>  </a:t>
            </a:r>
            <a:r>
              <a:rPr lang="uk-UA" sz="3600" dirty="0" smtClean="0"/>
              <a:t>Б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Р</a:t>
            </a:r>
            <a:r>
              <a:rPr lang="uk-UA" sz="3600" b="1" dirty="0" smtClean="0"/>
              <a:t>  </a:t>
            </a:r>
            <a:r>
              <a:rPr lang="uk-UA" sz="3600" dirty="0" smtClean="0"/>
              <a:t>Н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И</a:t>
            </a:r>
            <a:r>
              <a:rPr lang="uk-UA" sz="3600" b="1" dirty="0" smtClean="0"/>
              <a:t>  </a:t>
            </a:r>
            <a:r>
              <a:rPr lang="uk-UA" sz="3600" dirty="0" smtClean="0"/>
              <a:t>З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С</a:t>
            </a:r>
            <a:r>
              <a:rPr lang="uk-UA" sz="3600" b="1" dirty="0" smtClean="0"/>
              <a:t>  </a:t>
            </a:r>
            <a:r>
              <a:rPr lang="uk-UA" sz="3600" dirty="0" smtClean="0"/>
              <a:t>Л  Щ  </a:t>
            </a:r>
            <a:r>
              <a:rPr lang="uk-UA" sz="3600" b="1" dirty="0" smtClean="0">
                <a:solidFill>
                  <a:srgbClr val="0070C0"/>
                </a:solidFill>
              </a:rPr>
              <a:t>Т</a:t>
            </a:r>
            <a:r>
              <a:rPr lang="uk-UA" sz="3600" b="1" dirty="0" smtClean="0"/>
              <a:t>  </a:t>
            </a:r>
            <a:r>
              <a:rPr lang="uk-UA" sz="3600" dirty="0" smtClean="0"/>
              <a:t>Н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Ь</a:t>
            </a:r>
          </a:p>
          <a:p>
            <a:r>
              <a:rPr lang="uk-UA" sz="3600" dirty="0" smtClean="0"/>
              <a:t>К</a:t>
            </a:r>
            <a:r>
              <a:rPr lang="uk-UA" sz="3600" b="1" dirty="0" smtClean="0"/>
              <a:t>   </a:t>
            </a:r>
            <a:r>
              <a:rPr lang="uk-UA" sz="3600" b="1" dirty="0" smtClean="0">
                <a:solidFill>
                  <a:srgbClr val="0070C0"/>
                </a:solidFill>
              </a:rPr>
              <a:t>Т</a:t>
            </a:r>
            <a:r>
              <a:rPr lang="uk-UA" sz="3600" b="1" dirty="0" smtClean="0"/>
              <a:t>  </a:t>
            </a:r>
            <a:r>
              <a:rPr lang="uk-UA" sz="3600" dirty="0" smtClean="0"/>
              <a:t>У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И</a:t>
            </a:r>
            <a:r>
              <a:rPr lang="uk-UA" sz="3600" b="1" dirty="0" smtClean="0"/>
              <a:t>  </a:t>
            </a:r>
            <a:r>
              <a:rPr lang="uk-UA" sz="3600" dirty="0" smtClean="0"/>
              <a:t>Р  Щ  У  Р  Щ  К</a:t>
            </a:r>
          </a:p>
          <a:p>
            <a:r>
              <a:rPr lang="uk-UA" sz="3600" dirty="0" smtClean="0"/>
              <a:t>Б  Х  </a:t>
            </a:r>
            <a:r>
              <a:rPr lang="uk-UA" sz="3600" b="1" dirty="0" smtClean="0">
                <a:solidFill>
                  <a:srgbClr val="0070C0"/>
                </a:solidFill>
              </a:rPr>
              <a:t>З</a:t>
            </a:r>
            <a:r>
              <a:rPr lang="uk-UA" sz="3600" b="1" dirty="0" smtClean="0"/>
              <a:t>  </a:t>
            </a:r>
            <a:r>
              <a:rPr lang="uk-UA" sz="3600" dirty="0" smtClean="0"/>
              <a:t>У  О  </a:t>
            </a:r>
            <a:r>
              <a:rPr lang="uk-UA" sz="3600" b="1" dirty="0" smtClean="0">
                <a:solidFill>
                  <a:srgbClr val="0070C0"/>
                </a:solidFill>
              </a:rPr>
              <a:t>Н</a:t>
            </a:r>
            <a:r>
              <a:rPr lang="uk-UA" sz="3600" b="1" dirty="0" smtClean="0"/>
              <a:t>  </a:t>
            </a:r>
            <a:r>
              <a:rPr lang="uk-UA" sz="3600" dirty="0" smtClean="0"/>
              <a:t>Х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А</a:t>
            </a:r>
            <a:r>
              <a:rPr lang="uk-UA" sz="3600" b="1" dirty="0" smtClean="0"/>
              <a:t>  </a:t>
            </a:r>
            <a:r>
              <a:rPr lang="uk-UA" sz="3600" dirty="0" smtClean="0"/>
              <a:t>У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Й</a:t>
            </a:r>
            <a:r>
              <a:rPr lang="uk-UA" sz="3600" b="1" dirty="0" smtClean="0"/>
              <a:t>  </a:t>
            </a:r>
            <a:r>
              <a:rPr lang="uk-UA" sz="3600" dirty="0" smtClean="0"/>
              <a:t>О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Т</a:t>
            </a:r>
            <a:r>
              <a:rPr lang="uk-UA" sz="3600" b="1" dirty="0" smtClean="0"/>
              <a:t>  </a:t>
            </a:r>
            <a:r>
              <a:rPr lang="uk-UA" sz="3600" dirty="0" smtClean="0"/>
              <a:t>Б  А </a:t>
            </a:r>
            <a:r>
              <a:rPr lang="uk-UA" sz="3600" b="1" dirty="0" smtClean="0">
                <a:solidFill>
                  <a:srgbClr val="0070C0"/>
                </a:solidFill>
              </a:rPr>
              <a:t>И</a:t>
            </a:r>
          </a:p>
          <a:p>
            <a:r>
              <a:rPr lang="uk-UA" sz="3600" dirty="0" smtClean="0"/>
              <a:t>Ф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З</a:t>
            </a:r>
            <a:r>
              <a:rPr lang="uk-UA" sz="3600" b="1" dirty="0" smtClean="0"/>
              <a:t>  </a:t>
            </a:r>
            <a:r>
              <a:rPr lang="uk-UA" sz="3600" dirty="0" smtClean="0"/>
              <a:t>Ш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У </a:t>
            </a:r>
            <a:r>
              <a:rPr lang="uk-UA" sz="3600" b="1" dirty="0" smtClean="0"/>
              <a:t> </a:t>
            </a:r>
            <a:r>
              <a:rPr lang="uk-UA" sz="3600" dirty="0" smtClean="0"/>
              <a:t>Ф   Г  </a:t>
            </a:r>
            <a:r>
              <a:rPr lang="uk-UA" sz="3600" b="1" dirty="0" smtClean="0">
                <a:solidFill>
                  <a:srgbClr val="0070C0"/>
                </a:solidFill>
              </a:rPr>
              <a:t>М </a:t>
            </a:r>
            <a:r>
              <a:rPr lang="uk-UA" sz="3600" b="1" dirty="0" smtClean="0"/>
              <a:t> </a:t>
            </a:r>
            <a:r>
              <a:rPr lang="uk-UA" sz="3600" dirty="0" smtClean="0"/>
              <a:t>Х</a:t>
            </a:r>
            <a:r>
              <a:rPr lang="uk-UA" sz="3600" b="1" dirty="0" smtClean="0"/>
              <a:t>  </a:t>
            </a:r>
            <a:r>
              <a:rPr lang="uk-UA" sz="3600" b="1" dirty="0" smtClean="0">
                <a:solidFill>
                  <a:srgbClr val="0070C0"/>
                </a:solidFill>
              </a:rPr>
              <a:t>І</a:t>
            </a:r>
            <a:r>
              <a:rPr lang="uk-UA" sz="3600" b="1" dirty="0" smtClean="0"/>
              <a:t>  </a:t>
            </a:r>
            <a:r>
              <a:rPr lang="uk-UA" sz="3600" dirty="0" smtClean="0"/>
              <a:t>Х  В  </a:t>
            </a:r>
            <a:r>
              <a:rPr lang="uk-UA" sz="3600" b="1" dirty="0" smtClean="0">
                <a:solidFill>
                  <a:srgbClr val="0070C0"/>
                </a:solidFill>
              </a:rPr>
              <a:t>Й</a:t>
            </a:r>
            <a:r>
              <a:rPr lang="uk-UA" sz="3600" b="1" dirty="0" smtClean="0"/>
              <a:t>  </a:t>
            </a:r>
            <a:r>
              <a:rPr lang="uk-UA" sz="3600" dirty="0" smtClean="0"/>
              <a:t>Ш</a:t>
            </a:r>
            <a:endParaRPr lang="ru-RU" sz="3600" dirty="0"/>
          </a:p>
        </p:txBody>
      </p:sp>
      <p:pic>
        <p:nvPicPr>
          <p:cNvPr id="4101" name="Picture 5" descr="C:\Users\NS\Desktop\АнимацияИнтернет\анім\б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1792" y="4807486"/>
            <a:ext cx="1872208" cy="20505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NS\Desktop\фоторамки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"/>
            <a:ext cx="9122724" cy="68579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83768" y="1412776"/>
            <a:ext cx="41044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>Казка – </a:t>
            </a:r>
          </a:p>
          <a:p>
            <a:r>
              <a:rPr lang="uk-UA" sz="4400" b="1" dirty="0" smtClean="0">
                <a:solidFill>
                  <a:srgbClr val="FF0000"/>
                </a:solidFill>
              </a:rPr>
              <a:t>      вигадка, </a:t>
            </a:r>
          </a:p>
          <a:p>
            <a:r>
              <a:rPr lang="uk-UA" sz="4400" b="1" dirty="0" smtClean="0">
                <a:solidFill>
                  <a:srgbClr val="FF0000"/>
                </a:solidFill>
              </a:rPr>
              <a:t>             та в ній</a:t>
            </a:r>
          </a:p>
          <a:p>
            <a:r>
              <a:rPr lang="uk-UA" sz="4400" b="1" dirty="0" smtClean="0">
                <a:solidFill>
                  <a:srgbClr val="FF0000"/>
                </a:solidFill>
              </a:rPr>
              <a:t>Користь </a:t>
            </a:r>
          </a:p>
          <a:p>
            <a:r>
              <a:rPr lang="uk-UA" sz="4400" b="1" dirty="0" smtClean="0">
                <a:solidFill>
                  <a:srgbClr val="FF0000"/>
                </a:solidFill>
              </a:rPr>
              <a:t>      ти знайти </a:t>
            </a:r>
          </a:p>
          <a:p>
            <a:r>
              <a:rPr lang="uk-UA" sz="4400" b="1" dirty="0" smtClean="0">
                <a:solidFill>
                  <a:srgbClr val="FF0000"/>
                </a:solidFill>
              </a:rPr>
              <a:t>                  зумій</a:t>
            </a:r>
            <a:r>
              <a:rPr lang="uk-UA" sz="4400" dirty="0" smtClean="0"/>
              <a:t>.</a:t>
            </a:r>
            <a:endParaRPr lang="ru-RU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сказочные замки\з5.jpg" id="11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1"/>
            <a:ext cx="3059832" cy="2276871"/>
          </a:xfrm>
          <a:prstGeom prst="rect">
            <a:avLst/>
          </a:prstGeom>
          <a:noFill/>
        </p:spPr>
      </p:pic>
      <p:pic>
        <p:nvPicPr>
          <p:cNvPr descr="C:\Users\NS\Desktop\сказочные замки\з6.jpg" id="12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" y="4509120"/>
            <a:ext cx="3131839" cy="2348880"/>
          </a:xfrm>
          <a:prstGeom prst="rect">
            <a:avLst/>
          </a:prstGeom>
          <a:noFill/>
        </p:spPr>
      </p:pic>
      <p:pic>
        <p:nvPicPr>
          <p:cNvPr descr="C:\Users\NS\Desktop\сказочные замки\з4.jpg" id="13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156176" y="2276873"/>
            <a:ext cx="2987824" cy="4581130"/>
          </a:xfrm>
          <a:prstGeom prst="rect">
            <a:avLst/>
          </a:prstGeom>
          <a:noFill/>
        </p:spPr>
      </p:pic>
      <p:pic>
        <p:nvPicPr>
          <p:cNvPr descr="C:\Users\NS\Desktop\сказочные замки\з8.jpg" id="14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135800" y="1"/>
            <a:ext cx="3008201" cy="2276871"/>
          </a:xfrm>
          <a:prstGeom prst="rect">
            <a:avLst/>
          </a:prstGeom>
          <a:noFill/>
        </p:spPr>
      </p:pic>
      <p:pic>
        <p:nvPicPr>
          <p:cNvPr descr="C:\Users\NS\Desktop\сказочные замки\з13.jpg" id="15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059832" y="0"/>
            <a:ext cx="3096344" cy="2276872"/>
          </a:xfrm>
          <a:prstGeom prst="rect">
            <a:avLst/>
          </a:prstGeom>
          <a:noFill/>
        </p:spPr>
      </p:pic>
      <p:pic>
        <p:nvPicPr>
          <p:cNvPr descr="C:\Users\NS\Desktop\сказочные замки\з11.jpg" id="16" name="Picture 8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0" y="2276873"/>
            <a:ext cx="3131840" cy="2256603"/>
          </a:xfrm>
          <a:prstGeom prst="rect">
            <a:avLst/>
          </a:prstGeom>
          <a:noFill/>
        </p:spPr>
      </p:pic>
      <p:pic>
        <p:nvPicPr>
          <p:cNvPr descr="C:\Users\NS\Desktop\сказочные замки\з12.jpg" id="17" name="Picture 9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3131840" y="4581129"/>
            <a:ext cx="3024336" cy="2276872"/>
          </a:xfrm>
          <a:prstGeom prst="rect">
            <a:avLst/>
          </a:prstGeom>
          <a:noFill/>
        </p:spPr>
      </p:pic>
      <p:sp>
        <p:nvSpPr>
          <p:cNvPr id="18" name="Полилиния 17"/>
          <p:cNvSpPr/>
          <p:nvPr/>
        </p:nvSpPr>
        <p:spPr>
          <a:xfrm>
            <a:off x="14288" y="3990976"/>
            <a:ext cx="1477963" cy="2700338"/>
          </a:xfrm>
          <a:custGeom>
            <a:avLst/>
            <a:gdLst>
              <a:gd fmla="*/ 0 w 1478038" name="connsiteX0"/>
              <a:gd fmla="*/ 2699657 h 2699657" name="connsiteY0"/>
              <a:gd fmla="*/ 1349829 w 1478038" name="connsiteX1"/>
              <a:gd fmla="*/ 2322285 h 2699657" name="connsiteY1"/>
              <a:gd fmla="*/ 769257 w 1478038" name="connsiteX2"/>
              <a:gd fmla="*/ 1596571 h 2699657" name="connsiteY2"/>
              <a:gd fmla="*/ 1262743 w 1478038" name="connsiteX3"/>
              <a:gd fmla="*/ 798285 h 2699657" name="connsiteY3"/>
              <a:gd fmla="*/ 1001486 w 1478038" name="connsiteX4"/>
              <a:gd fmla="*/ 0 h 2699657" name="connsiteY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b="b" l="l" r="r" t="t"/>
            <a:pathLst>
              <a:path h="2699657" w="1478038">
                <a:moveTo>
                  <a:pt x="0" y="2699657"/>
                </a:moveTo>
                <a:cubicBezTo>
                  <a:pt x="610810" y="2602895"/>
                  <a:pt x="1221620" y="2506133"/>
                  <a:pt x="1349829" y="2322285"/>
                </a:cubicBezTo>
                <a:cubicBezTo>
                  <a:pt x="1478038" y="2138437"/>
                  <a:pt x="783771" y="1850571"/>
                  <a:pt x="769257" y="1596571"/>
                </a:cubicBezTo>
                <a:cubicBezTo>
                  <a:pt x="754743" y="1342571"/>
                  <a:pt x="1224038" y="1064380"/>
                  <a:pt x="1262743" y="798285"/>
                </a:cubicBezTo>
                <a:cubicBezTo>
                  <a:pt x="1301448" y="532190"/>
                  <a:pt x="1049867" y="133047"/>
                  <a:pt x="1001486" y="0"/>
                </a:cubicBezTo>
              </a:path>
            </a:pathLst>
          </a:cu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0" y="2852936"/>
            <a:ext cx="2771800" cy="1643062"/>
            <a:chOff x="-366745" y="2701668"/>
            <a:chExt cx="2771785" cy="1643050"/>
          </a:xfrm>
        </p:grpSpPr>
        <p:sp>
          <p:nvSpPr>
            <p:cNvPr id="20" name="32-конечная звезда 19"/>
            <p:cNvSpPr/>
            <p:nvPr/>
          </p:nvSpPr>
          <p:spPr>
            <a:xfrm>
              <a:off x="-366745" y="2701668"/>
              <a:ext cx="2771785" cy="1643050"/>
            </a:xfrm>
            <a:prstGeom prst="star3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Зупинка</a:t>
              </a:r>
            </a:p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Тренувальна</a:t>
              </a:r>
              <a:endParaRPr b="1" dirty="0" lang="uk-UA">
                <a:solidFill>
                  <a:schemeClr val="tx1"/>
                </a:solidFill>
              </a:endParaRPr>
            </a:p>
          </p:txBody>
        </p:sp>
        <p:pic>
          <p:nvPicPr>
            <p:cNvPr descr="ерудит9.bmp" id="21" name="Рисунок 12"/>
            <p:cNvPicPr>
              <a:picLocks noChangeAspect="1"/>
            </p:cNvPicPr>
            <p:nvPr/>
          </p:nvPicPr>
          <p:blipFill>
            <a:blip cstate="print"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15226" y="2989698"/>
              <a:ext cx="602045" cy="619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C:\Users\NS\Desktop\сказочные замки\4.jpg" id="22" name="Picture 11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3059834" y="2276873"/>
            <a:ext cx="3096343" cy="2309044"/>
          </a:xfrm>
          <a:prstGeom prst="rect">
            <a:avLst/>
          </a:prstGeom>
          <a:noFill/>
        </p:spPr>
      </p:pic>
      <p:sp>
        <p:nvSpPr>
          <p:cNvPr id="23" name="Полилиния 22"/>
          <p:cNvSpPr/>
          <p:nvPr/>
        </p:nvSpPr>
        <p:spPr>
          <a:xfrm>
            <a:off x="395537" y="1124744"/>
            <a:ext cx="1872208" cy="1929259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1403648" y="188640"/>
            <a:ext cx="2716337" cy="1785938"/>
            <a:chOff x="3857620" y="0"/>
            <a:chExt cx="2500330" cy="1785950"/>
          </a:xfrm>
        </p:grpSpPr>
        <p:sp>
          <p:nvSpPr>
            <p:cNvPr id="25" name="32-конечная звезда 24"/>
            <p:cNvSpPr/>
            <p:nvPr/>
          </p:nvSpPr>
          <p:spPr>
            <a:xfrm>
              <a:off x="3857620" y="0"/>
              <a:ext cx="2500330" cy="1785950"/>
            </a:xfrm>
            <a:prstGeom prst="star3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Вулиця Народна</a:t>
              </a:r>
              <a:endParaRPr b="1" dirty="0" lang="uk-UA">
                <a:solidFill>
                  <a:schemeClr val="tx1"/>
                </a:solidFill>
              </a:endParaRPr>
            </a:p>
          </p:txBody>
        </p:sp>
        <p:pic>
          <p:nvPicPr>
            <p:cNvPr descr="ерудит4.bmp" id="26" name="Рисунок 18"/>
            <p:cNvPicPr>
              <a:picLocks noChangeAspect="1"/>
            </p:cNvPicPr>
            <p:nvPr/>
          </p:nvPicPr>
          <p:blipFill>
            <a:blip cstate="print" r:embed="rId11">
              <a:clrChange>
                <a:clrFrom>
                  <a:srgbClr val="57AEFF"/>
                </a:clrFrom>
                <a:clrTo>
                  <a:srgbClr val="57AE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214810" y="357166"/>
              <a:ext cx="571504" cy="510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2000" id="7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decel="100000" fill="hold" id="9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NS\Desktop\атестація\ілюстрації казок\каз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32656"/>
            <a:ext cx="4948385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5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NS\Desktop\атестація\казка\к2.jpg" id="5123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827584" y="548680"/>
            <a:ext cx="7787533" cy="5533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5400000">
            <a:off x="1143003" y="-1143001"/>
            <a:ext cx="6858000" cy="9144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123728" y="692696"/>
            <a:ext cx="6624736" cy="181588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fontAlgn="base" lvl="0">
              <a:spcBef>
                <a:spcPct val="0"/>
              </a:spcBef>
              <a:spcAft>
                <a:spcPct val="0"/>
              </a:spcAft>
              <a:tabLst>
                <a:tab algn="l" pos="-457200"/>
              </a:tabLst>
            </a:pPr>
            <a:r>
              <a:rPr b="1" dirty="0" i="1" lang="uk-UA" smtClean="0">
                <a:solidFill>
                  <a:schemeClr val="accent4">
                    <a:lumMod val="50000"/>
                  </a:schemeClr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               </a:t>
            </a:r>
            <a:r>
              <a:rPr b="1" dirty="0" i="1" lang="uk-UA" smtClean="0" sz="2800">
                <a:solidFill>
                  <a:schemeClr val="accent4">
                    <a:lumMod val="50000"/>
                  </a:schemeClr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Продзвенів уже дзвінок</a:t>
            </a:r>
            <a:endParaRPr b="1" dirty="0" i="1" lang="ru-RU" smtClean="0" sz="2800">
              <a:solidFill>
                <a:schemeClr val="accent4">
                  <a:lumMod val="50000"/>
                </a:schemeClr>
              </a:solidFill>
              <a:latin charset="0" pitchFamily="34" typeface="Arial"/>
              <a:cs charset="0" pitchFamily="34" typeface="Arial"/>
            </a:endParaRPr>
          </a:p>
          <a:p>
            <a:pPr eaLnBrk="0" fontAlgn="base" hangingPunct="0" lvl="0">
              <a:spcBef>
                <a:spcPct val="0"/>
              </a:spcBef>
              <a:spcAft>
                <a:spcPct val="0"/>
              </a:spcAft>
              <a:tabLst>
                <a:tab algn="l" pos="-457200"/>
              </a:tabLst>
            </a:pPr>
            <a:r>
              <a:rPr b="1" dirty="0" i="1" lang="uk-UA" smtClean="0" sz="2800">
                <a:solidFill>
                  <a:schemeClr val="accent4">
                    <a:lumMod val="50000"/>
                  </a:schemeClr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          Всім пора вам на урок.</a:t>
            </a:r>
            <a:endParaRPr b="1" dirty="0" i="1" lang="ru-RU" smtClean="0" sz="2800">
              <a:solidFill>
                <a:schemeClr val="accent4">
                  <a:lumMod val="50000"/>
                </a:schemeClr>
              </a:solidFill>
              <a:latin charset="0" pitchFamily="34" typeface="Arial"/>
              <a:cs charset="0" pitchFamily="34" typeface="Arial"/>
            </a:endParaRPr>
          </a:p>
          <a:p>
            <a:pPr eaLnBrk="0" fontAlgn="base" hangingPunct="0" lvl="0">
              <a:spcBef>
                <a:spcPct val="0"/>
              </a:spcBef>
              <a:spcAft>
                <a:spcPct val="0"/>
              </a:spcAft>
              <a:tabLst>
                <a:tab algn="l" pos="-457200"/>
              </a:tabLst>
            </a:pPr>
            <a:r>
              <a:rPr b="1" dirty="0" i="1" lang="uk-UA" smtClean="0" sz="2800">
                <a:solidFill>
                  <a:schemeClr val="accent4">
                    <a:lumMod val="50000"/>
                  </a:schemeClr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          Станьте, діти, всі рівненько</a:t>
            </a:r>
            <a:endParaRPr b="1" dirty="0" i="1" lang="ru-RU" smtClean="0" sz="2800">
              <a:solidFill>
                <a:schemeClr val="accent4">
                  <a:lumMod val="50000"/>
                </a:schemeClr>
              </a:solidFill>
              <a:latin charset="0" pitchFamily="34" typeface="Arial"/>
              <a:cs charset="0" pitchFamily="34" typeface="Arial"/>
            </a:endParaRPr>
          </a:p>
          <a:p>
            <a:pPr eaLnBrk="0" fontAlgn="base" hangingPunct="0" lvl="0">
              <a:spcBef>
                <a:spcPct val="0"/>
              </a:spcBef>
              <a:spcAft>
                <a:spcPct val="0"/>
              </a:spcAft>
              <a:tabLst>
                <a:tab algn="l" pos="-457200"/>
              </a:tabLst>
            </a:pPr>
            <a:r>
              <a:rPr b="1" dirty="0" i="1" lang="uk-UA" smtClean="0" sz="2800">
                <a:solidFill>
                  <a:schemeClr val="accent4">
                    <a:lumMod val="50000"/>
                  </a:schemeClr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          Посміхніться всі гарненько.</a:t>
            </a:r>
            <a:endParaRPr b="1" dirty="0" i="1" lang="ru-RU" sz="28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2780928"/>
            <a:ext cx="7200800" cy="267765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eaLnBrk="0" fontAlgn="base" hangingPunct="0" lvl="0">
              <a:spcBef>
                <a:spcPct val="0"/>
              </a:spcBef>
              <a:spcAft>
                <a:spcPct val="0"/>
              </a:spcAft>
              <a:tabLst>
                <a:tab algn="l" pos="-457200"/>
              </a:tabLst>
            </a:pPr>
            <a:endParaRPr dirty="0" lang="ru-RU" smtClean="0" sz="2800">
              <a:latin charset="0" pitchFamily="34" typeface="Arial"/>
              <a:cs charset="0" pitchFamily="34" typeface="Arial"/>
            </a:endParaRPr>
          </a:p>
          <a:p>
            <a:pPr eaLnBrk="0" fontAlgn="base" hangingPunct="0" lvl="0">
              <a:spcBef>
                <a:spcPct val="0"/>
              </a:spcBef>
              <a:spcAft>
                <a:spcPct val="0"/>
              </a:spcAft>
              <a:tabLst>
                <a:tab algn="l" pos="-457200"/>
              </a:tabLst>
            </a:pPr>
            <a:r>
              <a:rPr b="1" dirty="0" i="1" lang="uk-UA" smtClean="0" sz="2800">
                <a:solidFill>
                  <a:srgbClr val="FF0000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У нас сьогодні ніби свято</a:t>
            </a:r>
            <a:endParaRPr b="1" dirty="0" i="1" lang="ru-RU" smtClean="0" sz="2800">
              <a:solidFill>
                <a:srgbClr val="FF0000"/>
              </a:solidFill>
              <a:latin charset="0" pitchFamily="34" typeface="Arial"/>
              <a:cs charset="0" pitchFamily="34" typeface="Arial"/>
            </a:endParaRPr>
          </a:p>
          <a:p>
            <a:pPr eaLnBrk="0" fontAlgn="base" hangingPunct="0" lvl="0">
              <a:spcBef>
                <a:spcPct val="0"/>
              </a:spcBef>
              <a:spcAft>
                <a:spcPct val="0"/>
              </a:spcAft>
              <a:tabLst>
                <a:tab algn="l" pos="-457200"/>
              </a:tabLst>
            </a:pPr>
            <a:r>
              <a:rPr b="1" dirty="0" i="1" lang="uk-UA" smtClean="0" sz="2800">
                <a:solidFill>
                  <a:srgbClr val="FF0000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Гостей зібралося багато.</a:t>
            </a:r>
          </a:p>
          <a:p>
            <a:pPr eaLnBrk="0" fontAlgn="base" hangingPunct="0" lvl="0">
              <a:spcBef>
                <a:spcPct val="0"/>
              </a:spcBef>
              <a:spcAft>
                <a:spcPct val="0"/>
              </a:spcAft>
              <a:tabLst>
                <a:tab algn="l" pos="-457200"/>
              </a:tabLst>
            </a:pPr>
            <a:endParaRPr b="1" dirty="0" i="1" lang="ru-RU" smtClean="0" sz="2800">
              <a:solidFill>
                <a:srgbClr val="FF0000"/>
              </a:solidFill>
              <a:latin charset="0" pitchFamily="34" typeface="Arial"/>
              <a:cs charset="0" pitchFamily="34" typeface="Arial"/>
            </a:endParaRPr>
          </a:p>
          <a:p>
            <a:pPr eaLnBrk="0" fontAlgn="base" hangingPunct="0" lvl="0">
              <a:spcBef>
                <a:spcPct val="0"/>
              </a:spcBef>
              <a:spcAft>
                <a:spcPct val="0"/>
              </a:spcAft>
              <a:tabLst>
                <a:tab algn="l" pos="-457200"/>
              </a:tabLst>
            </a:pPr>
            <a:r>
              <a:rPr b="1" dirty="0" i="1" lang="uk-UA" smtClean="0" sz="2800">
                <a:solidFill>
                  <a:srgbClr val="FF0000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       Поверніться, діти, до гостей</a:t>
            </a:r>
            <a:endParaRPr b="1" dirty="0" i="1" lang="ru-RU" smtClean="0" sz="2800">
              <a:solidFill>
                <a:srgbClr val="FF0000"/>
              </a:solidFill>
              <a:latin charset="0" pitchFamily="34" typeface="Arial"/>
              <a:cs charset="0" pitchFamily="34" typeface="Arial"/>
            </a:endParaRPr>
          </a:p>
          <a:p>
            <a:pPr eaLnBrk="0" fontAlgn="base" hangingPunct="0" lvl="0">
              <a:spcBef>
                <a:spcPct val="0"/>
              </a:spcBef>
              <a:spcAft>
                <a:spcPct val="0"/>
              </a:spcAft>
              <a:tabLst>
                <a:tab algn="l" pos="-457200"/>
              </a:tabLst>
            </a:pPr>
            <a:r>
              <a:rPr b="1" dirty="0" i="1" lang="uk-UA" smtClean="0" sz="2800">
                <a:solidFill>
                  <a:srgbClr val="FF0000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       Та привітайтесь «Добрий день!»</a:t>
            </a:r>
            <a:endParaRPr b="1" dirty="0" i="1" lang="ru-RU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3" presetSubtype="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vertical)" transition="in">
                                      <p:cBhvr>
                                        <p:cTn dur="1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9" nodeType="afterEffect" presetClass="entr" presetID="2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4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C:\Users\NS\Desktop\атестація\ілюстрації казок\каз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04664"/>
            <a:ext cx="6336704" cy="59347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NS\Desktop\атестація\ілюстрації казок\каз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32656"/>
            <a:ext cx="5184576" cy="6240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NS\Desktop\атестація\ілюстрації казок\каз8.jpg" id="3" name="Picture 3"/>
          <p:cNvPicPr>
            <a:picLocks noChangeArrowheads="1" noChangeAspect="1"/>
          </p:cNvPicPr>
          <p:nvPr/>
        </p:nvPicPr>
        <p:blipFill>
          <a:blip cstate="print" r:embed="rId3"/>
          <a:srcRect b="72"/>
          <a:stretch>
            <a:fillRect/>
          </a:stretch>
        </p:blipFill>
        <p:spPr bwMode="auto">
          <a:xfrm>
            <a:off x="899592" y="692696"/>
            <a:ext cx="7560840" cy="53360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NS\Desktop\атестація\ілюстрації казок\каз15.jpg" id="3" name="Picture 5"/>
          <p:cNvPicPr>
            <a:picLocks noChangeArrowheads="1" noChangeAspect="1"/>
          </p:cNvPicPr>
          <p:nvPr/>
        </p:nvPicPr>
        <p:blipFill>
          <a:blip cstate="print" r:embed="rId3"/>
          <a:srcRect b="25" r="60"/>
          <a:stretch>
            <a:fillRect/>
          </a:stretch>
        </p:blipFill>
        <p:spPr bwMode="auto">
          <a:xfrm>
            <a:off x="899592" y="980728"/>
            <a:ext cx="7660518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NS\Desktop\атестація\ілюстрації казок\каз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20688"/>
            <a:ext cx="7272808" cy="5463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NS\Desktop\атестація\казка\к1.jpg" id="7171" name="Picture 3"/>
          <p:cNvPicPr>
            <a:picLocks noChangeArrowheads="1" noChangeAspect="1"/>
          </p:cNvPicPr>
          <p:nvPr/>
        </p:nvPicPr>
        <p:blipFill>
          <a:blip cstate="print" r:embed="rId3"/>
          <a:srcRect b="98"/>
          <a:stretch>
            <a:fillRect/>
          </a:stretch>
        </p:blipFill>
        <p:spPr bwMode="auto">
          <a:xfrm>
            <a:off x="1043608" y="620688"/>
            <a:ext cx="7247671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763688" y="1340768"/>
            <a:ext cx="6408712" cy="178510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11000">
                <a:solidFill>
                  <a:srgbClr val="FF0000"/>
                </a:solidFill>
              </a:rPr>
              <a:t>Молодці!</a:t>
            </a:r>
            <a:endParaRPr b="1" dirty="0" lang="ru-RU" sz="11000">
              <a:solidFill>
                <a:srgbClr val="FF0000"/>
              </a:solidFill>
            </a:endParaRPr>
          </a:p>
        </p:txBody>
      </p:sp>
      <p:pic>
        <p:nvPicPr>
          <p:cNvPr descr="C:\Users\NS\Desktop\АнимацияИнтернет\анимация\см11.gif" id="4" name="Picture 2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275856" y="3284984"/>
            <a:ext cx="2304256" cy="2304256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" l="48100" r="21"/>
          <a:stretch/>
        </p:blipFill>
        <p:spPr>
          <a:xfrm>
            <a:off x="6948264" y="3068960"/>
            <a:ext cx="1475656" cy="35335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" r="41774"/>
          <a:stretch/>
        </p:blipFill>
        <p:spPr>
          <a:xfrm>
            <a:off x="899592" y="2996952"/>
            <a:ext cx="1656184" cy="3533513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name="applause.wav" r:embed="rId2"/>
      </p:stSnd>
    </p:sndAc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сказочные замки\з5.jpg" id="15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1"/>
            <a:ext cx="3059832" cy="2276871"/>
          </a:xfrm>
          <a:prstGeom prst="rect">
            <a:avLst/>
          </a:prstGeom>
          <a:noFill/>
        </p:spPr>
      </p:pic>
      <p:pic>
        <p:nvPicPr>
          <p:cNvPr descr="C:\Users\NS\Desktop\сказочные замки\з6.jpg" id="16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" y="4509120"/>
            <a:ext cx="3131839" cy="2348880"/>
          </a:xfrm>
          <a:prstGeom prst="rect">
            <a:avLst/>
          </a:prstGeom>
          <a:noFill/>
        </p:spPr>
      </p:pic>
      <p:pic>
        <p:nvPicPr>
          <p:cNvPr descr="C:\Users\NS\Desktop\сказочные замки\з4.jpg" id="17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156176" y="2276873"/>
            <a:ext cx="2987824" cy="4581130"/>
          </a:xfrm>
          <a:prstGeom prst="rect">
            <a:avLst/>
          </a:prstGeom>
          <a:noFill/>
        </p:spPr>
      </p:pic>
      <p:pic>
        <p:nvPicPr>
          <p:cNvPr descr="C:\Users\NS\Desktop\сказочные замки\з8.jpg" id="18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135800" y="1"/>
            <a:ext cx="3008201" cy="2276871"/>
          </a:xfrm>
          <a:prstGeom prst="rect">
            <a:avLst/>
          </a:prstGeom>
          <a:noFill/>
        </p:spPr>
      </p:pic>
      <p:pic>
        <p:nvPicPr>
          <p:cNvPr descr="C:\Users\NS\Desktop\сказочные замки\з13.jpg" id="19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059832" y="0"/>
            <a:ext cx="3096344" cy="2276872"/>
          </a:xfrm>
          <a:prstGeom prst="rect">
            <a:avLst/>
          </a:prstGeom>
          <a:noFill/>
        </p:spPr>
      </p:pic>
      <p:pic>
        <p:nvPicPr>
          <p:cNvPr descr="C:\Users\NS\Desktop\сказочные замки\з11.jpg" id="20" name="Picture 8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0" y="2276873"/>
            <a:ext cx="3131840" cy="2256603"/>
          </a:xfrm>
          <a:prstGeom prst="rect">
            <a:avLst/>
          </a:prstGeom>
          <a:noFill/>
        </p:spPr>
      </p:pic>
      <p:pic>
        <p:nvPicPr>
          <p:cNvPr descr="C:\Users\NS\Desktop\сказочные замки\з12.jpg" id="21" name="Picture 9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3131840" y="4581129"/>
            <a:ext cx="3024336" cy="2276872"/>
          </a:xfrm>
          <a:prstGeom prst="rect">
            <a:avLst/>
          </a:prstGeom>
          <a:noFill/>
        </p:spPr>
      </p:pic>
      <p:sp>
        <p:nvSpPr>
          <p:cNvPr id="22" name="Полилиния 21"/>
          <p:cNvSpPr/>
          <p:nvPr/>
        </p:nvSpPr>
        <p:spPr>
          <a:xfrm>
            <a:off x="14288" y="3990976"/>
            <a:ext cx="1477963" cy="2700338"/>
          </a:xfrm>
          <a:custGeom>
            <a:avLst/>
            <a:gdLst>
              <a:gd fmla="*/ 0 w 1478038" name="connsiteX0"/>
              <a:gd fmla="*/ 2699657 h 2699657" name="connsiteY0"/>
              <a:gd fmla="*/ 1349829 w 1478038" name="connsiteX1"/>
              <a:gd fmla="*/ 2322285 h 2699657" name="connsiteY1"/>
              <a:gd fmla="*/ 769257 w 1478038" name="connsiteX2"/>
              <a:gd fmla="*/ 1596571 h 2699657" name="connsiteY2"/>
              <a:gd fmla="*/ 1262743 w 1478038" name="connsiteX3"/>
              <a:gd fmla="*/ 798285 h 2699657" name="connsiteY3"/>
              <a:gd fmla="*/ 1001486 w 1478038" name="connsiteX4"/>
              <a:gd fmla="*/ 0 h 2699657" name="connsiteY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b="b" l="l" r="r" t="t"/>
            <a:pathLst>
              <a:path h="2699657" w="1478038">
                <a:moveTo>
                  <a:pt x="0" y="2699657"/>
                </a:moveTo>
                <a:cubicBezTo>
                  <a:pt x="610810" y="2602895"/>
                  <a:pt x="1221620" y="2506133"/>
                  <a:pt x="1349829" y="2322285"/>
                </a:cubicBezTo>
                <a:cubicBezTo>
                  <a:pt x="1478038" y="2138437"/>
                  <a:pt x="783771" y="1850571"/>
                  <a:pt x="769257" y="1596571"/>
                </a:cubicBezTo>
                <a:cubicBezTo>
                  <a:pt x="754743" y="1342571"/>
                  <a:pt x="1224038" y="1064380"/>
                  <a:pt x="1262743" y="798285"/>
                </a:cubicBezTo>
                <a:cubicBezTo>
                  <a:pt x="1301448" y="532190"/>
                  <a:pt x="1049867" y="133047"/>
                  <a:pt x="1001486" y="0"/>
                </a:cubicBezTo>
              </a:path>
            </a:pathLst>
          </a:cu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0" y="2852935"/>
            <a:ext cx="2771799" cy="1643063"/>
            <a:chOff x="-366746" y="2701665"/>
            <a:chExt cx="2771785" cy="1643050"/>
          </a:xfrm>
        </p:grpSpPr>
        <p:sp>
          <p:nvSpPr>
            <p:cNvPr id="24" name="32-конечная звезда 23"/>
            <p:cNvSpPr/>
            <p:nvPr/>
          </p:nvSpPr>
          <p:spPr>
            <a:xfrm>
              <a:off x="-366746" y="2701665"/>
              <a:ext cx="2771785" cy="1643050"/>
            </a:xfrm>
            <a:prstGeom prst="star3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Зупинка</a:t>
              </a:r>
            </a:p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Тренувальна</a:t>
              </a:r>
              <a:endParaRPr b="1" dirty="0" lang="uk-UA">
                <a:solidFill>
                  <a:schemeClr val="tx1"/>
                </a:solidFill>
              </a:endParaRPr>
            </a:p>
          </p:txBody>
        </p:sp>
        <p:pic>
          <p:nvPicPr>
            <p:cNvPr descr="ерудит9.bmp" id="25" name="Рисунок 12"/>
            <p:cNvPicPr>
              <a:picLocks noChangeAspect="1"/>
            </p:cNvPicPr>
            <p:nvPr/>
          </p:nvPicPr>
          <p:blipFill>
            <a:blip cstate="print"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15227" y="2989695"/>
              <a:ext cx="602045" cy="619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C:\Users\NS\Desktop\сказочные замки\4.jpg" id="26" name="Picture 11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3059834" y="2276873"/>
            <a:ext cx="3096343" cy="2309044"/>
          </a:xfrm>
          <a:prstGeom prst="rect">
            <a:avLst/>
          </a:prstGeom>
          <a:noFill/>
        </p:spPr>
      </p:pic>
      <p:sp>
        <p:nvSpPr>
          <p:cNvPr id="27" name="Полилиния 26"/>
          <p:cNvSpPr/>
          <p:nvPr/>
        </p:nvSpPr>
        <p:spPr>
          <a:xfrm>
            <a:off x="395537" y="1124744"/>
            <a:ext cx="1872208" cy="1929259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1403648" y="188640"/>
            <a:ext cx="2716337" cy="1785938"/>
            <a:chOff x="3857620" y="0"/>
            <a:chExt cx="2500330" cy="1785950"/>
          </a:xfrm>
        </p:grpSpPr>
        <p:sp>
          <p:nvSpPr>
            <p:cNvPr id="29" name="32-конечная звезда 28"/>
            <p:cNvSpPr/>
            <p:nvPr/>
          </p:nvSpPr>
          <p:spPr>
            <a:xfrm>
              <a:off x="3857620" y="0"/>
              <a:ext cx="2500330" cy="1785950"/>
            </a:xfrm>
            <a:prstGeom prst="star3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Вулиця Народна</a:t>
              </a:r>
              <a:endParaRPr b="1" dirty="0" lang="uk-UA">
                <a:solidFill>
                  <a:schemeClr val="tx1"/>
                </a:solidFill>
              </a:endParaRPr>
            </a:p>
          </p:txBody>
        </p:sp>
        <p:pic>
          <p:nvPicPr>
            <p:cNvPr descr="ерудит4.bmp" id="30" name="Рисунок 18"/>
            <p:cNvPicPr>
              <a:picLocks noChangeAspect="1"/>
            </p:cNvPicPr>
            <p:nvPr/>
          </p:nvPicPr>
          <p:blipFill>
            <a:blip cstate="print" r:embed="rId11">
              <a:clrChange>
                <a:clrFrom>
                  <a:srgbClr val="57AEFF"/>
                </a:clrFrom>
                <a:clrTo>
                  <a:srgbClr val="57AE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214810" y="357166"/>
              <a:ext cx="571504" cy="510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" name="Полилиния 30"/>
          <p:cNvSpPr/>
          <p:nvPr/>
        </p:nvSpPr>
        <p:spPr>
          <a:xfrm rot="3338151">
            <a:off x="3994705" y="255012"/>
            <a:ext cx="2012790" cy="2014270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4" name="32-конечная звезда 43"/>
          <p:cNvSpPr/>
          <p:nvPr/>
        </p:nvSpPr>
        <p:spPr bwMode="auto">
          <a:xfrm>
            <a:off x="5796136" y="1052736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mtClean="0">
                <a:solidFill>
                  <a:schemeClr val="tx1"/>
                </a:solidFill>
              </a:rPr>
              <a:t>Майдан Казкарів</a:t>
            </a:r>
            <a:endParaRPr b="1" dirty="0" lang="uk-U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2000" id="7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44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D:\Школа\казкарі\Дімаров_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32656"/>
            <a:ext cx="2233354" cy="194421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95536" y="2420888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</a:rPr>
              <a:t>Анатолій </a:t>
            </a:r>
            <a:r>
              <a:rPr lang="uk-UA" sz="3200" b="1" dirty="0" err="1" smtClean="0">
                <a:solidFill>
                  <a:srgbClr val="002060"/>
                </a:solidFill>
              </a:rPr>
              <a:t>Дімаров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055" name="Picture 7" descr="D:\Школа\казкарі\зим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32656"/>
            <a:ext cx="1978846" cy="259228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860032" y="2924944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</a:rPr>
              <a:t>Олександр Зима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056" name="Picture 8" descr="D:\Школа\казкарі\скомар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212976"/>
            <a:ext cx="1686669" cy="205691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67544" y="5373216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</a:rPr>
              <a:t>Вадим </a:t>
            </a:r>
            <a:r>
              <a:rPr lang="uk-UA" sz="3200" b="1" dirty="0" err="1" smtClean="0">
                <a:solidFill>
                  <a:srgbClr val="002060"/>
                </a:solidFill>
              </a:rPr>
              <a:t>Скомаровський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057" name="Picture 9" descr="D:\Школа\казкарі\200px-Калинець_І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717032"/>
            <a:ext cx="1905000" cy="2238375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868144" y="5949280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</a:rPr>
              <a:t>Ігор Калинець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55576" y="3933056"/>
            <a:ext cx="6408712" cy="156966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4800">
                <a:solidFill>
                  <a:srgbClr val="FF0000"/>
                </a:solidFill>
              </a:rPr>
              <a:t>Всеволод Зіновійович        </a:t>
            </a:r>
          </a:p>
          <a:p>
            <a:r>
              <a:rPr b="1" dirty="0" i="1" lang="uk-UA" smtClean="0" sz="4800">
                <a:solidFill>
                  <a:srgbClr val="FF0000"/>
                </a:solidFill>
              </a:rPr>
              <a:t>             Нестайко</a:t>
            </a:r>
            <a:endParaRPr b="1" dirty="0" i="1" lang="ru-RU" sz="480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5661248"/>
            <a:ext cx="3384376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/>
              <a:t>30 січня 1930 року</a:t>
            </a:r>
            <a:endParaRPr b="1" dirty="0" lang="ru-RU" sz="28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 flipH="1">
            <a:off x="5903640" y="2766632"/>
            <a:ext cx="3240360" cy="4091368"/>
          </a:xfrm>
          <a:prstGeom prst="rect">
            <a:avLst/>
          </a:prstGeom>
        </p:spPr>
      </p:pic>
      <p:pic>
        <p:nvPicPr>
          <p:cNvPr descr="C:\Users\NS\Desktop\атестація\всеволод нестайко\15.jpg" id="3075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1835696" y="548680"/>
            <a:ext cx="4936059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" id="7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9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15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2000" id="1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6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rot="5400000">
            <a:off x="1143003" y="-1143001"/>
            <a:ext cx="6858000" cy="9144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987824" y="548680"/>
            <a:ext cx="6156176" cy="212365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6600">
                <a:solidFill>
                  <a:schemeClr val="tx2">
                    <a:lumMod val="75000"/>
                  </a:schemeClr>
                </a:solidFill>
              </a:rPr>
              <a:t>Країна </a:t>
            </a:r>
          </a:p>
          <a:p>
            <a:pPr algn="ctr"/>
            <a:r>
              <a:rPr b="1" dirty="0" lang="uk-UA" smtClean="0" sz="6600">
                <a:solidFill>
                  <a:schemeClr val="tx2">
                    <a:lumMod val="75000"/>
                  </a:schemeClr>
                </a:solidFill>
              </a:rPr>
              <a:t>дитячих мрій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55776" y="2852937"/>
            <a:ext cx="6336704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4000">
                <a:solidFill>
                  <a:schemeClr val="accent2">
                    <a:lumMod val="50000"/>
                  </a:schemeClr>
                </a:solidFill>
              </a:rPr>
              <a:t>Всеволод Нестайко </a:t>
            </a:r>
          </a:p>
          <a:p>
            <a:pPr algn="ctr"/>
            <a:r>
              <a:rPr b="1" dirty="0" i="1" lang="uk-UA" smtClean="0" sz="4000">
                <a:solidFill>
                  <a:schemeClr val="accent2">
                    <a:lumMod val="50000"/>
                  </a:schemeClr>
                </a:solidFill>
              </a:rPr>
              <a:t>“В Палаці Чарівних Казок “</a:t>
            </a:r>
            <a:endParaRPr b="1" dirty="0" i="1" lang="ru-RU" sz="40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4509121"/>
            <a:ext cx="5472608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800"/>
              <a:t>Уривок з повісті – казки </a:t>
            </a:r>
          </a:p>
          <a:p>
            <a:pPr algn="ctr"/>
            <a:r>
              <a:rPr b="1" dirty="0" lang="uk-UA" smtClean="0" sz="2800"/>
              <a:t>“В Країні Сонячних Зайчиків ”</a:t>
            </a:r>
            <a:endParaRPr b="1" dirty="0" lang="ru-RU" sz="2800"/>
          </a:p>
        </p:txBody>
      </p:sp>
      <p:pic>
        <p:nvPicPr>
          <p:cNvPr descr="3e67680d7248acdbf98353260e5b6329" id="9" name="Picture 8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flipH="1" rot="5911954">
            <a:off x="1389885" y="1556581"/>
            <a:ext cx="1439788" cy="150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2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2000" id="1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13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2000" id="15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8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6"/>
      <p:bldP grpId="0" spid="7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NS\Desktop\атестація\бердичів\бер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4734245" cy="33843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3568" y="4653136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</a:rPr>
              <a:t>    Місто Бердичів</a:t>
            </a:r>
          </a:p>
          <a:p>
            <a:r>
              <a:rPr lang="uk-UA" sz="2800" b="1" i="1" dirty="0" smtClean="0">
                <a:solidFill>
                  <a:srgbClr val="002060"/>
                </a:solidFill>
              </a:rPr>
              <a:t>Житомирської області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2051" name="Picture 3" descr="C:\Users\NS\Desktop\атестація\бердичів\бер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708920"/>
            <a:ext cx="3904146" cy="3951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NS\Desktop\атестація\всеволод нестайко\вій3.jpg" id="1026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827584" y="476672"/>
            <a:ext cx="2986261" cy="4119077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вій2.jpg" id="1027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139952" y="2711295"/>
            <a:ext cx="4395936" cy="34877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200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id="9" nodeType="afterEffect" presetClass="entr" presetID="18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 transition="in">
                                      <p:cBhvr>
                                        <p:cTn dur="2000" id="11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NS\Desktop\київ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2656"/>
            <a:ext cx="3672407" cy="2754305"/>
          </a:xfrm>
          <a:prstGeom prst="rect">
            <a:avLst/>
          </a:prstGeom>
          <a:noFill/>
        </p:spPr>
      </p:pic>
      <p:pic>
        <p:nvPicPr>
          <p:cNvPr id="1027" name="Picture 3" descr="C:\Users\NS\Desktop\київ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32656"/>
            <a:ext cx="3600400" cy="2704265"/>
          </a:xfrm>
          <a:prstGeom prst="rect">
            <a:avLst/>
          </a:prstGeom>
          <a:noFill/>
        </p:spPr>
      </p:pic>
      <p:pic>
        <p:nvPicPr>
          <p:cNvPr id="1028" name="Picture 4" descr="C:\Users\NS\Desktop\київ\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717032"/>
            <a:ext cx="3744416" cy="2688491"/>
          </a:xfrm>
          <a:prstGeom prst="rect">
            <a:avLst/>
          </a:prstGeom>
          <a:noFill/>
        </p:spPr>
      </p:pic>
      <p:pic>
        <p:nvPicPr>
          <p:cNvPr id="1029" name="Picture 5" descr="C:\Users\NS\Desktop\київ\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717032"/>
            <a:ext cx="3614279" cy="2595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NS\Desktop\атестація\всеволод нестайко\4.jpg" id="3074" name="Picture 2"/>
          <p:cNvPicPr>
            <a:picLocks noChangeArrowheads="1" noChangeAspect="1"/>
          </p:cNvPicPr>
          <p:nvPr/>
        </p:nvPicPr>
        <p:blipFill>
          <a:blip cstate="print" r:embed="rId3"/>
          <a:srcRect b="55599"/>
          <a:stretch>
            <a:fillRect/>
          </a:stretch>
        </p:blipFill>
        <p:spPr bwMode="auto">
          <a:xfrm>
            <a:off x="323528" y="332656"/>
            <a:ext cx="4359403" cy="2880320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4.jpg" id="3075" name="Picture 3"/>
          <p:cNvPicPr>
            <a:picLocks noChangeArrowheads="1" noChangeAspect="1"/>
          </p:cNvPicPr>
          <p:nvPr/>
        </p:nvPicPr>
        <p:blipFill>
          <a:blip cstate="print" r:embed="rId3"/>
          <a:srcRect b="1" r="789" t="50666"/>
          <a:stretch>
            <a:fillRect/>
          </a:stretch>
        </p:blipFill>
        <p:spPr bwMode="auto">
          <a:xfrm>
            <a:off x="4716016" y="1196752"/>
            <a:ext cx="4281557" cy="3168352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5.JPG" id="3076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39552" y="3429000"/>
            <a:ext cx="4064000" cy="304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60032" y="4509120"/>
            <a:ext cx="4283968" cy="212365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800">
                <a:solidFill>
                  <a:schemeClr val="tx2">
                    <a:lumMod val="75000"/>
                  </a:schemeClr>
                </a:solidFill>
              </a:rPr>
              <a:t>Київський  державний університет </a:t>
            </a:r>
          </a:p>
          <a:p>
            <a:pPr algn="ctr"/>
            <a:r>
              <a:rPr b="1" dirty="0" i="1" lang="uk-UA" smtClean="0" sz="2800">
                <a:solidFill>
                  <a:schemeClr val="tx2">
                    <a:lumMod val="75000"/>
                  </a:schemeClr>
                </a:solidFill>
              </a:rPr>
              <a:t>ім. Т.Шевченка</a:t>
            </a:r>
          </a:p>
          <a:p>
            <a:pPr algn="ctr"/>
            <a:r>
              <a:rPr b="1" dirty="0" lang="uk-UA" smtClean="0" sz="2400"/>
              <a:t>Відділення філологічного факультету</a:t>
            </a:r>
            <a:endParaRPr b="1" dirty="0" lang="ru-RU" sz="240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1000"/>
                            </p:stCondLst>
                            <p:childTnLst>
                              <p:par>
                                <p:cTn fill="hold" id="10" nodeType="after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2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3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2000"/>
                            </p:stCondLst>
                            <p:childTnLst>
                              <p:par>
                                <p:cTn fill="hold" id="15" nodeType="after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7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8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20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2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6"/>
    </p:bldLst>
  </p:timing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NS\Desktop\атестація\всеволод нестайко\19.jpg" id="4099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67544" y="404664"/>
            <a:ext cx="3528392" cy="3528392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27.jpg" id="4100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788024" y="476672"/>
            <a:ext cx="3416027" cy="3416027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8.jpeg" id="4101" name="Picture 5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67544" y="4149080"/>
            <a:ext cx="1376859" cy="2105782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23.jpg" id="4102" name="Picture 6"/>
          <p:cNvPicPr>
            <a:picLocks noChangeArrowheads="1" noChangeAspect="1"/>
          </p:cNvPicPr>
          <p:nvPr/>
        </p:nvPicPr>
        <p:blipFill>
          <a:blip cstate="print" r:embed="rId6"/>
          <a:srcRect r="3"/>
          <a:stretch>
            <a:fillRect/>
          </a:stretch>
        </p:blipFill>
        <p:spPr bwMode="auto">
          <a:xfrm>
            <a:off x="2123728" y="4581128"/>
            <a:ext cx="1368152" cy="2006670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22.jpg" id="4103" name="Picture 7"/>
          <p:cNvPicPr>
            <a:picLocks noChangeArrowheads="1" noChangeAspect="1"/>
          </p:cNvPicPr>
          <p:nvPr/>
        </p:nvPicPr>
        <p:blipFill>
          <a:blip cstate="print" r:embed="rId7"/>
          <a:stretch>
            <a:fillRect/>
          </a:stretch>
        </p:blipFill>
        <p:spPr bwMode="auto">
          <a:xfrm>
            <a:off x="5508104" y="4077072"/>
            <a:ext cx="1625987" cy="2016224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18.jpg" id="4104" name="Picture 8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7308304" y="4653136"/>
            <a:ext cx="1469994" cy="1959992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10.jpeg" id="4105" name="Picture 9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3779912" y="4221088"/>
            <a:ext cx="1373113" cy="2041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7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1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2000"/>
                            </p:stCondLst>
                            <p:childTnLst>
                              <p:par>
                                <p:cTn fill="hold" id="12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1000" id="14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3000"/>
                            </p:stCondLst>
                            <p:childTnLst>
                              <p:par>
                                <p:cTn fill="hold" id="16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1000" id="18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4000"/>
                            </p:stCondLst>
                            <p:childTnLst>
                              <p:par>
                                <p:cTn fill="hold" id="20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1000" id="22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3">
                            <p:stCondLst>
                              <p:cond delay="5000"/>
                            </p:stCondLst>
                            <p:childTnLst>
                              <p:par>
                                <p:cTn fill="hold" id="24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1000" id="26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7">
                            <p:stCondLst>
                              <p:cond delay="6000"/>
                            </p:stCondLst>
                            <p:childTnLst>
                              <p:par>
                                <p:cTn fill="hold" id="28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3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NS\Desktop\атестація\всеволод нестайко\16.jpg" id="3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23528" y="260647"/>
            <a:ext cx="2808312" cy="4029121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24.jpg" id="5122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635897" y="404664"/>
            <a:ext cx="1630280" cy="2520280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25.jpg" id="5123" name="Picture 3"/>
          <p:cNvPicPr>
            <a:picLocks noChangeArrowheads="1" noChangeAspect="1"/>
          </p:cNvPicPr>
          <p:nvPr/>
        </p:nvPicPr>
        <p:blipFill>
          <a:blip cstate="print" r:embed="rId5"/>
          <a:srcRect r="224"/>
          <a:stretch>
            <a:fillRect/>
          </a:stretch>
        </p:blipFill>
        <p:spPr bwMode="auto">
          <a:xfrm>
            <a:off x="5868144" y="476672"/>
            <a:ext cx="1656184" cy="2448271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26.jpg" id="5124" name="Picture 4"/>
          <p:cNvPicPr>
            <a:picLocks noChangeArrowheads="1" noChangeAspect="1"/>
          </p:cNvPicPr>
          <p:nvPr/>
        </p:nvPicPr>
        <p:blipFill>
          <a:blip cstate="print" r:embed="rId6"/>
          <a:srcRect r="87"/>
          <a:stretch>
            <a:fillRect/>
          </a:stretch>
        </p:blipFill>
        <p:spPr bwMode="auto">
          <a:xfrm>
            <a:off x="3635896" y="3212976"/>
            <a:ext cx="1656184" cy="2229005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book_cover_55_140[1].jpg" id="5125" name="Picture 5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5940152" y="3140968"/>
            <a:ext cx="1584176" cy="2311257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28.jpg" id="5126" name="Picture 6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1115616" y="4509120"/>
            <a:ext cx="2049016" cy="2049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1500"/>
                            </p:stCondLst>
                            <p:childTnLst>
                              <p:par>
                                <p:cTn fill="hold" id="16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8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9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2000"/>
                            </p:stCondLst>
                            <p:childTnLst>
                              <p:par>
                                <p:cTn fill="hold" id="21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5">
                            <p:stCondLst>
                              <p:cond delay="2500"/>
                            </p:stCondLst>
                            <p:childTnLst>
                              <p:par>
                                <p:cTn fill="hold" id="26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0">
                            <p:stCondLst>
                              <p:cond delay="3000"/>
                            </p:stCondLst>
                            <p:childTnLst>
                              <p:par>
                                <p:cTn fill="hold" id="31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3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4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NS\Desktop\атестація\всеволод нестайко\12.jpg" id="10242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467544" y="260648"/>
            <a:ext cx="3810000" cy="3708821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14.jpg" id="10243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203848" y="4077072"/>
            <a:ext cx="4114800" cy="2468563"/>
          </a:xfrm>
          <a:prstGeom prst="rect">
            <a:avLst/>
          </a:prstGeom>
          <a:noFill/>
        </p:spPr>
      </p:pic>
      <p:pic>
        <p:nvPicPr>
          <p:cNvPr descr="C:\Users\NS\Desktop\атестація\всеволод нестайко\21.jpg" id="10244" name="Picture 4"/>
          <p:cNvPicPr>
            <a:picLocks noChangeArrowheads="1" noChangeAspect="1"/>
          </p:cNvPicPr>
          <p:nvPr/>
        </p:nvPicPr>
        <p:blipFill>
          <a:blip cstate="print" r:embed="rId5"/>
          <a:srcRect b="27"/>
          <a:stretch>
            <a:fillRect/>
          </a:stretch>
        </p:blipFill>
        <p:spPr bwMode="auto">
          <a:xfrm>
            <a:off x="5148064" y="243248"/>
            <a:ext cx="3292055" cy="3689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7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1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id="13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5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сказочные замки\з5.jpg" id="3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1"/>
            <a:ext cx="3059832" cy="2276871"/>
          </a:xfrm>
          <a:prstGeom prst="rect">
            <a:avLst/>
          </a:prstGeom>
          <a:noFill/>
        </p:spPr>
      </p:pic>
      <p:pic>
        <p:nvPicPr>
          <p:cNvPr descr="C:\Users\NS\Desktop\сказочные замки\з6.jpg" id="4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" y="4509120"/>
            <a:ext cx="3131839" cy="2348880"/>
          </a:xfrm>
          <a:prstGeom prst="rect">
            <a:avLst/>
          </a:prstGeom>
          <a:noFill/>
        </p:spPr>
      </p:pic>
      <p:pic>
        <p:nvPicPr>
          <p:cNvPr descr="C:\Users\NS\Desktop\сказочные замки\з4.jpg" id="5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156176" y="2276870"/>
            <a:ext cx="2987824" cy="4581130"/>
          </a:xfrm>
          <a:prstGeom prst="rect">
            <a:avLst/>
          </a:prstGeom>
          <a:noFill/>
        </p:spPr>
      </p:pic>
      <p:pic>
        <p:nvPicPr>
          <p:cNvPr descr="C:\Users\NS\Desktop\сказочные замки\з8.jpg" id="6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135800" y="1"/>
            <a:ext cx="3008201" cy="2276871"/>
          </a:xfrm>
          <a:prstGeom prst="rect">
            <a:avLst/>
          </a:prstGeom>
          <a:noFill/>
        </p:spPr>
      </p:pic>
      <p:pic>
        <p:nvPicPr>
          <p:cNvPr descr="C:\Users\NS\Desktop\сказочные замки\з13.jpg" id="7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059832" y="0"/>
            <a:ext cx="3096344" cy="2276872"/>
          </a:xfrm>
          <a:prstGeom prst="rect">
            <a:avLst/>
          </a:prstGeom>
          <a:noFill/>
        </p:spPr>
      </p:pic>
      <p:pic>
        <p:nvPicPr>
          <p:cNvPr descr="C:\Users\NS\Desktop\сказочные замки\з11.jpg" id="8" name="Picture 8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0" y="2276873"/>
            <a:ext cx="3131840" cy="2256603"/>
          </a:xfrm>
          <a:prstGeom prst="rect">
            <a:avLst/>
          </a:prstGeom>
          <a:noFill/>
        </p:spPr>
      </p:pic>
      <p:pic>
        <p:nvPicPr>
          <p:cNvPr descr="C:\Users\NS\Desktop\сказочные замки\з12.jpg" id="9" name="Picture 9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3131840" y="4581129"/>
            <a:ext cx="3024336" cy="2276872"/>
          </a:xfrm>
          <a:prstGeom prst="rect">
            <a:avLst/>
          </a:prstGeom>
          <a:noFill/>
        </p:spPr>
      </p:pic>
      <p:sp>
        <p:nvSpPr>
          <p:cNvPr id="10" name="Полилиния 9"/>
          <p:cNvSpPr/>
          <p:nvPr/>
        </p:nvSpPr>
        <p:spPr>
          <a:xfrm>
            <a:off x="14288" y="3990976"/>
            <a:ext cx="1477963" cy="2700338"/>
          </a:xfrm>
          <a:custGeom>
            <a:avLst/>
            <a:gdLst>
              <a:gd fmla="*/ 0 w 1478038" name="connsiteX0"/>
              <a:gd fmla="*/ 2699657 h 2699657" name="connsiteY0"/>
              <a:gd fmla="*/ 1349829 w 1478038" name="connsiteX1"/>
              <a:gd fmla="*/ 2322285 h 2699657" name="connsiteY1"/>
              <a:gd fmla="*/ 769257 w 1478038" name="connsiteX2"/>
              <a:gd fmla="*/ 1596571 h 2699657" name="connsiteY2"/>
              <a:gd fmla="*/ 1262743 w 1478038" name="connsiteX3"/>
              <a:gd fmla="*/ 798285 h 2699657" name="connsiteY3"/>
              <a:gd fmla="*/ 1001486 w 1478038" name="connsiteX4"/>
              <a:gd fmla="*/ 0 h 2699657" name="connsiteY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b="b" l="l" r="r" t="t"/>
            <a:pathLst>
              <a:path h="2699657" w="1478038">
                <a:moveTo>
                  <a:pt x="0" y="2699657"/>
                </a:moveTo>
                <a:cubicBezTo>
                  <a:pt x="610810" y="2602895"/>
                  <a:pt x="1221620" y="2506133"/>
                  <a:pt x="1349829" y="2322285"/>
                </a:cubicBezTo>
                <a:cubicBezTo>
                  <a:pt x="1478038" y="2138437"/>
                  <a:pt x="783771" y="1850571"/>
                  <a:pt x="769257" y="1596571"/>
                </a:cubicBezTo>
                <a:cubicBezTo>
                  <a:pt x="754743" y="1342571"/>
                  <a:pt x="1224038" y="1064380"/>
                  <a:pt x="1262743" y="798285"/>
                </a:cubicBezTo>
                <a:cubicBezTo>
                  <a:pt x="1301448" y="532190"/>
                  <a:pt x="1049867" y="133047"/>
                  <a:pt x="1001486" y="0"/>
                </a:cubicBezTo>
              </a:path>
            </a:pathLst>
          </a:cu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0" y="2852935"/>
            <a:ext cx="2771799" cy="1643063"/>
            <a:chOff x="-366746" y="2701665"/>
            <a:chExt cx="2771785" cy="1643050"/>
          </a:xfrm>
        </p:grpSpPr>
        <p:sp>
          <p:nvSpPr>
            <p:cNvPr id="12" name="32-конечная звезда 11"/>
            <p:cNvSpPr/>
            <p:nvPr/>
          </p:nvSpPr>
          <p:spPr>
            <a:xfrm>
              <a:off x="-366746" y="2701665"/>
              <a:ext cx="2771785" cy="1643050"/>
            </a:xfrm>
            <a:prstGeom prst="star3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Зупинка</a:t>
              </a:r>
            </a:p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Тренувальна</a:t>
              </a:r>
              <a:endParaRPr b="1" dirty="0" lang="uk-UA">
                <a:solidFill>
                  <a:schemeClr val="tx1"/>
                </a:solidFill>
              </a:endParaRPr>
            </a:p>
          </p:txBody>
        </p:sp>
        <p:pic>
          <p:nvPicPr>
            <p:cNvPr descr="ерудит9.bmp" id="13" name="Рисунок 12"/>
            <p:cNvPicPr>
              <a:picLocks noChangeAspect="1"/>
            </p:cNvPicPr>
            <p:nvPr/>
          </p:nvPicPr>
          <p:blipFill>
            <a:blip cstate="print"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15227" y="2989695"/>
              <a:ext cx="602045" cy="619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C:\Users\NS\Desktop\сказочные замки\4.jpg" id="14" name="Picture 11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3059834" y="2276873"/>
            <a:ext cx="3096343" cy="2309044"/>
          </a:xfrm>
          <a:prstGeom prst="rect">
            <a:avLst/>
          </a:prstGeom>
          <a:noFill/>
        </p:spPr>
      </p:pic>
      <p:sp>
        <p:nvSpPr>
          <p:cNvPr id="15" name="Полилиния 14"/>
          <p:cNvSpPr/>
          <p:nvPr/>
        </p:nvSpPr>
        <p:spPr>
          <a:xfrm>
            <a:off x="395537" y="1124744"/>
            <a:ext cx="1872208" cy="1929259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grpSp>
        <p:nvGrpSpPr>
          <p:cNvPr id="11" name="Группа 19"/>
          <p:cNvGrpSpPr>
            <a:grpSpLocks/>
          </p:cNvGrpSpPr>
          <p:nvPr/>
        </p:nvGrpSpPr>
        <p:grpSpPr bwMode="auto">
          <a:xfrm>
            <a:off x="1403648" y="188640"/>
            <a:ext cx="2716337" cy="1785938"/>
            <a:chOff x="3857620" y="0"/>
            <a:chExt cx="2500330" cy="1785950"/>
          </a:xfrm>
        </p:grpSpPr>
        <p:sp>
          <p:nvSpPr>
            <p:cNvPr id="17" name="32-конечная звезда 16"/>
            <p:cNvSpPr/>
            <p:nvPr/>
          </p:nvSpPr>
          <p:spPr>
            <a:xfrm>
              <a:off x="3857620" y="0"/>
              <a:ext cx="2500330" cy="1785950"/>
            </a:xfrm>
            <a:prstGeom prst="star3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Вулиця Народна</a:t>
              </a:r>
              <a:endParaRPr b="1" dirty="0" lang="uk-UA">
                <a:solidFill>
                  <a:schemeClr val="tx1"/>
                </a:solidFill>
              </a:endParaRPr>
            </a:p>
          </p:txBody>
        </p:sp>
        <p:pic>
          <p:nvPicPr>
            <p:cNvPr descr="ерудит4.bmp" id="18" name="Рисунок 18"/>
            <p:cNvPicPr>
              <a:picLocks noChangeAspect="1"/>
            </p:cNvPicPr>
            <p:nvPr/>
          </p:nvPicPr>
          <p:blipFill>
            <a:blip cstate="print" r:embed="rId11">
              <a:clrChange>
                <a:clrFrom>
                  <a:srgbClr val="57AEFF"/>
                </a:clrFrom>
                <a:clrTo>
                  <a:srgbClr val="57AE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214810" y="357166"/>
              <a:ext cx="571504" cy="510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Полилиния 19"/>
          <p:cNvSpPr/>
          <p:nvPr/>
        </p:nvSpPr>
        <p:spPr>
          <a:xfrm rot="3338151">
            <a:off x="3994705" y="255012"/>
            <a:ext cx="2012790" cy="2014270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 rot="8955108">
            <a:off x="6757773" y="2433802"/>
            <a:ext cx="2012790" cy="2014270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32-конечная звезда 18"/>
          <p:cNvSpPr/>
          <p:nvPr/>
        </p:nvSpPr>
        <p:spPr bwMode="auto">
          <a:xfrm>
            <a:off x="5796136" y="1052736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mtClean="0">
                <a:solidFill>
                  <a:schemeClr val="tx1"/>
                </a:solidFill>
              </a:rPr>
              <a:t>Майдан Казкарів</a:t>
            </a:r>
            <a:endParaRPr b="1" dirty="0" lang="uk-UA">
              <a:solidFill>
                <a:schemeClr val="tx1"/>
              </a:solidFill>
            </a:endParaRPr>
          </a:p>
        </p:txBody>
      </p:sp>
      <p:sp>
        <p:nvSpPr>
          <p:cNvPr id="22" name="32-конечная звезда 21"/>
          <p:cNvSpPr/>
          <p:nvPr/>
        </p:nvSpPr>
        <p:spPr bwMode="auto">
          <a:xfrm>
            <a:off x="6300192" y="4509120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mtClean="0">
                <a:solidFill>
                  <a:schemeClr val="tx1"/>
                </a:solidFill>
              </a:rPr>
              <a:t>Палац Чарівних Казок</a:t>
            </a:r>
            <a:endParaRPr b="1" dirty="0" lang="uk-U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2000" id="7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S\Desktop\фони презентацій\фончики\Метел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75656" y="1268760"/>
            <a:ext cx="60486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Вправи 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3068960"/>
            <a:ext cx="71287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для очей</a:t>
            </a:r>
            <a:endParaRPr lang="ru-RU" sz="8800" dirty="0"/>
          </a:p>
        </p:txBody>
      </p:sp>
      <p:pic>
        <p:nvPicPr>
          <p:cNvPr id="6" name="Рисунок 15" descr="b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981746"/>
            <a:ext cx="1753667" cy="1876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8" descr="cveta-6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5301208"/>
            <a:ext cx="1102990" cy="1131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8" descr="cveta-6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5013176"/>
            <a:ext cx="1102990" cy="1131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3e67680d7248acdbf98353260e5b632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732240" y="1556792"/>
            <a:ext cx="2016224" cy="21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NS\Desktop\АнимацияИнтернет\анім\б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571692">
            <a:off x="478025" y="699955"/>
            <a:ext cx="1561637" cy="1577253"/>
          </a:xfrm>
          <a:prstGeom prst="rect">
            <a:avLst/>
          </a:prstGeom>
          <a:noFill/>
        </p:spPr>
      </p:pic>
      <p:pic>
        <p:nvPicPr>
          <p:cNvPr id="12" name="Sleep Aw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02838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S\Desktop\фони презентацій\фончики\Метел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NS\Desktop\бабочки\мет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149080"/>
            <a:ext cx="2808312" cy="2708920"/>
          </a:xfrm>
          <a:prstGeom prst="rect">
            <a:avLst/>
          </a:prstGeom>
          <a:noFill/>
        </p:spPr>
      </p:pic>
      <p:pic>
        <p:nvPicPr>
          <p:cNvPr id="4" name="Содержимое 6" descr="1267216071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5373216"/>
            <a:ext cx="900113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6" descr="1267216071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869160"/>
            <a:ext cx="900113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6" descr="1267216071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7" y="5229200"/>
            <a:ext cx="900113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1267216071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5373216"/>
            <a:ext cx="900113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Users\NS\Desktop\бабочки\мет 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327139">
            <a:off x="1246034" y="654100"/>
            <a:ext cx="1905000" cy="2019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01111 L 0.55764 -0.01111 L 0.55764 0.42477 L -0.01111 0.42477 L -2.5E-6 -3.7037E-6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" y="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3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9584E-6 C -0.02014 0.11795 0.02639 0.22711 0.10261 0.25024 C 0.18073 0.27452 0.25886 0.20283 0.279 0.08488 C 0.29879 -0.03307 0.37674 -0.1036 0.45504 -0.07978 C 0.53125 -0.05666 0.57865 0.05181 0.55851 0.16952 " pathEditMode="relative" rAng="769464" ptsTypes="fffff">
                                      <p:cBhvr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3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C -0.02066 0.12211 0.02708 0.23451 0.10451 0.25717 C 0.18402 0.28076 0.26336 0.20421 0.28298 0.08326 C 0.30364 -0.03885 0.38211 -0.11448 0.46163 -0.09112 C 0.53906 -0.06915 0.5875 0.04348 0.56684 0.16559 " pathEditMode="relative" rAng="743565" ptsTypes="fffff">
                                      <p:cBhvr>
                                        <p:cTn id="12" dur="5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" y="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75486E-6 C -0.09149 0.1642 -0.18281 0.32863 -0.11493 0.38761 C -0.04704 0.44658 0.31546 0.35754 0.40747 0.35384 C 0.49948 0.35014 0.4382 0.36217 0.43716 0.36587 C 0.43611 0.36957 0.41875 0.37257 0.40139 0.37581 " pathEditMode="relative" ptsTypes="aaaaA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NS\Desktop\фоторамки\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15616" y="980728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Сьогодні на уроці:</a:t>
            </a:r>
          </a:p>
        </p:txBody>
      </p:sp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647056" y="1844824"/>
            <a:ext cx="84969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Будемо мандрувати по Казкові країні;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Познайомимось з біографією та творчістю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lang="uk-UA" sz="2400" b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Всеволода Нестайка і прочитаємо уривок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із повісті - казки «Палац Чарівних Казок»;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Закріпимо знання про чарівні казки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lang="uk-UA" sz="2400" b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(народні та літературні);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Будемо працювати у групах;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Працюватимемо над вмінням виразно,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lang="uk-UA" sz="2400" b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швидко читати, ставити питання;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Читати «пошепки»,  «ланцюжком», «вибірково»  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S\Desktop\фони презентацій\фончики\Метел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NS\Desktop\бабочки\мет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598057"/>
            <a:ext cx="2160239" cy="2259943"/>
          </a:xfrm>
          <a:prstGeom prst="rect">
            <a:avLst/>
          </a:prstGeom>
          <a:noFill/>
        </p:spPr>
      </p:pic>
      <p:pic>
        <p:nvPicPr>
          <p:cNvPr id="4" name="Рисунок 39" descr="cveta-10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5229200"/>
            <a:ext cx="7620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9" descr="cveta-10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373216"/>
            <a:ext cx="7620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39" descr="cveta-10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437112"/>
            <a:ext cx="7620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9" descr="cveta-10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5805264"/>
            <a:ext cx="7620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Users\NS\Desktop\бабочки\мет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587313">
            <a:off x="118880" y="3087677"/>
            <a:ext cx="2292310" cy="1592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77336E-6 L 0.18958 -0.25901 C 0.22951 -0.31776 0.28906 -0.34967 0.35104 -0.34967 C 0.42187 -0.34967 0.4783 -0.31776 0.51823 -0.25901 L 0.70816 -4.77336E-6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" y="-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056E-8 L 0.18958 -0.08002 C 0.22951 -0.09806 0.28906 -0.108 0.35104 -0.108 C 0.42187 -0.108 0.47847 -0.09806 0.51823 -0.08002 L 0.70816 7.40056E-8 " pathEditMode="relative" rAng="0" ptsTypes="FffFF">
                                      <p:cBhvr>
                                        <p:cTn id="9" dur="5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18316E-6 C 0.02552 0.13506 0.125 0.22017 0.22049 0.18733 C 0.33316 0.14917 0.3507 0.01226 0.3533 -0.06799 L 0.35226 -0.17229 C 0.35556 -0.25231 0.37552 -0.38991 0.50261 -0.43339 C 0.58403 -0.46091 0.69775 -0.38113 0.72361 -0.24468 C 0.74914 -0.11008 0.6783 0.03261 0.59705 0.06106 C 0.46927 0.10315 0.40261 -0.00555 0.37136 -0.07377 L 0.33455 -0.16605 C 0.30348 -0.23473 0.23924 -0.34366 0.12657 -0.3055 C 0.03108 -0.27336 -0.02621 -0.13552 -3.61111E-6 -2.18316E-6 Z " pathEditMode="relative" rAng="-854082" ptsTypes="ffFffffFfff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4.34783E-7 C 0.0099 -0.00462 0.0191 -0.00971 0.0283 -0.01596 C 0.03299 -0.01919 0.03837 -0.01919 0.04323 -0.02197 C 0.05712 -0.03006 0.07032 -0.03677 0.08368 -0.04579 C 0.08837 -0.04903 0.09393 -0.04857 0.09861 -0.0518 C 0.10782 -0.05805 0.11702 -0.06337 0.12691 -0.06776 C 0.13177 -0.06984 0.13959 -0.07239 0.14323 -0.07562 C 0.14948 -0.08094 0.154 -0.08372 0.16129 -0.08557 C 0.16754 -0.08973 0.17379 -0.0932 0.18056 -0.09551 C 0.18941 -0.10476 0.20973 -0.12049 0.22084 -0.12327 C 0.23473 -0.13275 0.25 -0.13668 0.26424 -0.14524 C 0.27622 -0.1524 0.28854 -0.16142 0.30157 -0.16512 C 0.31059 -0.17322 0.32379 -0.17969 0.33438 -0.18293 C 0.33629 -0.18432 0.3382 -0.18594 0.34028 -0.18709 C 0.34462 -0.18941 0.35382 -0.19288 0.35382 -0.19288 C 0.36563 -0.20421 0.34705 -0.18779 0.36875 -0.19889 C 0.37205 -0.20051 0.37448 -0.2049 0.37761 -0.20698 C 0.37952 -0.20814 0.3816 -0.20814 0.38368 -0.20883 C 0.3908 -0.21369 0.39549 -0.21647 0.40295 -0.21878 C 0.41042 -0.22479 0.41407 -0.22641 0.4224 -0.22872 C 0.43872 -0.24191 0.41997 -0.22803 0.44028 -0.23867 C 0.44844 -0.24306 0.45521 -0.24815 0.46424 -0.25069 C 0.47344 -0.25671 0.47986 -0.26179 0.48941 -0.26457 C 0.50261 -0.2759 0.52205 -0.28006 0.53733 -0.28238 C 0.54532 -0.28515 0.55313 -0.28677 0.56129 -0.28839 C 0.56372 -0.28978 0.56615 -0.2914 0.56875 -0.29232 C 0.5717 -0.29348 0.57483 -0.29302 0.57761 -0.2944 C 0.58386 -0.29718 0.58907 -0.30342 0.59549 -0.3062 C 0.60243 -0.31244 0.61007 -0.31429 0.61789 -0.31822 C 0.62327 -0.321 0.62726 -0.32562 0.63282 -0.32817 C 0.63334 -0.32609 0.63455 -0.32424 0.63438 -0.32216 C 0.63403 -0.31915 0.63229 -0.31707 0.63143 -0.31429 C 0.62917 -0.30712 0.62865 -0.30088 0.62535 -0.2944 C 0.62032 -0.27243 0.62848 -0.30597 0.62084 -0.28238 C 0.61459 -0.26295 0.62448 -0.28492 0.6165 -0.2685 C 0.61441 -0.25833 0.61198 -0.24954 0.60747 -0.24075 C 0.60539 -0.22757 0.6 -0.216 0.59705 -0.20282 C 0.59167 -0.17877 0.59219 -0.1531 0.58664 -0.12928 C 0.58368 -0.10245 0.58212 -0.07377 0.57622 -0.04787 C 0.5757 -0.04117 0.57587 -0.03446 0.57466 -0.02798 C 0.57431 -0.02567 0.57223 -0.02428 0.5717 -0.02197 C 0.57066 -0.01619 0.57118 -0.00994 0.57014 -0.00416 C 0.5691 0.00116 0.56459 0.01064 0.56268 0.01573 C 0.56077 0.02914 0.55539 0.03955 0.55052 0.05157 C 0.54688 0.07285 0.55209 0.04741 0.54636 0.06545 C 0.54445 0.07169 0.5441 0.07909 0.54184 0.08534 C 0.53525 0.10384 0.5283 0.12188 0.5283 0.14315 " pathEditMode="relative" ptsTypes="ffffffffffffffffffffffffffffffffffffffffffffffA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Метел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63688" y="1772816"/>
            <a:ext cx="640871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1000" b="1" dirty="0" smtClean="0">
                <a:solidFill>
                  <a:srgbClr val="FF0000"/>
                </a:solidFill>
              </a:rPr>
              <a:t>Молодці!</a:t>
            </a:r>
            <a:endParaRPr lang="ru-RU" sz="11000" b="1" dirty="0">
              <a:solidFill>
                <a:srgbClr val="FF0000"/>
              </a:solidFill>
            </a:endParaRPr>
          </a:p>
        </p:txBody>
      </p:sp>
      <p:pic>
        <p:nvPicPr>
          <p:cNvPr id="5" name="Picture 3" descr="C:\Users\NS\Desktop\АнимацияИнтернет\анім\б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387973"/>
            <a:ext cx="2255243" cy="2470028"/>
          </a:xfrm>
          <a:prstGeom prst="rect">
            <a:avLst/>
          </a:prstGeom>
          <a:noFill/>
        </p:spPr>
      </p:pic>
      <p:pic>
        <p:nvPicPr>
          <p:cNvPr id="2050" name="Picture 2" descr="C:\Users\NS\Desktop\АнимацияИнтернет\анім\б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588048">
            <a:off x="755576" y="3645024"/>
            <a:ext cx="1078409" cy="814798"/>
          </a:xfrm>
          <a:prstGeom prst="rect">
            <a:avLst/>
          </a:prstGeom>
          <a:noFill/>
        </p:spPr>
      </p:pic>
      <p:pic>
        <p:nvPicPr>
          <p:cNvPr id="2051" name="Picture 3" descr="C:\Users\NS\Desktop\АнимацияИнтернет\анім\б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105502">
            <a:off x="7550827" y="4652507"/>
            <a:ext cx="1167360" cy="882005"/>
          </a:xfrm>
          <a:prstGeom prst="rect">
            <a:avLst/>
          </a:prstGeom>
          <a:noFill/>
        </p:spPr>
      </p:pic>
      <p:pic>
        <p:nvPicPr>
          <p:cNvPr id="2052" name="Picture 4" descr="C:\Users\NS\Desktop\АнимацияИнтернет\анім\б1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138479">
            <a:off x="897539" y="471023"/>
            <a:ext cx="1167360" cy="882005"/>
          </a:xfrm>
          <a:prstGeom prst="rect">
            <a:avLst/>
          </a:prstGeom>
          <a:noFill/>
        </p:spPr>
      </p:pic>
      <p:pic>
        <p:nvPicPr>
          <p:cNvPr id="2053" name="Picture 5" descr="C:\Users\NS\Desktop\АнимацияИнтернет\анім\б1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939424">
            <a:off x="3348414" y="4524151"/>
            <a:ext cx="1222425" cy="923610"/>
          </a:xfrm>
          <a:prstGeom prst="rect">
            <a:avLst/>
          </a:prstGeom>
          <a:noFill/>
        </p:spPr>
      </p:pic>
      <p:pic>
        <p:nvPicPr>
          <p:cNvPr id="2054" name="Picture 6" descr="C:\Users\NS\Desktop\АнимацияИнтернет\анім\анімашка бабочка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165433">
            <a:off x="6535891" y="734133"/>
            <a:ext cx="1222425" cy="86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051720" y="188640"/>
            <a:ext cx="49025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Сходи слів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700808"/>
            <a:ext cx="367240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Височів</a:t>
            </a:r>
          </a:p>
          <a:p>
            <a:pPr algn="ctr"/>
            <a:r>
              <a:rPr lang="uk-UA" sz="4400" b="1" dirty="0" smtClean="0"/>
              <a:t>Зубчасті</a:t>
            </a:r>
          </a:p>
          <a:p>
            <a:pPr algn="ctr"/>
            <a:r>
              <a:rPr lang="uk-UA" sz="4400" b="1" dirty="0" smtClean="0"/>
              <a:t>Чарівниці</a:t>
            </a:r>
          </a:p>
          <a:p>
            <a:pPr algn="ctr"/>
            <a:r>
              <a:rPr lang="uk-UA" sz="4400" b="1" dirty="0" err="1" smtClean="0"/>
              <a:t>Коротульки</a:t>
            </a:r>
            <a:endParaRPr lang="uk-UA" sz="4400" b="1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1628800"/>
            <a:ext cx="38164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Грати</a:t>
            </a:r>
          </a:p>
          <a:p>
            <a:pPr algn="ctr"/>
            <a:r>
              <a:rPr lang="uk-UA" sz="4400" b="1" dirty="0" smtClean="0"/>
              <a:t>Кімнати</a:t>
            </a:r>
          </a:p>
          <a:p>
            <a:pPr algn="ctr"/>
            <a:r>
              <a:rPr lang="uk-UA" sz="4400" b="1" dirty="0" smtClean="0"/>
              <a:t>Химерний</a:t>
            </a:r>
          </a:p>
          <a:p>
            <a:pPr algn="ctr"/>
            <a:r>
              <a:rPr lang="uk-UA" sz="4400" b="1" dirty="0" smtClean="0"/>
              <a:t>Гаптували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051720" y="188640"/>
            <a:ext cx="49025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Сходи слів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700808"/>
            <a:ext cx="367240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Височів</a:t>
            </a:r>
          </a:p>
          <a:p>
            <a:pPr algn="ctr"/>
            <a:r>
              <a:rPr lang="uk-UA" sz="4400" b="1" dirty="0" smtClean="0"/>
              <a:t>Зубчасті</a:t>
            </a:r>
          </a:p>
          <a:p>
            <a:pPr algn="ctr"/>
            <a:r>
              <a:rPr lang="uk-UA" sz="4400" b="1" dirty="0" smtClean="0"/>
              <a:t>Чарівниці</a:t>
            </a:r>
          </a:p>
          <a:p>
            <a:pPr algn="ctr"/>
            <a:r>
              <a:rPr lang="uk-UA" sz="4400" b="1" dirty="0" err="1" smtClean="0"/>
              <a:t>Коротульки</a:t>
            </a:r>
            <a:endParaRPr lang="uk-UA" sz="4400" b="1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1628800"/>
            <a:ext cx="38164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Грати</a:t>
            </a:r>
          </a:p>
          <a:p>
            <a:pPr algn="ctr"/>
            <a:r>
              <a:rPr lang="uk-UA" sz="4400" b="1" dirty="0" smtClean="0"/>
              <a:t>Кімнати</a:t>
            </a:r>
          </a:p>
          <a:p>
            <a:pPr algn="ctr"/>
            <a:r>
              <a:rPr lang="uk-UA" sz="4400" b="1" dirty="0" smtClean="0"/>
              <a:t>Химерний</a:t>
            </a:r>
          </a:p>
          <a:p>
            <a:pPr algn="ctr"/>
            <a:r>
              <a:rPr lang="uk-UA" sz="4400" b="1" dirty="0" smtClean="0"/>
              <a:t>Гаптували</a:t>
            </a:r>
          </a:p>
        </p:txBody>
      </p:sp>
      <p:pic>
        <p:nvPicPr>
          <p:cNvPr id="6" name="Picture 2" descr="C:\Users\NS\Desktop\АнимацияИнтернет\анимация\см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861048"/>
            <a:ext cx="2304256" cy="2304256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lum bright="-14000" contrast="7000"/>
          </a:blip>
          <a:srcRect/>
          <a:stretch>
            <a:fillRect/>
          </a:stretch>
        </p:blipFill>
        <p:spPr bwMode="auto">
          <a:xfrm>
            <a:off x="395536" y="332656"/>
            <a:ext cx="7848872" cy="620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C:\Users\NS\Desktop\АнимацияИнтернет\анім\вес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078427"/>
            <a:ext cx="2267744" cy="37795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lum bright="-21000" contrast="33000"/>
          </a:blip>
          <a:srcRect/>
          <a:stretch>
            <a:fillRect/>
          </a:stretch>
        </p:blipFill>
        <p:spPr bwMode="auto">
          <a:xfrm>
            <a:off x="1475656" y="260648"/>
            <a:ext cx="6120680" cy="63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Users\NS\Desktop\АнимацияИнтернет\анім\б1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5813" y="4869160"/>
            <a:ext cx="1608187" cy="1761348"/>
          </a:xfrm>
          <a:prstGeom prst="rect">
            <a:avLst/>
          </a:prstGeom>
          <a:noFill/>
        </p:spPr>
      </p:pic>
      <p:pic>
        <p:nvPicPr>
          <p:cNvPr id="8195" name="Picture 3" descr="C:\Users\NS\Desktop\АнимацияИнтернет\анім\б1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97152"/>
            <a:ext cx="1679179" cy="1839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835696" y="548680"/>
            <a:ext cx="6048672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5400">
                <a:solidFill>
                  <a:srgbClr val="7030A0"/>
                </a:solidFill>
              </a:rPr>
              <a:t>Робота над твором</a:t>
            </a:r>
            <a:endParaRPr b="1" dirty="0" lang="ru-RU" sz="540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rrowheads="1"/>
          </p:cNvPicPr>
          <p:nvPr/>
        </p:nvPicPr>
        <p:blipFill>
          <a:blip cstate="print" r:embed="rId3"/>
          <a:srcRect r="13"/>
          <a:stretch>
            <a:fillRect/>
          </a:stretch>
        </p:blipFill>
        <p:spPr bwMode="auto">
          <a:xfrm>
            <a:off x="755576" y="2276872"/>
            <a:ext cx="7776343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932040" y="3212976"/>
            <a:ext cx="1944216" cy="156966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/>
              <a:t>2.  Читання   </a:t>
            </a:r>
          </a:p>
          <a:p>
            <a:r>
              <a:rPr b="1" dirty="0" lang="uk-UA" smtClean="0" sz="2400"/>
              <a:t>        твору   </a:t>
            </a:r>
          </a:p>
          <a:p>
            <a:r>
              <a:rPr b="1" dirty="0" lang="uk-UA" smtClean="0" sz="2400"/>
              <a:t>    кращими </a:t>
            </a:r>
          </a:p>
          <a:p>
            <a:r>
              <a:rPr b="1" dirty="0" lang="uk-UA" smtClean="0" sz="2400"/>
              <a:t>       учнями</a:t>
            </a:r>
            <a:endParaRPr b="1" dirty="0" lang="ru-RU" sz="2400"/>
          </a:p>
        </p:txBody>
      </p:sp>
      <p:sp>
        <p:nvSpPr>
          <p:cNvPr id="6" name="TextBox 5"/>
          <p:cNvSpPr txBox="1"/>
          <p:nvPr/>
        </p:nvSpPr>
        <p:spPr>
          <a:xfrm>
            <a:off x="2699792" y="2996952"/>
            <a:ext cx="1728192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 indent="-342900" marL="342900">
              <a:buAutoNum type="arabicPeriod"/>
            </a:pPr>
            <a:r>
              <a:rPr b="1" dirty="0" lang="uk-UA" smtClean="0" sz="2400"/>
              <a:t>Читання</a:t>
            </a:r>
          </a:p>
          <a:p>
            <a:pPr algn="ctr" indent="-342900" marL="342900"/>
            <a:r>
              <a:rPr b="1" dirty="0" lang="uk-UA" smtClean="0" sz="2400"/>
              <a:t>твору</a:t>
            </a:r>
          </a:p>
          <a:p>
            <a:pPr algn="ctr" indent="-342900" marL="342900"/>
            <a:r>
              <a:rPr b="1" dirty="0" lang="uk-UA" smtClean="0" sz="2400"/>
              <a:t>вчителем</a:t>
            </a:r>
            <a:endParaRPr b="1" dirty="0" lang="ru-RU" sz="240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6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lum bright="-27000" contrast="41000"/>
          </a:blip>
          <a:srcRect/>
          <a:stretch>
            <a:fillRect/>
          </a:stretch>
        </p:blipFill>
        <p:spPr bwMode="auto">
          <a:xfrm>
            <a:off x="395536" y="260648"/>
            <a:ext cx="8375857" cy="6381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95536" y="1124744"/>
            <a:ext cx="5688632" cy="2308324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cap="none" dirty="0" err="1" lang="ru-RU" smtClean="0" spc="0" sz="72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18" typeface="Times New Roman"/>
                <a:cs charset="0" pitchFamily="18" typeface="Times New Roman"/>
              </a:rPr>
              <a:t>Хвилинка</a:t>
            </a:r>
            <a:r>
              <a:rPr b="1" cap="none" dirty="0" lang="ru-RU" smtClean="0" spc="0" sz="72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18" typeface="Times New Roman"/>
                <a:cs charset="0" pitchFamily="18" typeface="Times New Roman"/>
              </a:rPr>
              <a:t> </a:t>
            </a:r>
            <a:r>
              <a:rPr b="1" cap="none" dirty="0" err="1" lang="ru-RU" smtClean="0" spc="0" sz="72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18" typeface="Times New Roman"/>
                <a:cs charset="0" pitchFamily="18" typeface="Times New Roman"/>
              </a:rPr>
              <a:t>відпочинку</a:t>
            </a:r>
            <a:endParaRPr b="1" cap="none" dirty="0" lang="ru-RU" spc="0" sz="72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0272" y="2060848"/>
            <a:ext cx="1317104" cy="12018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4255292"/>
            <a:ext cx="885056" cy="8076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332656"/>
            <a:ext cx="1029072" cy="939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052736"/>
            <a:ext cx="3419872" cy="25760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20209" y="4293096"/>
            <a:ext cx="1455619" cy="15567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789040"/>
            <a:ext cx="2782813" cy="32887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2636912"/>
            <a:ext cx="1665907" cy="15201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8632" y="626876"/>
            <a:ext cx="933391" cy="8517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427850" y="908721"/>
            <a:ext cx="1054887" cy="83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7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3239019"/>
            <a:ext cx="3240360" cy="32403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" r="77"/>
          <a:stretch/>
        </p:blipFill>
        <p:spPr>
          <a:xfrm>
            <a:off x="6228184" y="2505398"/>
            <a:ext cx="2096306" cy="39578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" r="119"/>
          <a:stretch/>
        </p:blipFill>
        <p:spPr>
          <a:xfrm flipH="1">
            <a:off x="827584" y="2244483"/>
            <a:ext cx="1656184" cy="42019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5371" y="260648"/>
            <a:ext cx="1266825" cy="9525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483768" y="3212976"/>
            <a:ext cx="3888432" cy="2232248"/>
          </a:xfrm>
          <a:prstGeom prst="rect">
            <a:avLst/>
          </a:prstGeom>
          <a:noFill/>
        </p:spPr>
        <p:txBody>
          <a:bodyPr bIns="45720" lIns="91440" rIns="91440" tIns="45720" wrap="square">
            <a:prstTxWarp prst="textArchUp">
              <a:avLst>
                <a:gd fmla="val 10749538" name="adj"/>
              </a:avLst>
            </a:prstTxWarp>
            <a:spAutoFit/>
          </a:bodyPr>
          <a:lstStyle/>
          <a:p>
            <a:pPr algn="ctr"/>
            <a:r>
              <a:rPr b="1" cap="none" dirty="0" lang="uk-UA" smtClean="0" spc="0" sz="13800">
                <a:ln cmpd="sng" w="10541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charset="0" pitchFamily="18" typeface="Times New Roman"/>
                <a:cs charset="0" pitchFamily="18" typeface="Times New Roman"/>
              </a:rPr>
              <a:t>???</a:t>
            </a:r>
            <a:endParaRPr b="1" cap="none" dirty="0" lang="ru-RU" spc="0" sz="13800">
              <a:ln cmpd="sng" w="10541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71600" y="1556792"/>
            <a:ext cx="7128792" cy="2016224"/>
          </a:xfrm>
          <a:prstGeom prst="rect">
            <a:avLst/>
          </a:prstGeom>
          <a:noFill/>
        </p:spPr>
        <p:txBody>
          <a:bodyPr bIns="45720" lIns="91440" rIns="91440" tIns="45720" wrap="none">
            <a:prstTxWarp prst="textArchUp">
              <a:avLst>
                <a:gd fmla="val 11340091" name="adj"/>
              </a:avLst>
            </a:prstTxWarp>
            <a:spAutoFit/>
          </a:bodyPr>
          <a:lstStyle/>
          <a:p>
            <a:pPr algn="ctr"/>
            <a:r>
              <a:rPr b="1" cap="none" dirty="0" lang="uk-UA" smtClean="0" spc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charset="0" pitchFamily="18" typeface="Times New Roman"/>
                <a:cs charset="0" pitchFamily="18" typeface="Times New Roman"/>
              </a:rPr>
              <a:t>Скринька очікувань</a:t>
            </a:r>
            <a:endParaRPr b="1" cap="none" dirty="0" lang="ru-RU" spc="0" sz="5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48"/>
          <a:stretch/>
        </p:blipFill>
        <p:spPr bwMode="auto">
          <a:xfrm>
            <a:off x="12188" y="1"/>
            <a:ext cx="913181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448462"/>
            <a:ext cx="3667125" cy="2762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3938765"/>
            <a:ext cx="1011371" cy="9228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476672"/>
            <a:ext cx="1104780" cy="10081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206678" y="841364"/>
            <a:ext cx="977686" cy="906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2690" y="1916832"/>
            <a:ext cx="3903348" cy="4684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649282"/>
            <a:ext cx="3273723" cy="24659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320" y="3212976"/>
            <a:ext cx="1242053" cy="11333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7" y="620688"/>
            <a:ext cx="956625" cy="872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293144" y="927091"/>
            <a:ext cx="938930" cy="8501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6071" y="2058224"/>
            <a:ext cx="4576249" cy="4576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525551"/>
            <a:ext cx="3076321" cy="23172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0160" y="1772816"/>
            <a:ext cx="2667546" cy="46961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320" y="3573016"/>
            <a:ext cx="998739" cy="9113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052736"/>
            <a:ext cx="830479" cy="7578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476672"/>
            <a:ext cx="1341518" cy="1224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908720"/>
            <a:ext cx="3667125" cy="2762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320" y="3287133"/>
            <a:ext cx="1379738" cy="12590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1844824"/>
            <a:ext cx="3965916" cy="47590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264287" y="916962"/>
            <a:ext cx="1108228" cy="8558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7" y="620688"/>
            <a:ext cx="977901" cy="89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908720"/>
            <a:ext cx="2980724" cy="22452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692696"/>
            <a:ext cx="1142999" cy="10429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1268760"/>
            <a:ext cx="4140460" cy="49685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980728"/>
            <a:ext cx="830479" cy="7578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320" y="3068960"/>
            <a:ext cx="1181338" cy="1077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908720"/>
            <a:ext cx="2913683" cy="2194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3284984"/>
            <a:ext cx="1288499" cy="11757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1412776"/>
            <a:ext cx="4032448" cy="48389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476672"/>
            <a:ext cx="1288499" cy="11757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355976" y="836712"/>
            <a:ext cx="884686" cy="877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1556792"/>
            <a:ext cx="532859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Молодці!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908720"/>
            <a:ext cx="1029072" cy="9390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1002" y="3041576"/>
            <a:ext cx="762000" cy="6953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83568" y="2708920"/>
            <a:ext cx="843136" cy="8733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67544" y="548680"/>
            <a:ext cx="680748" cy="5757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0272" y="620688"/>
            <a:ext cx="1266010" cy="11552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3212976"/>
            <a:ext cx="3306930" cy="390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сказочные замки\з5.jpg" id="18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1"/>
            <a:ext cx="3059832" cy="2276871"/>
          </a:xfrm>
          <a:prstGeom prst="rect">
            <a:avLst/>
          </a:prstGeom>
          <a:noFill/>
        </p:spPr>
      </p:pic>
      <p:pic>
        <p:nvPicPr>
          <p:cNvPr descr="C:\Users\NS\Desktop\сказочные замки\з6.jpg" id="19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" y="4509120"/>
            <a:ext cx="3131839" cy="2348880"/>
          </a:xfrm>
          <a:prstGeom prst="rect">
            <a:avLst/>
          </a:prstGeom>
          <a:noFill/>
        </p:spPr>
      </p:pic>
      <p:pic>
        <p:nvPicPr>
          <p:cNvPr descr="C:\Users\NS\Desktop\сказочные замки\з4.jpg" id="20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156176" y="2276870"/>
            <a:ext cx="2987824" cy="4581130"/>
          </a:xfrm>
          <a:prstGeom prst="rect">
            <a:avLst/>
          </a:prstGeom>
          <a:noFill/>
        </p:spPr>
      </p:pic>
      <p:pic>
        <p:nvPicPr>
          <p:cNvPr descr="C:\Users\NS\Desktop\сказочные замки\з8.jpg" id="21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135800" y="1"/>
            <a:ext cx="3008201" cy="2276871"/>
          </a:xfrm>
          <a:prstGeom prst="rect">
            <a:avLst/>
          </a:prstGeom>
          <a:noFill/>
        </p:spPr>
      </p:pic>
      <p:pic>
        <p:nvPicPr>
          <p:cNvPr descr="C:\Users\NS\Desktop\сказочные замки\з13.jpg" id="22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059832" y="0"/>
            <a:ext cx="3096344" cy="2276872"/>
          </a:xfrm>
          <a:prstGeom prst="rect">
            <a:avLst/>
          </a:prstGeom>
          <a:noFill/>
        </p:spPr>
      </p:pic>
      <p:pic>
        <p:nvPicPr>
          <p:cNvPr descr="C:\Users\NS\Desktop\сказочные замки\з11.jpg" id="23" name="Picture 8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0" y="2276873"/>
            <a:ext cx="3131840" cy="2256603"/>
          </a:xfrm>
          <a:prstGeom prst="rect">
            <a:avLst/>
          </a:prstGeom>
          <a:noFill/>
        </p:spPr>
      </p:pic>
      <p:pic>
        <p:nvPicPr>
          <p:cNvPr descr="C:\Users\NS\Desktop\сказочные замки\з12.jpg" id="24" name="Picture 9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3131840" y="4581129"/>
            <a:ext cx="3024336" cy="2276872"/>
          </a:xfrm>
          <a:prstGeom prst="rect">
            <a:avLst/>
          </a:prstGeom>
          <a:noFill/>
        </p:spPr>
      </p:pic>
      <p:sp>
        <p:nvSpPr>
          <p:cNvPr id="25" name="Полилиния 24"/>
          <p:cNvSpPr/>
          <p:nvPr/>
        </p:nvSpPr>
        <p:spPr>
          <a:xfrm>
            <a:off x="14288" y="3990976"/>
            <a:ext cx="1477963" cy="2700338"/>
          </a:xfrm>
          <a:custGeom>
            <a:avLst/>
            <a:gdLst>
              <a:gd fmla="*/ 0 w 1478038" name="connsiteX0"/>
              <a:gd fmla="*/ 2699657 h 2699657" name="connsiteY0"/>
              <a:gd fmla="*/ 1349829 w 1478038" name="connsiteX1"/>
              <a:gd fmla="*/ 2322285 h 2699657" name="connsiteY1"/>
              <a:gd fmla="*/ 769257 w 1478038" name="connsiteX2"/>
              <a:gd fmla="*/ 1596571 h 2699657" name="connsiteY2"/>
              <a:gd fmla="*/ 1262743 w 1478038" name="connsiteX3"/>
              <a:gd fmla="*/ 798285 h 2699657" name="connsiteY3"/>
              <a:gd fmla="*/ 1001486 w 1478038" name="connsiteX4"/>
              <a:gd fmla="*/ 0 h 2699657" name="connsiteY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b="b" l="l" r="r" t="t"/>
            <a:pathLst>
              <a:path h="2699657" w="1478038">
                <a:moveTo>
                  <a:pt x="0" y="2699657"/>
                </a:moveTo>
                <a:cubicBezTo>
                  <a:pt x="610810" y="2602895"/>
                  <a:pt x="1221620" y="2506133"/>
                  <a:pt x="1349829" y="2322285"/>
                </a:cubicBezTo>
                <a:cubicBezTo>
                  <a:pt x="1478038" y="2138437"/>
                  <a:pt x="783771" y="1850571"/>
                  <a:pt x="769257" y="1596571"/>
                </a:cubicBezTo>
                <a:cubicBezTo>
                  <a:pt x="754743" y="1342571"/>
                  <a:pt x="1224038" y="1064380"/>
                  <a:pt x="1262743" y="798285"/>
                </a:cubicBezTo>
                <a:cubicBezTo>
                  <a:pt x="1301448" y="532190"/>
                  <a:pt x="1049867" y="133047"/>
                  <a:pt x="1001486" y="0"/>
                </a:cubicBezTo>
              </a:path>
            </a:pathLst>
          </a:cu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grpSp>
        <p:nvGrpSpPr>
          <p:cNvPr id="2" name="Группа 25"/>
          <p:cNvGrpSpPr>
            <a:grpSpLocks/>
          </p:cNvGrpSpPr>
          <p:nvPr/>
        </p:nvGrpSpPr>
        <p:grpSpPr bwMode="auto">
          <a:xfrm>
            <a:off x="0" y="2852935"/>
            <a:ext cx="2771799" cy="1643063"/>
            <a:chOff x="-366746" y="2701665"/>
            <a:chExt cx="2771785" cy="1643050"/>
          </a:xfrm>
        </p:grpSpPr>
        <p:sp>
          <p:nvSpPr>
            <p:cNvPr id="27" name="32-конечная звезда 26"/>
            <p:cNvSpPr/>
            <p:nvPr/>
          </p:nvSpPr>
          <p:spPr>
            <a:xfrm>
              <a:off x="-366746" y="2701665"/>
              <a:ext cx="2771785" cy="1643050"/>
            </a:xfrm>
            <a:prstGeom prst="star3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Зупинка</a:t>
              </a:r>
            </a:p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Тренувальна</a:t>
              </a:r>
              <a:endParaRPr b="1" dirty="0" lang="uk-UA">
                <a:solidFill>
                  <a:schemeClr val="tx1"/>
                </a:solidFill>
              </a:endParaRPr>
            </a:p>
          </p:txBody>
        </p:sp>
        <p:pic>
          <p:nvPicPr>
            <p:cNvPr descr="ерудит9.bmp" id="28" name="Рисунок 27"/>
            <p:cNvPicPr>
              <a:picLocks noChangeAspect="1"/>
            </p:cNvPicPr>
            <p:nvPr/>
          </p:nvPicPr>
          <p:blipFill>
            <a:blip cstate="print"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15227" y="2989695"/>
              <a:ext cx="602045" cy="619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C:\Users\NS\Desktop\сказочные замки\4.jpg" id="29" name="Picture 11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3059834" y="2276873"/>
            <a:ext cx="3096343" cy="2309044"/>
          </a:xfrm>
          <a:prstGeom prst="rect">
            <a:avLst/>
          </a:prstGeom>
          <a:noFill/>
        </p:spPr>
      </p:pic>
      <p:sp>
        <p:nvSpPr>
          <p:cNvPr id="30" name="Полилиния 29"/>
          <p:cNvSpPr/>
          <p:nvPr/>
        </p:nvSpPr>
        <p:spPr>
          <a:xfrm>
            <a:off x="395537" y="1124744"/>
            <a:ext cx="1872208" cy="1929259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4" name="Полилиния 33"/>
          <p:cNvSpPr/>
          <p:nvPr/>
        </p:nvSpPr>
        <p:spPr>
          <a:xfrm rot="8955108">
            <a:off x="7033670" y="2361795"/>
            <a:ext cx="2012790" cy="2014270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7" name="Полилиния 36"/>
          <p:cNvSpPr/>
          <p:nvPr/>
        </p:nvSpPr>
        <p:spPr>
          <a:xfrm rot="3338151">
            <a:off x="3994705" y="255012"/>
            <a:ext cx="2012790" cy="2014270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1403648" y="188640"/>
            <a:ext cx="2716337" cy="1785938"/>
            <a:chOff x="3857620" y="0"/>
            <a:chExt cx="2500330" cy="1785950"/>
          </a:xfrm>
        </p:grpSpPr>
        <p:sp>
          <p:nvSpPr>
            <p:cNvPr id="32" name="32-конечная звезда 31"/>
            <p:cNvSpPr/>
            <p:nvPr/>
          </p:nvSpPr>
          <p:spPr>
            <a:xfrm>
              <a:off x="3857620" y="0"/>
              <a:ext cx="2500330" cy="1785950"/>
            </a:xfrm>
            <a:prstGeom prst="star3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Вулиця Народна</a:t>
              </a:r>
              <a:endParaRPr b="1" dirty="0" lang="uk-UA">
                <a:solidFill>
                  <a:schemeClr val="tx1"/>
                </a:solidFill>
              </a:endParaRPr>
            </a:p>
          </p:txBody>
        </p:sp>
        <p:pic>
          <p:nvPicPr>
            <p:cNvPr descr="ерудит4.bmp" id="33" name="Рисунок 18"/>
            <p:cNvPicPr>
              <a:picLocks noChangeAspect="1"/>
            </p:cNvPicPr>
            <p:nvPr/>
          </p:nvPicPr>
          <p:blipFill>
            <a:blip cstate="print" r:embed="rId11">
              <a:clrChange>
                <a:clrFrom>
                  <a:srgbClr val="57AEFF"/>
                </a:clrFrom>
                <a:clrTo>
                  <a:srgbClr val="57AE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214810" y="357166"/>
              <a:ext cx="571504" cy="510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" name="32-конечная звезда 34"/>
          <p:cNvSpPr/>
          <p:nvPr/>
        </p:nvSpPr>
        <p:spPr bwMode="auto">
          <a:xfrm>
            <a:off x="5796136" y="1052736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mtClean="0">
                <a:solidFill>
                  <a:schemeClr val="tx1"/>
                </a:solidFill>
              </a:rPr>
              <a:t>Майдан Казкарів</a:t>
            </a:r>
            <a:endParaRPr b="1" dirty="0" lang="uk-UA">
              <a:solidFill>
                <a:schemeClr val="tx1"/>
              </a:solidFill>
            </a:endParaRPr>
          </a:p>
        </p:txBody>
      </p:sp>
      <p:sp>
        <p:nvSpPr>
          <p:cNvPr id="41" name="Полилиния 40"/>
          <p:cNvSpPr/>
          <p:nvPr/>
        </p:nvSpPr>
        <p:spPr>
          <a:xfrm rot="12538657">
            <a:off x="6086061" y="5014620"/>
            <a:ext cx="2012790" cy="2014270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6" name="32-конечная звезда 35"/>
          <p:cNvSpPr/>
          <p:nvPr/>
        </p:nvSpPr>
        <p:spPr bwMode="auto">
          <a:xfrm>
            <a:off x="6551712" y="4221088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mtClean="0">
                <a:solidFill>
                  <a:schemeClr val="tx1"/>
                </a:solidFill>
              </a:rPr>
              <a:t>Палац Чарівних Казок</a:t>
            </a:r>
            <a:endParaRPr b="1" dirty="0" lang="uk-UA">
              <a:solidFill>
                <a:schemeClr val="tx1"/>
              </a:solidFill>
            </a:endParaRPr>
          </a:p>
        </p:txBody>
      </p:sp>
      <p:sp>
        <p:nvSpPr>
          <p:cNvPr id="40" name="32-конечная звезда 39"/>
          <p:cNvSpPr/>
          <p:nvPr/>
        </p:nvSpPr>
        <p:spPr bwMode="auto">
          <a:xfrm>
            <a:off x="3923928" y="5157192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mtClean="0">
                <a:solidFill>
                  <a:schemeClr val="tx1"/>
                </a:solidFill>
              </a:rPr>
              <a:t>Провулок Розумників</a:t>
            </a:r>
            <a:endParaRPr b="1" dirty="0" lang="uk-U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dur="2000" id="7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40"/>
    </p:bldLst>
  </p:timing>
</p:sld>
</file>

<file path=ppt/slides/slide5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547664" y="620688"/>
            <a:ext cx="6696744" cy="156966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800">
                <a:solidFill>
                  <a:schemeClr val="accent4">
                    <a:lumMod val="50000"/>
                  </a:schemeClr>
                </a:solidFill>
              </a:rPr>
              <a:t>Робота </a:t>
            </a:r>
            <a:r>
              <a:rPr b="1" dirty="0" err="1" lang="uk-UA" smtClean="0" sz="4800">
                <a:solidFill>
                  <a:schemeClr val="accent4">
                    <a:lumMod val="50000"/>
                  </a:schemeClr>
                </a:solidFill>
              </a:rPr>
              <a:t>“ланцюжком”</a:t>
            </a:r>
            <a:r>
              <a:rPr b="1" dirty="0" lang="uk-UA" smtClean="0" sz="480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r>
              <a:rPr b="1" dirty="0" lang="uk-UA" smtClean="0" sz="4800">
                <a:solidFill>
                  <a:schemeClr val="accent4">
                    <a:lumMod val="50000"/>
                  </a:schemeClr>
                </a:solidFill>
              </a:rPr>
              <a:t>           (по групам)</a:t>
            </a:r>
            <a:endParaRPr b="1" dirty="0" lang="ru-RU" sz="48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2636912"/>
            <a:ext cx="6336704" cy="58477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3200"/>
              <a:t>Кожна група читає по 2 абзацу</a:t>
            </a:r>
            <a:endParaRPr b="1" dirty="0" i="1" lang="ru-RU" sz="320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2267744" y="3429000"/>
            <a:ext cx="4680520" cy="32483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3140968"/>
            <a:ext cx="1317104" cy="1201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4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\жол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115616" y="188640"/>
            <a:ext cx="7272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002060"/>
                </a:solidFill>
              </a:rPr>
              <a:t>Технологія </a:t>
            </a:r>
          </a:p>
          <a:p>
            <a:pPr algn="ctr"/>
            <a:r>
              <a:rPr lang="uk-UA" sz="5400" b="1" dirty="0" err="1" smtClean="0">
                <a:solidFill>
                  <a:srgbClr val="002060"/>
                </a:solidFill>
              </a:rPr>
              <a:t>“Мозковий</a:t>
            </a:r>
            <a:r>
              <a:rPr lang="uk-UA" sz="5400" b="1" dirty="0" smtClean="0">
                <a:solidFill>
                  <a:srgbClr val="002060"/>
                </a:solidFill>
              </a:rPr>
              <a:t> </a:t>
            </a:r>
            <a:r>
              <a:rPr lang="uk-UA" sz="5400" b="1" dirty="0" err="1" smtClean="0">
                <a:solidFill>
                  <a:srgbClr val="002060"/>
                </a:solidFill>
              </a:rPr>
              <a:t>штурм”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581128"/>
            <a:ext cx="2592288" cy="2010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128"/>
            <a:ext cx="2592288" cy="2010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5536" y="1988840"/>
            <a:ext cx="79208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000" b="1" dirty="0" smtClean="0"/>
              <a:t>Фігури яких казкових героїв прикрашають Палац Чарівних Казок?</a:t>
            </a:r>
          </a:p>
          <a:p>
            <a:pPr marL="342900" indent="-342900">
              <a:buAutoNum type="arabicPeriod"/>
            </a:pPr>
            <a:r>
              <a:rPr lang="uk-UA" sz="2000" b="1" dirty="0" smtClean="0"/>
              <a:t>Чому ці фігури були зовсім не страшні? </a:t>
            </a:r>
          </a:p>
          <a:p>
            <a:pPr marL="342900" indent="-342900">
              <a:buAutoNum type="arabicPeriod"/>
            </a:pPr>
            <a:r>
              <a:rPr lang="uk-UA" sz="2000" b="1" dirty="0" smtClean="0"/>
              <a:t>Яким був Палац всередині?</a:t>
            </a:r>
          </a:p>
          <a:p>
            <a:pPr marL="342900" indent="-342900">
              <a:buAutoNum type="arabicPeriod"/>
            </a:pPr>
            <a:r>
              <a:rPr lang="uk-UA" sz="2000" b="1" dirty="0" smtClean="0"/>
              <a:t>Яких казкових героїв Веснянка побачив усередині Палацу Чарівних Казок?</a:t>
            </a:r>
          </a:p>
          <a:p>
            <a:pPr marL="342900" indent="-342900">
              <a:buAutoNum type="arabicPeriod"/>
            </a:pPr>
            <a:r>
              <a:rPr lang="uk-UA" sz="2000" b="1" dirty="0" smtClean="0"/>
              <a:t>Як себе почували у Палаці принци і принцеси, королі і королевичі?</a:t>
            </a:r>
          </a:p>
          <a:p>
            <a:pPr marL="342900" indent="-342900">
              <a:buAutoNum type="arabicPeriod"/>
            </a:pPr>
            <a:r>
              <a:rPr lang="uk-UA" sz="2000" b="1" dirty="0" smtClean="0"/>
              <a:t>Які предмети викладають у школі?</a:t>
            </a:r>
          </a:p>
          <a:p>
            <a:pPr marL="342900" indent="-342900">
              <a:buAutoNum type="arabicPeriod"/>
            </a:pPr>
            <a:r>
              <a:rPr lang="uk-UA" sz="2000" b="1" dirty="0" smtClean="0"/>
              <a:t>А хто вчителі?</a:t>
            </a:r>
          </a:p>
          <a:p>
            <a:pPr marL="342900" indent="-342900">
              <a:buAutoNum type="arabicPeriod"/>
            </a:pPr>
            <a:r>
              <a:rPr lang="uk-UA" sz="2000" b="1" dirty="0" smtClean="0"/>
              <a:t>Чому у Палаці Чарівних Казок не було чаклунів, чортів, відьом?</a:t>
            </a:r>
            <a:endParaRPr lang="ru-RU" sz="20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81128"/>
            <a:ext cx="2592288" cy="2010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NS\Desktop\фоторамки\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55576" y="1412776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0070C0"/>
                </a:solidFill>
              </a:rPr>
              <a:t>Оцінювання  учнів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4" name="Picture 7" descr="36750681_75303d58b5f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060848"/>
            <a:ext cx="3312368" cy="332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139952" y="3140968"/>
            <a:ext cx="3888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i="1" dirty="0" smtClean="0">
                <a:solidFill>
                  <a:srgbClr val="FF0000"/>
                </a:solidFill>
              </a:rPr>
              <a:t>1 Веснянка </a:t>
            </a:r>
          </a:p>
          <a:p>
            <a:pPr algn="ctr"/>
            <a:r>
              <a:rPr lang="uk-UA" sz="4800" b="1" i="1" dirty="0" smtClean="0">
                <a:solidFill>
                  <a:srgbClr val="FF0000"/>
                </a:solidFill>
              </a:rPr>
              <a:t>на сонечку –</a:t>
            </a:r>
          </a:p>
          <a:p>
            <a:pPr algn="ctr"/>
            <a:r>
              <a:rPr lang="uk-UA" sz="4800" b="1" i="1" dirty="0" smtClean="0">
                <a:solidFill>
                  <a:srgbClr val="FF0000"/>
                </a:solidFill>
              </a:rPr>
              <a:t>2 бали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artoon-Clipart-Free-13" id="3" name="Picture 10">
            <a:hlinkClick action="ppaction://hlinksldjump" r:id="rId3"/>
          </p:cNvPr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7"/>
          <a:stretch>
            <a:fillRect/>
          </a:stretch>
        </p:blipFill>
        <p:spPr bwMode="auto">
          <a:xfrm>
            <a:off x="899592" y="2996952"/>
            <a:ext cx="225425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188640"/>
            <a:ext cx="6696744" cy="313932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6600">
                <a:solidFill>
                  <a:srgbClr val="FF0000"/>
                </a:solidFill>
              </a:rPr>
              <a:t>Гра </a:t>
            </a:r>
          </a:p>
          <a:p>
            <a:pPr algn="ctr"/>
            <a:r>
              <a:rPr b="1" dirty="0" i="1" lang="uk-UA" smtClean="0" sz="6600">
                <a:solidFill>
                  <a:srgbClr val="FF0000"/>
                </a:solidFill>
              </a:rPr>
              <a:t>“ Знайдіть й продовжте “</a:t>
            </a:r>
            <a:endParaRPr b="1" dirty="0" i="1" lang="ru-RU" sz="6600">
              <a:solidFill>
                <a:srgbClr val="FF0000"/>
              </a:solidFill>
            </a:endParaRPr>
          </a:p>
        </p:txBody>
      </p:sp>
      <p:pic>
        <p:nvPicPr>
          <p:cNvPr descr="C:\Users\NS\Desktop\АнимацияИнтернет\анимация\см3.gif" id="6146" name="Picture 2"/>
          <p:cNvPicPr>
            <a:picLocks noChangeArrowheads="1" noChangeAspect="1" noCrop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868144" y="3501008"/>
            <a:ext cx="2985120" cy="2985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411760" y="548680"/>
            <a:ext cx="4464496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6000"/>
              <a:t>Питання</a:t>
            </a:r>
            <a:endParaRPr b="1" dirty="0" i="1" lang="ru-RU" sz="6000"/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2564904"/>
            <a:ext cx="3888432" cy="2232248"/>
          </a:xfrm>
          <a:prstGeom prst="rect">
            <a:avLst/>
          </a:prstGeom>
          <a:noFill/>
        </p:spPr>
        <p:txBody>
          <a:bodyPr bIns="45720" lIns="91440" rIns="91440" tIns="45720" wrap="square">
            <a:prstTxWarp prst="textArchUp">
              <a:avLst>
                <a:gd fmla="val 10749538" name="adj"/>
              </a:avLst>
            </a:prstTxWarp>
            <a:spAutoFit/>
          </a:bodyPr>
          <a:lstStyle/>
          <a:p>
            <a:pPr algn="ctr"/>
            <a:r>
              <a:rPr b="1" cap="none" dirty="0" lang="uk-UA" smtClean="0" spc="0" sz="13800">
                <a:ln cmpd="sng" w="10541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charset="0" pitchFamily="18" typeface="Times New Roman"/>
                <a:cs charset="0" pitchFamily="18" typeface="Times New Roman"/>
              </a:rPr>
              <a:t>???</a:t>
            </a:r>
            <a:endParaRPr b="1" cap="none" dirty="0" lang="ru-RU" spc="0" sz="13800">
              <a:ln cmpd="sng" w="10541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3284984"/>
            <a:ext cx="4536504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3600"/>
              <a:t>Кожна група ставить питання іншій групі</a:t>
            </a:r>
            <a:endParaRPr b="1" dirty="0" lang="ru-RU" sz="360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2"/>
          <a:stretch/>
        </p:blipFill>
        <p:spPr>
          <a:xfrm flipH="1">
            <a:off x="6516216" y="3789040"/>
            <a:ext cx="2196246" cy="28807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 flipH="1">
            <a:off x="395536" y="3861048"/>
            <a:ext cx="2900854" cy="282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\жол.gif" id="3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547664" y="548680"/>
            <a:ext cx="6264696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i="1" lang="uk-UA" smtClean="0" sz="4000">
                <a:solidFill>
                  <a:srgbClr val="FF0000"/>
                </a:solidFill>
              </a:rPr>
              <a:t>Мовно</a:t>
            </a:r>
            <a:r>
              <a:rPr b="1" dirty="0" i="1" lang="uk-UA" smtClean="0" sz="4000">
                <a:solidFill>
                  <a:srgbClr val="FF0000"/>
                </a:solidFill>
              </a:rPr>
              <a:t> – логічне завдання</a:t>
            </a:r>
            <a:endParaRPr b="1" dirty="0" i="1" lang="ru-RU" sz="400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1484784"/>
            <a:ext cx="7776864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000"/>
              <a:t>Хто якими справами займався?</a:t>
            </a:r>
            <a:endParaRPr b="1" dirty="0" lang="ru-RU" sz="4000"/>
          </a:p>
        </p:txBody>
      </p:sp>
      <p:pic>
        <p:nvPicPr>
          <p:cNvPr descr="237855468" id="1026" name="il_fi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051720" y="3789040"/>
            <a:ext cx="1577695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51520" y="2276872"/>
            <a:ext cx="171207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779912" y="2348880"/>
            <a:ext cx="1835696" cy="25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rrowheads="1" noChangeAspect="1"/>
          </p:cNvPicPr>
          <p:nvPr/>
        </p:nvPicPr>
        <p:blipFill>
          <a:blip cstate="print" r:embed="rId6">
            <a:lum bright="6000"/>
          </a:blip>
          <a:stretch>
            <a:fillRect/>
          </a:stretch>
        </p:blipFill>
        <p:spPr bwMode="auto">
          <a:xfrm>
            <a:off x="5724128" y="3861048"/>
            <a:ext cx="134609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7236296" y="2420888"/>
            <a:ext cx="1642985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сказочные замки\з5.jpg" id="2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1"/>
            <a:ext cx="3059832" cy="2276871"/>
          </a:xfrm>
          <a:prstGeom prst="rect">
            <a:avLst/>
          </a:prstGeom>
          <a:noFill/>
        </p:spPr>
      </p:pic>
      <p:pic>
        <p:nvPicPr>
          <p:cNvPr descr="C:\Users\NS\Desktop\сказочные замки\з6.jpg" id="3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" y="4509120"/>
            <a:ext cx="3131839" cy="2348880"/>
          </a:xfrm>
          <a:prstGeom prst="rect">
            <a:avLst/>
          </a:prstGeom>
          <a:noFill/>
        </p:spPr>
      </p:pic>
      <p:pic>
        <p:nvPicPr>
          <p:cNvPr descr="C:\Users\NS\Desktop\сказочные замки\з4.jpg" id="4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156176" y="2276870"/>
            <a:ext cx="2987824" cy="4581130"/>
          </a:xfrm>
          <a:prstGeom prst="rect">
            <a:avLst/>
          </a:prstGeom>
          <a:noFill/>
        </p:spPr>
      </p:pic>
      <p:pic>
        <p:nvPicPr>
          <p:cNvPr descr="C:\Users\NS\Desktop\сказочные замки\з8.jpg" id="5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135800" y="1"/>
            <a:ext cx="3008201" cy="2276871"/>
          </a:xfrm>
          <a:prstGeom prst="rect">
            <a:avLst/>
          </a:prstGeom>
          <a:noFill/>
        </p:spPr>
      </p:pic>
      <p:pic>
        <p:nvPicPr>
          <p:cNvPr descr="C:\Users\NS\Desktop\сказочные замки\з13.jpg" id="6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059832" y="0"/>
            <a:ext cx="3096344" cy="2276872"/>
          </a:xfrm>
          <a:prstGeom prst="rect">
            <a:avLst/>
          </a:prstGeom>
          <a:noFill/>
        </p:spPr>
      </p:pic>
      <p:pic>
        <p:nvPicPr>
          <p:cNvPr descr="C:\Users\NS\Desktop\сказочные замки\з11.jpg" id="7" name="Picture 8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0" y="2276873"/>
            <a:ext cx="3131840" cy="2256603"/>
          </a:xfrm>
          <a:prstGeom prst="rect">
            <a:avLst/>
          </a:prstGeom>
          <a:noFill/>
        </p:spPr>
      </p:pic>
      <p:pic>
        <p:nvPicPr>
          <p:cNvPr descr="C:\Users\NS\Desktop\сказочные замки\з12.jpg" id="8" name="Picture 9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3131840" y="4581129"/>
            <a:ext cx="3024336" cy="2276872"/>
          </a:xfrm>
          <a:prstGeom prst="rect">
            <a:avLst/>
          </a:prstGeom>
          <a:noFill/>
        </p:spPr>
      </p:pic>
      <p:sp>
        <p:nvSpPr>
          <p:cNvPr id="9" name="Полилиния 8"/>
          <p:cNvSpPr/>
          <p:nvPr/>
        </p:nvSpPr>
        <p:spPr>
          <a:xfrm>
            <a:off x="14288" y="3990976"/>
            <a:ext cx="1477963" cy="2700338"/>
          </a:xfrm>
          <a:custGeom>
            <a:avLst/>
            <a:gdLst>
              <a:gd fmla="*/ 0 w 1478038" name="connsiteX0"/>
              <a:gd fmla="*/ 2699657 h 2699657" name="connsiteY0"/>
              <a:gd fmla="*/ 1349829 w 1478038" name="connsiteX1"/>
              <a:gd fmla="*/ 2322285 h 2699657" name="connsiteY1"/>
              <a:gd fmla="*/ 769257 w 1478038" name="connsiteX2"/>
              <a:gd fmla="*/ 1596571 h 2699657" name="connsiteY2"/>
              <a:gd fmla="*/ 1262743 w 1478038" name="connsiteX3"/>
              <a:gd fmla="*/ 798285 h 2699657" name="connsiteY3"/>
              <a:gd fmla="*/ 1001486 w 1478038" name="connsiteX4"/>
              <a:gd fmla="*/ 0 h 2699657" name="connsiteY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b="b" l="l" r="r" t="t"/>
            <a:pathLst>
              <a:path h="2699657" w="1478038">
                <a:moveTo>
                  <a:pt x="0" y="2699657"/>
                </a:moveTo>
                <a:cubicBezTo>
                  <a:pt x="610810" y="2602895"/>
                  <a:pt x="1221620" y="2506133"/>
                  <a:pt x="1349829" y="2322285"/>
                </a:cubicBezTo>
                <a:cubicBezTo>
                  <a:pt x="1478038" y="2138437"/>
                  <a:pt x="783771" y="1850571"/>
                  <a:pt x="769257" y="1596571"/>
                </a:cubicBezTo>
                <a:cubicBezTo>
                  <a:pt x="754743" y="1342571"/>
                  <a:pt x="1224038" y="1064380"/>
                  <a:pt x="1262743" y="798285"/>
                </a:cubicBezTo>
                <a:cubicBezTo>
                  <a:pt x="1301448" y="532190"/>
                  <a:pt x="1049867" y="133047"/>
                  <a:pt x="1001486" y="0"/>
                </a:cubicBezTo>
              </a:path>
            </a:pathLst>
          </a:cu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0" y="2852935"/>
            <a:ext cx="2771799" cy="1643063"/>
            <a:chOff x="-366746" y="2701665"/>
            <a:chExt cx="2771785" cy="1643050"/>
          </a:xfrm>
        </p:grpSpPr>
        <p:sp>
          <p:nvSpPr>
            <p:cNvPr id="11" name="32-конечная звезда 10"/>
            <p:cNvSpPr/>
            <p:nvPr/>
          </p:nvSpPr>
          <p:spPr>
            <a:xfrm>
              <a:off x="-366746" y="2701665"/>
              <a:ext cx="2771785" cy="1643050"/>
            </a:xfrm>
            <a:prstGeom prst="star3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Зупинка</a:t>
              </a:r>
            </a:p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Тренувальна</a:t>
              </a:r>
              <a:endParaRPr b="1" dirty="0" lang="uk-UA">
                <a:solidFill>
                  <a:schemeClr val="tx1"/>
                </a:solidFill>
              </a:endParaRPr>
            </a:p>
          </p:txBody>
        </p:sp>
        <p:pic>
          <p:nvPicPr>
            <p:cNvPr descr="ерудит9.bmp" id="12" name="Рисунок 11"/>
            <p:cNvPicPr>
              <a:picLocks noChangeAspect="1"/>
            </p:cNvPicPr>
            <p:nvPr/>
          </p:nvPicPr>
          <p:blipFill>
            <a:blip cstate="print"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15227" y="2989695"/>
              <a:ext cx="602045" cy="619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descr="C:\Users\NS\Desktop\сказочные замки\4.jpg" id="13" name="Picture 11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3059834" y="2276873"/>
            <a:ext cx="3096343" cy="2309044"/>
          </a:xfrm>
          <a:prstGeom prst="rect">
            <a:avLst/>
          </a:prstGeom>
          <a:noFill/>
        </p:spPr>
      </p:pic>
      <p:sp>
        <p:nvSpPr>
          <p:cNvPr id="14" name="Полилиния 13"/>
          <p:cNvSpPr/>
          <p:nvPr/>
        </p:nvSpPr>
        <p:spPr>
          <a:xfrm>
            <a:off x="395537" y="1124744"/>
            <a:ext cx="1872208" cy="1929259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 rot="3338151">
            <a:off x="3956909" y="148680"/>
            <a:ext cx="2012790" cy="2014270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grpSp>
        <p:nvGrpSpPr>
          <p:cNvPr id="15" name="Группа 19"/>
          <p:cNvGrpSpPr>
            <a:grpSpLocks/>
          </p:cNvGrpSpPr>
          <p:nvPr/>
        </p:nvGrpSpPr>
        <p:grpSpPr bwMode="auto">
          <a:xfrm>
            <a:off x="1403648" y="188640"/>
            <a:ext cx="2716337" cy="1785938"/>
            <a:chOff x="3857620" y="0"/>
            <a:chExt cx="2500330" cy="1785950"/>
          </a:xfrm>
        </p:grpSpPr>
        <p:pic>
          <p:nvPicPr>
            <p:cNvPr descr="ерудит4.bmp" id="17" name="Рисунок 18"/>
            <p:cNvPicPr>
              <a:picLocks noChangeAspect="1"/>
            </p:cNvPicPr>
            <p:nvPr/>
          </p:nvPicPr>
          <p:blipFill>
            <a:blip cstate="print" r:embed="rId11">
              <a:clrChange>
                <a:clrFrom>
                  <a:srgbClr val="57AEFF"/>
                </a:clrFrom>
                <a:clrTo>
                  <a:srgbClr val="57AE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214810" y="357166"/>
              <a:ext cx="571504" cy="510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32-конечная звезда 15"/>
            <p:cNvSpPr/>
            <p:nvPr/>
          </p:nvSpPr>
          <p:spPr>
            <a:xfrm>
              <a:off x="3857620" y="0"/>
              <a:ext cx="2500330" cy="1785950"/>
            </a:xfrm>
            <a:prstGeom prst="star3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b="1" dirty="0" lang="uk-UA" smtClean="0">
                  <a:solidFill>
                    <a:schemeClr val="tx1"/>
                  </a:solidFill>
                </a:rPr>
                <a:t>Вулиця Народна</a:t>
              </a:r>
              <a:endParaRPr b="1" dirty="0" lang="uk-UA">
                <a:solidFill>
                  <a:schemeClr val="tx1"/>
                </a:solidFill>
              </a:endParaRPr>
            </a:p>
          </p:txBody>
        </p:sp>
      </p:grpSp>
      <p:sp>
        <p:nvSpPr>
          <p:cNvPr id="22" name="Полилиния 21"/>
          <p:cNvSpPr/>
          <p:nvPr/>
        </p:nvSpPr>
        <p:spPr>
          <a:xfrm rot="8955108">
            <a:off x="6757772" y="2217779"/>
            <a:ext cx="2012790" cy="2014270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8" name="32-конечная звезда 17"/>
          <p:cNvSpPr/>
          <p:nvPr/>
        </p:nvSpPr>
        <p:spPr bwMode="auto">
          <a:xfrm>
            <a:off x="5796136" y="1052736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mtClean="0">
                <a:solidFill>
                  <a:schemeClr val="tx1"/>
                </a:solidFill>
              </a:rPr>
              <a:t>Майдан Казкарів</a:t>
            </a:r>
            <a:endParaRPr b="1" dirty="0" lang="uk-UA">
              <a:solidFill>
                <a:schemeClr val="tx1"/>
              </a:solidFill>
            </a:endParaRPr>
          </a:p>
        </p:txBody>
      </p:sp>
      <p:sp>
        <p:nvSpPr>
          <p:cNvPr id="23" name="Полилиния 22"/>
          <p:cNvSpPr/>
          <p:nvPr/>
        </p:nvSpPr>
        <p:spPr>
          <a:xfrm rot="12538657">
            <a:off x="6086061" y="5014620"/>
            <a:ext cx="2012790" cy="2014270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32-конечная звезда 18"/>
          <p:cNvSpPr/>
          <p:nvPr/>
        </p:nvSpPr>
        <p:spPr bwMode="auto">
          <a:xfrm>
            <a:off x="6551712" y="4221088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mtClean="0">
                <a:solidFill>
                  <a:schemeClr val="tx1"/>
                </a:solidFill>
              </a:rPr>
              <a:t>Палац Чарівних Казок</a:t>
            </a:r>
            <a:endParaRPr b="1" dirty="0" lang="uk-UA">
              <a:solidFill>
                <a:schemeClr val="tx1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 rot="17842393">
            <a:off x="2762457" y="3994662"/>
            <a:ext cx="2012790" cy="2014270"/>
          </a:xfrm>
          <a:custGeom>
            <a:avLst/>
            <a:gdLst>
              <a:gd fmla="*/ 645160 w 3489960" name="connsiteX0"/>
              <a:gd fmla="*/ 2072640 h 2072640" name="connsiteY0"/>
              <a:gd fmla="*/ 66040 w 3489960" name="connsiteX1"/>
              <a:gd fmla="*/ 1021080 h 2072640" name="connsiteY1"/>
              <a:gd fmla="*/ 1041400 w 3489960" name="connsiteX2"/>
              <a:gd fmla="*/ 914400 h 2072640" name="connsiteY2"/>
              <a:gd fmla="*/ 1727200 w 3489960" name="connsiteX3"/>
              <a:gd fmla="*/ 1005840 h 2072640" name="connsiteY3"/>
              <a:gd fmla="*/ 2306320 w 3489960" name="connsiteX4"/>
              <a:gd fmla="*/ 518160 h 2072640" name="connsiteY4"/>
              <a:gd fmla="*/ 3296920 w 3489960" name="connsiteX5"/>
              <a:gd fmla="*/ 167640 h 2072640" name="connsiteY5"/>
              <a:gd fmla="*/ 3464560 w 3489960" name="connsiteX6"/>
              <a:gd fmla="*/ 0 h 2072640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2072640" w="3489960">
                <a:moveTo>
                  <a:pt x="645160" y="2072640"/>
                </a:moveTo>
                <a:cubicBezTo>
                  <a:pt x="322580" y="1643380"/>
                  <a:pt x="0" y="1214120"/>
                  <a:pt x="66040" y="1021080"/>
                </a:cubicBezTo>
                <a:cubicBezTo>
                  <a:pt x="132080" y="828040"/>
                  <a:pt x="764540" y="916940"/>
                  <a:pt x="1041400" y="914400"/>
                </a:cubicBezTo>
                <a:cubicBezTo>
                  <a:pt x="1318260" y="911860"/>
                  <a:pt x="1516380" y="1071880"/>
                  <a:pt x="1727200" y="1005840"/>
                </a:cubicBezTo>
                <a:cubicBezTo>
                  <a:pt x="1938020" y="939800"/>
                  <a:pt x="2044700" y="657860"/>
                  <a:pt x="2306320" y="518160"/>
                </a:cubicBezTo>
                <a:cubicBezTo>
                  <a:pt x="2567940" y="378460"/>
                  <a:pt x="3103880" y="254000"/>
                  <a:pt x="3296920" y="167640"/>
                </a:cubicBezTo>
                <a:cubicBezTo>
                  <a:pt x="3489960" y="81280"/>
                  <a:pt x="3477260" y="40640"/>
                  <a:pt x="3464560" y="0"/>
                </a:cubicBezTo>
              </a:path>
            </a:pathLst>
          </a:custGeom>
          <a:noFill/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dirty="0" lang="uk-UA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" name="32-конечная звезда 19"/>
          <p:cNvSpPr/>
          <p:nvPr/>
        </p:nvSpPr>
        <p:spPr bwMode="auto">
          <a:xfrm>
            <a:off x="3923928" y="5157192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mtClean="0">
                <a:solidFill>
                  <a:schemeClr val="tx1"/>
                </a:solidFill>
              </a:rPr>
              <a:t>Провулок Розумників</a:t>
            </a:r>
            <a:endParaRPr b="1" dirty="0" lang="uk-UA">
              <a:solidFill>
                <a:schemeClr val="tx1"/>
              </a:solidFill>
            </a:endParaRPr>
          </a:p>
        </p:txBody>
      </p:sp>
      <p:sp>
        <p:nvSpPr>
          <p:cNvPr id="25" name="32-конечная звезда 24"/>
          <p:cNvSpPr/>
          <p:nvPr/>
        </p:nvSpPr>
        <p:spPr bwMode="auto">
          <a:xfrm>
            <a:off x="2915816" y="2852936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mtClean="0">
                <a:solidFill>
                  <a:schemeClr val="tx1"/>
                </a:solidFill>
              </a:rPr>
              <a:t>Площа знань і вмінь</a:t>
            </a:r>
            <a:endParaRPr b="1" dirty="0" lang="uk-U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2000" id="7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5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C:\Users\NS\Desktop\фоторамки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07704" y="1052736"/>
            <a:ext cx="6120680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76200" algn="l"/>
              </a:tabLs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1.Неподалік од Вежі Сміху височів?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а) замок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б) палац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в) будинок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Хто обіймав руками ріг палацу?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а) Змій Горинич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б) Синя Борода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в) Старик </a:t>
            </a:r>
            <a:r>
              <a:rPr kumimoji="0" lang="uk-UA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Хоттабич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Вікна палацу були нібито: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а) величезні крила дракона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б) величезні очі дракона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в) величезні очі сови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lang="uk-UA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Чому у Палаці Чарівних Казок не були злих чаклунів, чортів, відьом?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а) сонячні зайчики давно знищили їх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б) сонячні зайчики замкнули їх у підземеллі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в) сонячні зайчики не любили їх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984" y="188640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Т  е  с  т  и 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торамки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83768" y="1052736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0070C0"/>
                </a:solidFill>
              </a:rPr>
              <a:t>Незакінчене речення: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2276872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“ Сьогодні я навчився……. “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907704" y="3501008"/>
            <a:ext cx="5328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“ Мені хотілося б </a:t>
            </a:r>
          </a:p>
          <a:p>
            <a:r>
              <a:rPr lang="uk-UA" sz="4000" b="1" dirty="0" smtClean="0"/>
              <a:t>у майбутньому …….”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S\Desktop\фоторамки\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1052736"/>
            <a:ext cx="4824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7030A0"/>
                </a:solidFill>
              </a:rPr>
              <a:t>Підсумок уроку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492896"/>
            <a:ext cx="56886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uk-UA" sz="2800" b="1" dirty="0" smtClean="0"/>
              <a:t>Чи сподобався вам наш урок?</a:t>
            </a:r>
          </a:p>
          <a:p>
            <a:pPr>
              <a:buFontTx/>
              <a:buChar char="-"/>
            </a:pPr>
            <a:endParaRPr lang="uk-UA" sz="2800" b="1" dirty="0" smtClean="0"/>
          </a:p>
          <a:p>
            <a:pPr>
              <a:buFontTx/>
              <a:buChar char="-"/>
            </a:pPr>
            <a:r>
              <a:rPr lang="uk-UA" sz="2800" b="1" dirty="0" smtClean="0"/>
              <a:t>Чого ви сьогодні навчилися?</a:t>
            </a:r>
          </a:p>
          <a:p>
            <a:pPr>
              <a:buFontTx/>
              <a:buChar char="-"/>
            </a:pPr>
            <a:endParaRPr lang="uk-UA" sz="2800" b="1" dirty="0" smtClean="0"/>
          </a:p>
          <a:p>
            <a:pPr>
              <a:buFontTx/>
              <a:buChar char="-"/>
            </a:pPr>
            <a:r>
              <a:rPr lang="uk-UA" sz="2800" b="1" dirty="0" smtClean="0"/>
              <a:t>Чи справдились наші очікування?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NS\Desktop\фоторамки\р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410" y="0"/>
            <a:ext cx="919341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23728" y="1988840"/>
            <a:ext cx="44644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 smtClean="0">
                <a:solidFill>
                  <a:srgbClr val="FF0000"/>
                </a:solidFill>
              </a:rPr>
              <a:t>Дякую </a:t>
            </a:r>
          </a:p>
          <a:p>
            <a:pPr algn="ctr"/>
            <a:r>
              <a:rPr lang="uk-UA" sz="8800" b="1" dirty="0" smtClean="0">
                <a:solidFill>
                  <a:srgbClr val="FF0000"/>
                </a:solidFill>
              </a:rPr>
              <a:t>за урок!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сказочные замки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 rot="20720787">
            <a:off x="719188" y="3559386"/>
            <a:ext cx="4632578" cy="1446550"/>
          </a:xfrm>
          <a:prstGeom prst="rect">
            <a:avLst/>
          </a:prstGeom>
          <a:gradFill flip="none" rotWithShape="1">
            <a:gsLst>
              <a:gs pos="0">
                <a:srgbClr val="DDEBCF">
                  <a:alpha val="4500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uk-UA" sz="8800" b="1" dirty="0" smtClean="0">
                <a:solidFill>
                  <a:srgbClr val="C00000"/>
                </a:solidFill>
              </a:rPr>
              <a:t> Казкова</a:t>
            </a:r>
            <a:r>
              <a:rPr lang="uk-UA" sz="6000" b="1" dirty="0" smtClean="0">
                <a:solidFill>
                  <a:srgbClr val="C00000"/>
                </a:solidFill>
              </a:rPr>
              <a:t> 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794575">
            <a:off x="2110043" y="4779360"/>
            <a:ext cx="3584840" cy="1446550"/>
          </a:xfrm>
          <a:prstGeom prst="rect">
            <a:avLst/>
          </a:prstGeom>
          <a:gradFill flip="none" rotWithShape="1">
            <a:gsLst>
              <a:gs pos="0">
                <a:srgbClr val="DDEBCF">
                  <a:alpha val="4500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uk-UA" sz="8800" b="1" dirty="0" smtClean="0">
                <a:solidFill>
                  <a:srgbClr val="C00000"/>
                </a:solidFill>
              </a:rPr>
              <a:t>країна</a:t>
            </a:r>
            <a:endParaRPr lang="ru-RU" sz="88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NS\Desktop\сказочные замки\з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3059832" cy="2276871"/>
          </a:xfrm>
          <a:prstGeom prst="rect">
            <a:avLst/>
          </a:prstGeom>
          <a:noFill/>
        </p:spPr>
      </p:pic>
      <p:pic>
        <p:nvPicPr>
          <p:cNvPr id="3" name="Picture 8" descr="C:\Users\NS\Desktop\сказочные замки\з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3"/>
            <a:ext cx="3059832" cy="2304255"/>
          </a:xfrm>
          <a:prstGeom prst="rect">
            <a:avLst/>
          </a:prstGeom>
          <a:noFill/>
        </p:spPr>
      </p:pic>
      <p:pic>
        <p:nvPicPr>
          <p:cNvPr id="4" name="Picture 4" descr="C:\Users\NS\Desktop\сказочные замки\з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" y="4581128"/>
            <a:ext cx="3059830" cy="2276872"/>
          </a:xfrm>
          <a:prstGeom prst="rect">
            <a:avLst/>
          </a:prstGeom>
          <a:noFill/>
        </p:spPr>
      </p:pic>
      <p:pic>
        <p:nvPicPr>
          <p:cNvPr id="5" name="Picture 7" descr="C:\Users\NS\Desktop\сказочные замки\з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0"/>
            <a:ext cx="3096344" cy="2276872"/>
          </a:xfrm>
          <a:prstGeom prst="rect">
            <a:avLst/>
          </a:prstGeom>
          <a:noFill/>
        </p:spPr>
      </p:pic>
      <p:pic>
        <p:nvPicPr>
          <p:cNvPr id="6" name="Picture 11" descr="C:\Users\NS\Desktop\сказочные замки\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4" y="2276873"/>
            <a:ext cx="3096343" cy="2309044"/>
          </a:xfrm>
          <a:prstGeom prst="rect">
            <a:avLst/>
          </a:prstGeom>
          <a:noFill/>
        </p:spPr>
      </p:pic>
      <p:pic>
        <p:nvPicPr>
          <p:cNvPr id="7" name="Picture 9" descr="C:\Users\NS\Desktop\сказочные замки\з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4581128"/>
            <a:ext cx="3096344" cy="2276872"/>
          </a:xfrm>
          <a:prstGeom prst="rect">
            <a:avLst/>
          </a:prstGeom>
          <a:noFill/>
        </p:spPr>
      </p:pic>
      <p:pic>
        <p:nvPicPr>
          <p:cNvPr id="8" name="Picture 6" descr="C:\Users\NS\Desktop\сказочные замки\з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35800" y="1"/>
            <a:ext cx="3008201" cy="2276871"/>
          </a:xfrm>
          <a:prstGeom prst="rect">
            <a:avLst/>
          </a:prstGeom>
          <a:noFill/>
        </p:spPr>
      </p:pic>
      <p:pic>
        <p:nvPicPr>
          <p:cNvPr id="9" name="Picture 5" descr="C:\Users\NS\Desktop\сказочные замки\з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176" y="2276873"/>
            <a:ext cx="2987824" cy="4581130"/>
          </a:xfrm>
          <a:prstGeom prst="rect">
            <a:avLst/>
          </a:prstGeom>
          <a:noFill/>
        </p:spPr>
      </p:pic>
      <p:sp>
        <p:nvSpPr>
          <p:cNvPr id="10" name="32-конечная звезда 9"/>
          <p:cNvSpPr/>
          <p:nvPr/>
        </p:nvSpPr>
        <p:spPr bwMode="auto">
          <a:xfrm>
            <a:off x="0" y="2852935"/>
            <a:ext cx="2771799" cy="1643063"/>
          </a:xfrm>
          <a:prstGeom prst="star3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 smtClean="0">
                <a:solidFill>
                  <a:schemeClr val="tx1"/>
                </a:solidFill>
              </a:rPr>
              <a:t>Зупинка</a:t>
            </a:r>
          </a:p>
          <a:p>
            <a:pPr algn="ctr">
              <a:defRPr/>
            </a:pPr>
            <a:r>
              <a:rPr lang="uk-UA" b="1" dirty="0" smtClean="0">
                <a:solidFill>
                  <a:schemeClr val="tx1"/>
                </a:solidFill>
              </a:rPr>
              <a:t>Тренувальна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11" name="32-конечная звезда 10"/>
          <p:cNvSpPr/>
          <p:nvPr/>
        </p:nvSpPr>
        <p:spPr bwMode="auto">
          <a:xfrm>
            <a:off x="1403648" y="188640"/>
            <a:ext cx="2716337" cy="1785938"/>
          </a:xfrm>
          <a:prstGeom prst="star3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 smtClean="0">
                <a:solidFill>
                  <a:schemeClr val="tx1"/>
                </a:solidFill>
              </a:rPr>
              <a:t>Вулиця Народна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12" name="32-конечная звезда 11"/>
          <p:cNvSpPr/>
          <p:nvPr/>
        </p:nvSpPr>
        <p:spPr bwMode="auto">
          <a:xfrm>
            <a:off x="5796136" y="1052736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 smtClean="0">
                <a:solidFill>
                  <a:schemeClr val="tx1"/>
                </a:solidFill>
              </a:rPr>
              <a:t>Майдан Казкарів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13" name="32-конечная звезда 12"/>
          <p:cNvSpPr/>
          <p:nvPr/>
        </p:nvSpPr>
        <p:spPr bwMode="auto">
          <a:xfrm>
            <a:off x="6551712" y="4221088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 smtClean="0">
                <a:solidFill>
                  <a:schemeClr val="tx1"/>
                </a:solidFill>
              </a:rPr>
              <a:t>Палац Чарівних Казок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14" name="32-конечная звезда 13"/>
          <p:cNvSpPr/>
          <p:nvPr/>
        </p:nvSpPr>
        <p:spPr bwMode="auto">
          <a:xfrm>
            <a:off x="3923928" y="5157192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 smtClean="0">
                <a:solidFill>
                  <a:schemeClr val="tx1"/>
                </a:solidFill>
              </a:rPr>
              <a:t>Провулок Розумників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15" name="32-конечная звезда 14"/>
          <p:cNvSpPr/>
          <p:nvPr/>
        </p:nvSpPr>
        <p:spPr bwMode="auto">
          <a:xfrm>
            <a:off x="2915816" y="2852936"/>
            <a:ext cx="2592288" cy="1501899"/>
          </a:xfrm>
          <a:prstGeom prst="star32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 smtClean="0">
                <a:solidFill>
                  <a:schemeClr val="tx1"/>
                </a:solidFill>
              </a:rPr>
              <a:t>Площа знань і вмінь</a:t>
            </a:r>
            <a:endParaRPr lang="uk-UA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NS\Desktop\сказочные замки\з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3059832" cy="2276871"/>
          </a:xfrm>
          <a:prstGeom prst="rect">
            <a:avLst/>
          </a:prstGeom>
          <a:noFill/>
        </p:spPr>
      </p:pic>
      <p:pic>
        <p:nvPicPr>
          <p:cNvPr id="2052" name="Picture 4" descr="C:\Users\NS\Desktop\сказочные замки\з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" y="4581128"/>
            <a:ext cx="3059830" cy="2276872"/>
          </a:xfrm>
          <a:prstGeom prst="rect">
            <a:avLst/>
          </a:prstGeom>
          <a:noFill/>
        </p:spPr>
      </p:pic>
      <p:pic>
        <p:nvPicPr>
          <p:cNvPr id="2053" name="Picture 5" descr="C:\Users\NS\Desktop\сказочные замки\з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276873"/>
            <a:ext cx="2987824" cy="4581130"/>
          </a:xfrm>
          <a:prstGeom prst="rect">
            <a:avLst/>
          </a:prstGeom>
          <a:noFill/>
        </p:spPr>
      </p:pic>
      <p:pic>
        <p:nvPicPr>
          <p:cNvPr id="2054" name="Picture 6" descr="C:\Users\NS\Desktop\сказочные замки\з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35800" y="1"/>
            <a:ext cx="3008201" cy="2276871"/>
          </a:xfrm>
          <a:prstGeom prst="rect">
            <a:avLst/>
          </a:prstGeom>
          <a:noFill/>
        </p:spPr>
      </p:pic>
      <p:pic>
        <p:nvPicPr>
          <p:cNvPr id="2055" name="Picture 7" descr="C:\Users\NS\Desktop\сказочные замки\з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0"/>
            <a:ext cx="3096344" cy="2276872"/>
          </a:xfrm>
          <a:prstGeom prst="rect">
            <a:avLst/>
          </a:prstGeom>
          <a:noFill/>
        </p:spPr>
      </p:pic>
      <p:pic>
        <p:nvPicPr>
          <p:cNvPr id="2056" name="Picture 8" descr="C:\Users\NS\Desktop\сказочные замки\з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276873"/>
            <a:ext cx="3131840" cy="2304255"/>
          </a:xfrm>
          <a:prstGeom prst="rect">
            <a:avLst/>
          </a:prstGeom>
          <a:noFill/>
        </p:spPr>
      </p:pic>
      <p:pic>
        <p:nvPicPr>
          <p:cNvPr id="2057" name="Picture 9" descr="C:\Users\NS\Desktop\сказочные замки\з1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4581129"/>
            <a:ext cx="3096344" cy="2276872"/>
          </a:xfrm>
          <a:prstGeom prst="rect">
            <a:avLst/>
          </a:prstGeom>
          <a:noFill/>
        </p:spPr>
      </p:pic>
      <p:sp>
        <p:nvSpPr>
          <p:cNvPr id="11" name="Полилиния 10"/>
          <p:cNvSpPr/>
          <p:nvPr/>
        </p:nvSpPr>
        <p:spPr>
          <a:xfrm>
            <a:off x="14288" y="3990976"/>
            <a:ext cx="1477963" cy="2700338"/>
          </a:xfrm>
          <a:custGeom>
            <a:avLst/>
            <a:gdLst>
              <a:gd name="connsiteX0" fmla="*/ 0 w 1478038"/>
              <a:gd name="connsiteY0" fmla="*/ 2699657 h 2699657"/>
              <a:gd name="connsiteX1" fmla="*/ 1349829 w 1478038"/>
              <a:gd name="connsiteY1" fmla="*/ 2322285 h 2699657"/>
              <a:gd name="connsiteX2" fmla="*/ 769257 w 1478038"/>
              <a:gd name="connsiteY2" fmla="*/ 1596571 h 2699657"/>
              <a:gd name="connsiteX3" fmla="*/ 1262743 w 1478038"/>
              <a:gd name="connsiteY3" fmla="*/ 798285 h 2699657"/>
              <a:gd name="connsiteX4" fmla="*/ 1001486 w 1478038"/>
              <a:gd name="connsiteY4" fmla="*/ 0 h 269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8038" h="2699657">
                <a:moveTo>
                  <a:pt x="0" y="2699657"/>
                </a:moveTo>
                <a:cubicBezTo>
                  <a:pt x="610810" y="2602895"/>
                  <a:pt x="1221620" y="2506133"/>
                  <a:pt x="1349829" y="2322285"/>
                </a:cubicBezTo>
                <a:cubicBezTo>
                  <a:pt x="1478038" y="2138437"/>
                  <a:pt x="783771" y="1850571"/>
                  <a:pt x="769257" y="1596571"/>
                </a:cubicBezTo>
                <a:cubicBezTo>
                  <a:pt x="754743" y="1342571"/>
                  <a:pt x="1224038" y="1064380"/>
                  <a:pt x="1262743" y="798285"/>
                </a:cubicBezTo>
                <a:cubicBezTo>
                  <a:pt x="1301448" y="532190"/>
                  <a:pt x="1049867" y="133047"/>
                  <a:pt x="1001486" y="0"/>
                </a:cubicBezTo>
              </a:path>
            </a:pathLst>
          </a:cu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0" y="2852936"/>
            <a:ext cx="2771800" cy="1643062"/>
            <a:chOff x="-366745" y="2701668"/>
            <a:chExt cx="2771785" cy="1643050"/>
          </a:xfrm>
        </p:grpSpPr>
        <p:sp>
          <p:nvSpPr>
            <p:cNvPr id="15" name="32-конечная звезда 14"/>
            <p:cNvSpPr/>
            <p:nvPr/>
          </p:nvSpPr>
          <p:spPr>
            <a:xfrm>
              <a:off x="-366745" y="2701668"/>
              <a:ext cx="2771785" cy="1643050"/>
            </a:xfrm>
            <a:prstGeom prst="star3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uk-UA" b="1" dirty="0" smtClean="0">
                  <a:solidFill>
                    <a:schemeClr val="tx1"/>
                  </a:solidFill>
                </a:rPr>
                <a:t>Зупинка</a:t>
              </a:r>
            </a:p>
            <a:p>
              <a:pPr algn="ctr">
                <a:defRPr/>
              </a:pPr>
              <a:r>
                <a:rPr lang="uk-UA" b="1" dirty="0" smtClean="0">
                  <a:solidFill>
                    <a:schemeClr val="tx1"/>
                  </a:solidFill>
                </a:rPr>
                <a:t>Тренувальна</a:t>
              </a:r>
              <a:endParaRPr lang="uk-UA" b="1" dirty="0">
                <a:solidFill>
                  <a:schemeClr val="tx1"/>
                </a:solidFill>
              </a:endParaRPr>
            </a:p>
          </p:txBody>
        </p:sp>
        <p:pic>
          <p:nvPicPr>
            <p:cNvPr id="16" name="Рисунок 12" descr="ерудит9.bmp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15226" y="2989698"/>
              <a:ext cx="602045" cy="619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9" name="Picture 11" descr="C:\Users\NS\Desktop\сказочные замки\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9834" y="2276873"/>
            <a:ext cx="3096343" cy="2309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704</Words>
  <Application>Microsoft Office PowerPoint</Application>
  <PresentationFormat>Экран (4:3)</PresentationFormat>
  <Paragraphs>211</Paragraphs>
  <Slides>67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</vt:vector>
  </TitlesOfParts>
  <Company>Retired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RWT</dc:creator>
  <cp:lastModifiedBy>RWT</cp:lastModifiedBy>
  <cp:revision>2</cp:revision>
  <dcterms:created xsi:type="dcterms:W3CDTF">2015-07-08T13:49:52Z</dcterms:created>
  <dcterms:modified xsi:type="dcterms:W3CDTF">2015-07-08T14:01:05Z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4140207</vt:lpwstr>
  </property>
  <property fmtid="{D5CDD505-2E9C-101B-9397-08002B2CF9AE}" name="NXPowerLiteVersion" pid="3">
    <vt:lpwstr>D4.1.4</vt:lpwstr>
  </property>
</Properties>
</file>