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56" r:id="rId3"/>
    <p:sldId id="290" r:id="rId4"/>
    <p:sldId id="258" r:id="rId5"/>
    <p:sldId id="273" r:id="rId6"/>
    <p:sldId id="259" r:id="rId7"/>
    <p:sldId id="257" r:id="rId8"/>
    <p:sldId id="274" r:id="rId9"/>
    <p:sldId id="275" r:id="rId10"/>
    <p:sldId id="276" r:id="rId11"/>
    <p:sldId id="263" r:id="rId12"/>
    <p:sldId id="291" r:id="rId13"/>
    <p:sldId id="277" r:id="rId14"/>
    <p:sldId id="292" r:id="rId15"/>
    <p:sldId id="278" r:id="rId16"/>
    <p:sldId id="280" r:id="rId17"/>
    <p:sldId id="282" r:id="rId18"/>
    <p:sldId id="268" r:id="rId19"/>
    <p:sldId id="264" r:id="rId20"/>
    <p:sldId id="283" r:id="rId21"/>
    <p:sldId id="269" r:id="rId22"/>
    <p:sldId id="284" r:id="rId23"/>
    <p:sldId id="293" r:id="rId24"/>
    <p:sldId id="285" r:id="rId25"/>
    <p:sldId id="295" r:id="rId26"/>
    <p:sldId id="286" r:id="rId27"/>
    <p:sldId id="287" r:id="rId28"/>
    <p:sldId id="29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>
        <p:scale>
          <a:sx n="53" d="100"/>
          <a:sy n="53" d="100"/>
        </p:scale>
        <p:origin x="-91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3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2" Target="../slideLayouts/slideLayout1.xml" Type="http://schemas.openxmlformats.org/officeDocument/2006/relationships/slideLayout"/><Relationship Id="rId1" Target="file:///C:\Users\michael\Desktop\&#1086;&#1090;&#1082;&#1088;&#1099;&#1090;&#1099;&#1081;%20&#1091;&#1088;&#1086;&#1082;\&#1079;&#1074;&#1091;&#1082;&#1086;&#1074;&#1072;%20&#1075;&#1080;&#1084;&#1085;&#1072;&#1089;&#1090;&#1080;&#1082;&#1072;%20'&#1055;&#1110;&#1089;&#1085;&#1103;%20&#1086;&#1089;&#1077;&#1085;&#1110;'(00h00m00s-00h01m54s).avi" TargetMode="External" Type="http://schemas.openxmlformats.org/officeDocument/2006/relationships/video"/><Relationship Id="rId4" Target="../media/image31.jpeg" Type="http://schemas.openxmlformats.org/officeDocument/2006/relationships/image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7" Target="../media/image37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36.jpeg" Type="http://schemas.openxmlformats.org/officeDocument/2006/relationships/image"/><Relationship Id="rId5" Target="../media/image35.jpeg" Type="http://schemas.openxmlformats.org/officeDocument/2006/relationships/image"/><Relationship Id="rId4" Target="../media/image34.jpeg" Type="http://schemas.openxmlformats.org/officeDocument/2006/relationships/image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michael\Desktop\&#1086;&#1090;&#1082;&#1088;&#1099;&#1090;&#1099;&#1081;%20&#1091;&#1088;&#1086;&#1082;\&#1059;&#1082;&#1088;&#1072;&#1080;&#1085;&#1089;&#1082;&#1080;&#1077;%20&#1053;&#1072;&#1088;&#1086;&#1076;&#1085;&#1099;&#1077;%20&#1055;&#1077;&#1089;&#1085;&#1080;%20-%20&#1055;&#1086;&#1083;&#1100;&#1082;&#1072;%20%5b&#1089;%20&#1089;&#1072;&#1081;&#1090;&#1072;%20www.ololo.fm%5d.mp3" TargetMode="Externa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gif"/><Relationship Id="rId7" Type="http://schemas.openxmlformats.org/officeDocument/2006/relationships/image" Target="../media/image14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michael\Desktop\&#1086;&#1090;&#1082;&#1088;&#1099;&#1090;&#1099;&#1081;%20&#1091;&#1088;&#1086;&#1082;\&#1055;&#1110;&#1089;&#1077;&#1085;&#1100;&#1082;&#1072;%20&#1103;&#1079;&#1080;&#1082;&#1072;%20&#1086;&#1073;&#1088;&#1077;&#1079;.avi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g0.liveinternet.ru/images/attach/b/4/103/612/103612292_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5" name="Заголовок 1"/>
          <p:cNvSpPr>
            <a:spLocks noGrp="1"/>
          </p:cNvSpPr>
          <p:nvPr>
            <p:ph type="ctrTitle"/>
          </p:nvPr>
        </p:nvSpPr>
        <p:spPr bwMode="auto">
          <a:xfrm>
            <a:off x="500034" y="357166"/>
            <a:ext cx="8143932" cy="1470025"/>
          </a:xfrm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uk-UA" sz="2800" i="1" dirty="0" err="1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  <a:cs typeface="Arial" charset="0"/>
              </a:rPr>
              <a:t>КЗ</a:t>
            </a:r>
            <a:r>
              <a:rPr lang="uk-UA" sz="2800" i="1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lang="uk-UA" sz="2800" i="1" dirty="0" err="1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  <a:cs typeface="Arial" charset="0"/>
              </a:rPr>
              <a:t>“Дніпрорудненська</a:t>
            </a:r>
            <a:r>
              <a:rPr lang="uk-UA" sz="2800" i="1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  <a:cs typeface="Arial" charset="0"/>
              </a:rPr>
              <a:t> спеціалізована школа </a:t>
            </a:r>
            <a:br>
              <a:rPr lang="uk-UA" sz="2800" i="1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  <a:cs typeface="Arial" charset="0"/>
              </a:rPr>
            </a:br>
            <a:r>
              <a:rPr lang="uk-UA" sz="2800" i="1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  <a:cs typeface="Arial" charset="0"/>
              </a:rPr>
              <a:t>І-ІІІ ступенів </a:t>
            </a:r>
            <a:r>
              <a:rPr lang="uk-UA" sz="2800" i="1" dirty="0" err="1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  <a:cs typeface="Arial" charset="0"/>
              </a:rPr>
              <a:t>“Світоч”</a:t>
            </a:r>
            <a:r>
              <a:rPr lang="ru-RU" sz="2800" i="1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  <a:cs typeface="Arial" charset="0"/>
              </a:rPr>
              <a:t/>
            </a:r>
            <a:br>
              <a:rPr lang="ru-RU" sz="2800" i="1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  <a:cs typeface="Arial" charset="0"/>
              </a:rPr>
            </a:br>
            <a:endParaRPr lang="ru-RU" sz="2800" i="1" dirty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76" name="WordArt 6"/>
          <p:cNvSpPr>
            <a:spLocks noChangeArrowheads="1" noChangeShapeType="1" noTextEdit="1"/>
          </p:cNvSpPr>
          <p:nvPr/>
        </p:nvSpPr>
        <p:spPr bwMode="auto">
          <a:xfrm>
            <a:off x="2857488" y="5786454"/>
            <a:ext cx="5500726" cy="5222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Arial"/>
                <a:cs typeface="Arial"/>
              </a:rPr>
              <a:t>Учитель:Євсюкова</a:t>
            </a:r>
            <a:r>
              <a:rPr lang="ru-RU" sz="3600" b="1" i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Arial"/>
                <a:cs typeface="Arial"/>
              </a:rPr>
              <a:t> </a:t>
            </a:r>
            <a:r>
              <a:rPr lang="ru-RU" sz="3600" b="1" i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Arial"/>
                <a:cs typeface="Arial"/>
              </a:rPr>
              <a:t>Інна</a:t>
            </a:r>
            <a:r>
              <a:rPr lang="ru-RU" sz="3600" b="1" i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Arial"/>
                <a:cs typeface="Arial"/>
              </a:rPr>
              <a:t> </a:t>
            </a:r>
            <a:r>
              <a:rPr lang="ru-RU" sz="3600" b="1" i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Arial"/>
                <a:cs typeface="Arial"/>
              </a:rPr>
              <a:t>Миколаївна</a:t>
            </a:r>
            <a:endParaRPr lang="ru-RU" sz="3600" b="1" i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chemeClr val="tx2">
                  <a:lumMod val="40000"/>
                  <a:lumOff val="6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079" name="WordArt 7" descr="Зеленый мрамор"/>
          <p:cNvSpPr>
            <a:spLocks noChangeArrowheads="1" noChangeShapeType="1" noTextEdit="1"/>
          </p:cNvSpPr>
          <p:nvPr/>
        </p:nvSpPr>
        <p:spPr bwMode="auto">
          <a:xfrm>
            <a:off x="3357554" y="1785926"/>
            <a:ext cx="5256213" cy="18002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Урок </a:t>
            </a:r>
            <a:r>
              <a:rPr lang="ru-RU" sz="3600" b="1" kern="1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навчання</a:t>
            </a:r>
            <a:endParaRPr lang="ru-RU" sz="3600" b="1" kern="10" dirty="0" smtClean="0">
              <a:ln w="12700">
                <a:solidFill>
                  <a:schemeClr val="tx1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prstShdw prst="shdw13" dist="53882" dir="13500000">
                  <a:srgbClr val="875B0D">
                    <a:alpha val="50000"/>
                  </a:srgbClr>
                </a:prstShdw>
              </a:effectLst>
              <a:latin typeface="Bookman Old Style"/>
            </a:endParaRPr>
          </a:p>
          <a:p>
            <a:pPr algn="ctr"/>
            <a:r>
              <a:rPr lang="ru-RU" sz="3600" b="1" kern="1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грамоти</a:t>
            </a:r>
            <a:endParaRPr lang="ru-RU" sz="3600" b="1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prstShdw prst="shdw13" dist="53882" dir="13500000">
                  <a:srgbClr val="875B0D">
                    <a:alpha val="50000"/>
                  </a:srgbClr>
                </a:prstShdw>
              </a:effectLst>
              <a:latin typeface="Bookman Old Style"/>
            </a:endParaRPr>
          </a:p>
          <a:p>
            <a:pPr algn="ctr"/>
            <a:r>
              <a:rPr lang="ru-RU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в 1 </a:t>
            </a:r>
            <a:r>
              <a:rPr lang="ru-RU" sz="36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- А </a:t>
            </a:r>
            <a:r>
              <a:rPr lang="ru-RU" sz="3600" b="1" kern="1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класі</a:t>
            </a:r>
            <a:endParaRPr lang="ru-RU" sz="3600" b="1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prstShdw prst="shdw13" dist="53882" dir="13500000">
                  <a:srgbClr val="875B0D">
                    <a:alpha val="50000"/>
                  </a:srgbClr>
                </a:prstShdw>
              </a:effectLst>
              <a:latin typeface="Bookman Old Style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58" y="2693190"/>
            <a:ext cx="3500462" cy="2887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86541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s://encrypted-tbn3.gstatic.com/images?q=tbn:ANd9GcSPtRV7uPwBpxbTPCtAQ28FY-f_u91PcYho6Z_BccXs72EmNby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506136"/>
            <a:ext cx="2428892" cy="4151712"/>
          </a:xfrm>
          <a:prstGeom prst="rect">
            <a:avLst/>
          </a:prstGeom>
          <a:noFill/>
        </p:spPr>
      </p:pic>
      <p:sp>
        <p:nvSpPr>
          <p:cNvPr id="7" name="Блок-схема: объединение 6"/>
          <p:cNvSpPr/>
          <p:nvPr/>
        </p:nvSpPr>
        <p:spPr>
          <a:xfrm rot="1819720">
            <a:off x="4357686" y="2786058"/>
            <a:ext cx="357190" cy="285752"/>
          </a:xfrm>
          <a:prstGeom prst="flowChartMerg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86541"/>
          </a:xfrm>
          <a:prstGeom prst="rect">
            <a:avLst/>
          </a:prstGeom>
          <a:noFill/>
        </p:spPr>
      </p:pic>
      <p:pic>
        <p:nvPicPr>
          <p:cNvPr id="4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3999" cy="688654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86541"/>
          </a:xfrm>
          <a:prstGeom prst="rect">
            <a:avLst/>
          </a:prstGeom>
          <a:noFill/>
        </p:spPr>
      </p:pic>
      <p:pic>
        <p:nvPicPr>
          <p:cNvPr id="5124" name="Picture 4" descr="http://rivne1.tv/pics2/1406/ui140372190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8056592" cy="6286529"/>
          </a:xfrm>
          <a:prstGeom prst="rect">
            <a:avLst/>
          </a:prstGeom>
          <a:noFill/>
        </p:spPr>
      </p:pic>
      <p:pic>
        <p:nvPicPr>
          <p:cNvPr id="5134" name="Picture 14" descr="http://roditelideti.su/wp-content/uploads/2014/04/prognos-pogodi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285728"/>
            <a:ext cx="5429256" cy="2643206"/>
          </a:xfrm>
          <a:prstGeom prst="rect">
            <a:avLst/>
          </a:prstGeom>
          <a:noFill/>
        </p:spPr>
      </p:pic>
      <p:pic>
        <p:nvPicPr>
          <p:cNvPr id="5138" name="Picture 18" descr="http://img01.chitalnya.ru/upload2/492/8490591463632882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13200F"/>
              </a:clrFrom>
              <a:clrTo>
                <a:srgbClr val="13200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785794"/>
            <a:ext cx="3331608" cy="19246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Овал 17"/>
          <p:cNvSpPr/>
          <p:nvPr/>
        </p:nvSpPr>
        <p:spPr>
          <a:xfrm>
            <a:off x="2071670" y="2500306"/>
            <a:ext cx="357190" cy="35719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prstTxWarp prst="textCircl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500298" y="3214686"/>
            <a:ext cx="357190" cy="35719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000364" y="4000504"/>
            <a:ext cx="357190" cy="35719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571868" y="3143248"/>
            <a:ext cx="357190" cy="35719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071934" y="4214818"/>
            <a:ext cx="357190" cy="35719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7000892" y="2500306"/>
            <a:ext cx="357190" cy="35719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643438" y="3500438"/>
            <a:ext cx="357190" cy="35719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5214942" y="4286256"/>
            <a:ext cx="357190" cy="35719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6429388" y="3571876"/>
            <a:ext cx="357190" cy="35719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mg0.liveinternet.ru/images/attach/b/4/103/612/103612292_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2713" y="428605"/>
            <a:ext cx="8681287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Га-га-га – широка дорога.</a:t>
            </a:r>
          </a:p>
          <a:p>
            <a:r>
              <a:rPr lang="ru-RU" sz="5400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Ги-ги-ги</a:t>
            </a:r>
            <a:r>
              <a:rPr lang="ru-RU" sz="5400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5400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смачн</a:t>
            </a:r>
            <a:r>
              <a:rPr lang="uk-UA" sz="5400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5400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пироги.</a:t>
            </a:r>
          </a:p>
          <a:p>
            <a:r>
              <a:rPr lang="uk-UA" sz="5400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Гу-гу-гу</a:t>
            </a:r>
            <a:r>
              <a:rPr lang="uk-UA" sz="5400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прочитаю книгу.</a:t>
            </a:r>
          </a:p>
          <a:p>
            <a:r>
              <a:rPr lang="uk-UA" sz="5400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Го-го-го</a:t>
            </a:r>
            <a:r>
              <a:rPr lang="uk-UA" sz="5400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гори ого-го.</a:t>
            </a:r>
            <a:endParaRPr lang="ru-RU" sz="5400" b="1" dirty="0" smtClean="0">
              <a:ln w="12700">
                <a:solidFill>
                  <a:schemeClr val="tx1"/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7" name="Picture 3" descr="C:\Users\michael\Desktop\открытый урок\78430800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500570"/>
            <a:ext cx="2757121" cy="2000264"/>
          </a:xfrm>
          <a:prstGeom prst="rect">
            <a:avLst/>
          </a:prstGeom>
          <a:noFill/>
        </p:spPr>
      </p:pic>
      <p:pic>
        <p:nvPicPr>
          <p:cNvPr id="1028" name="Picture 4" descr="C:\Users\michael\Desktop\открытый урок\459977717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4500570"/>
            <a:ext cx="2086986" cy="1724032"/>
          </a:xfrm>
          <a:prstGeom prst="rect">
            <a:avLst/>
          </a:prstGeom>
          <a:noFill/>
        </p:spPr>
      </p:pic>
      <p:pic>
        <p:nvPicPr>
          <p:cNvPr id="1029" name="Picture 5" descr="C:\Users\michael\Desktop\открытый урок\748104-17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8082" y="3143248"/>
            <a:ext cx="1500198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C:\Users\michael\Desktop\открытый урок\301804294.jpg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0" y="4543158"/>
            <a:ext cx="1700214" cy="1929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86541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2500306"/>
            <a:ext cx="1285884" cy="1285884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286248" y="2500306"/>
            <a:ext cx="1285884" cy="1285884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86446" y="2500306"/>
            <a:ext cx="1285884" cy="1285884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71802" y="3071810"/>
            <a:ext cx="571504" cy="1428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143636" y="3214686"/>
            <a:ext cx="571504" cy="1428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143636" y="2928934"/>
            <a:ext cx="571504" cy="1428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22" name="Picture 2" descr="https://encrypted-tbn3.gstatic.com/images?q=tbn:ANd9GcR2n9F3KT9BFp9PS4HB0nuE7octgcThJ9_i2yTzTSvN_YnHyANc5A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2571744"/>
            <a:ext cx="1210244" cy="1143008"/>
          </a:xfrm>
          <a:prstGeom prst="rect">
            <a:avLst/>
          </a:prstGeom>
          <a:noFill/>
          <a:ln w="57150">
            <a:noFill/>
          </a:ln>
        </p:spPr>
      </p:pic>
      <p:pic>
        <p:nvPicPr>
          <p:cNvPr id="14337" name="Picture 1" descr="C:\Users\michael\Desktop\открытый урок\126571142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4144496"/>
            <a:ext cx="1681170" cy="2127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86541"/>
          </a:xfrm>
          <a:prstGeom prst="rect">
            <a:avLst/>
          </a:prstGeom>
          <a:noFill/>
        </p:spPr>
      </p:pic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AA1B2E9F-9FBE-4CA9-8B9E-10B16DDCCAD1}" type="slidenum">
              <a:rPr 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/>
              <a:t>14</a:t>
            </a:fld>
            <a:endParaRPr 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4" name="Содержимое 1"/>
          <p:cNvSpPr txBox="1">
            <a:spLocks/>
          </p:cNvSpPr>
          <p:nvPr/>
        </p:nvSpPr>
        <p:spPr>
          <a:xfrm>
            <a:off x="785813" y="285750"/>
            <a:ext cx="7772400" cy="5667375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0" dirty="0"/>
              <a:t>Г  </a:t>
            </a:r>
            <a:r>
              <a:rPr lang="ru-RU" sz="40000" dirty="0" err="1"/>
              <a:t>г</a:t>
            </a:r>
            <a:endParaRPr lang="ru-RU" sz="40000" dirty="0"/>
          </a:p>
        </p:txBody>
      </p:sp>
      <p:pic>
        <p:nvPicPr>
          <p:cNvPr id="5" name="Picture 4" descr="C:\Users\755c4u2\AppData\Local\Microsoft\Windows\Temporary Internet Files\Content.IE5\FMPNL2V8\MC900441732[1]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88" y="1928813"/>
            <a:ext cx="866775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755c4u2\AppData\Local\Microsoft\Windows\Temporary Internet Files\Content.IE5\FMPNL2V8\MC900441732[1]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1143000"/>
            <a:ext cx="86677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12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6.2963E-6 L 6.93889E-18 0.46205 " pathEditMode="relative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6.2963E-6 L 0.18889 6.2963E-6 " pathEditMode="relative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8.88889E-6 L 2.77778E-6 0.33589 " pathEditMode="relative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259E-6 L 0.18108 -2.59259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3714744" y="2714620"/>
            <a:ext cx="1571636" cy="1500198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86541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5" descr="http://on2.docdat.com/tw_files2/urls_1/95/d-94790/94790_html_70effa2c.gif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04" r="19881"/>
          <a:stretch>
            <a:fillRect/>
          </a:stretch>
        </p:blipFill>
        <p:spPr bwMode="auto">
          <a:xfrm>
            <a:off x="2357422" y="1428736"/>
            <a:ext cx="3944133" cy="3840808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3714744" y="2714620"/>
            <a:ext cx="1571636" cy="1571636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ятно 1 10"/>
          <p:cNvSpPr/>
          <p:nvPr/>
        </p:nvSpPr>
        <p:spPr>
          <a:xfrm>
            <a:off x="3428992" y="2214554"/>
            <a:ext cx="2071702" cy="2428892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8654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96476" y="1364286"/>
            <a:ext cx="1872629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</a:t>
            </a:r>
            <a:endParaRPr lang="ru-RU" sz="20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40327" y="548679"/>
            <a:ext cx="1350050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150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72200" y="2770628"/>
            <a:ext cx="1486304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ru-RU" sz="150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4338667"/>
            <a:ext cx="123783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</a:t>
            </a:r>
            <a:endParaRPr lang="ru-RU" sz="150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99926" y="-410031"/>
            <a:ext cx="1438215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endParaRPr lang="ru-RU" sz="150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022140" y="1484784"/>
            <a:ext cx="1693876" cy="1728192"/>
          </a:xfrm>
          <a:prstGeom prst="straightConnector1">
            <a:avLst/>
          </a:prstGeom>
          <a:ln w="1270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174540" y="2348880"/>
            <a:ext cx="3265787" cy="1016496"/>
          </a:xfrm>
          <a:prstGeom prst="straightConnector1">
            <a:avLst/>
          </a:prstGeom>
          <a:ln w="1270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326940" y="3565626"/>
            <a:ext cx="3265787" cy="453180"/>
          </a:xfrm>
          <a:prstGeom prst="straightConnector1">
            <a:avLst/>
          </a:prstGeom>
          <a:ln w="1270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022140" y="3792216"/>
            <a:ext cx="2053916" cy="1746779"/>
          </a:xfrm>
          <a:prstGeom prst="straightConnector1">
            <a:avLst/>
          </a:prstGeom>
          <a:ln w="1270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24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8654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96476" y="1364286"/>
            <a:ext cx="1872629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</a:t>
            </a:r>
            <a:endParaRPr lang="ru-RU" sz="20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15074" y="428604"/>
            <a:ext cx="1350050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150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57950" y="2000240"/>
            <a:ext cx="1486304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ru-RU" sz="150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388" y="3643314"/>
            <a:ext cx="123783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</a:t>
            </a:r>
            <a:endParaRPr lang="ru-RU" sz="150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99926" y="-410031"/>
            <a:ext cx="1438215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endParaRPr lang="ru-RU" sz="150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143504" y="4457343"/>
            <a:ext cx="112242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150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150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786182" y="4457343"/>
            <a:ext cx="69762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150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І</a:t>
            </a:r>
            <a:endParaRPr lang="ru-RU" sz="150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50" name="Прямая со стрелкой 49"/>
          <p:cNvCxnSpPr/>
          <p:nvPr/>
        </p:nvCxnSpPr>
        <p:spPr>
          <a:xfrm flipV="1">
            <a:off x="2643174" y="1500174"/>
            <a:ext cx="2000264" cy="1214446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2857488" y="2285992"/>
            <a:ext cx="2857520" cy="57150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2786050" y="3143248"/>
            <a:ext cx="3195662" cy="5239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2857488" y="3286124"/>
            <a:ext cx="3286148" cy="92869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2714612" y="3500438"/>
            <a:ext cx="2643206" cy="1214446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2643174" y="3714752"/>
            <a:ext cx="1643074" cy="1214446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24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3999" cy="6886541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50889"/>
              </p:ext>
            </p:extLst>
          </p:nvPr>
        </p:nvGraphicFramePr>
        <p:xfrm>
          <a:off x="571472" y="571480"/>
          <a:ext cx="8001056" cy="58579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4646"/>
                <a:gridCol w="1339282"/>
                <a:gridCol w="1339282"/>
                <a:gridCol w="1339282"/>
                <a:gridCol w="1339282"/>
                <a:gridCol w="1339282"/>
              </a:tblGrid>
              <a:tr h="1302372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ГА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ГО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ГУ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ГИ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ГІ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ГЕ</a:t>
                      </a:r>
                      <a:endParaRPr lang="uk-UA" sz="3600" b="1" dirty="0"/>
                    </a:p>
                  </a:txBody>
                  <a:tcPr anchor="ctr"/>
                </a:tc>
              </a:tr>
              <a:tr h="1370918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ГРА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ГРО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ГРУ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ГРИ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ГРІ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ГРЕ</a:t>
                      </a:r>
                      <a:endParaRPr lang="uk-UA" sz="3600" b="1" dirty="0"/>
                    </a:p>
                  </a:txBody>
                  <a:tcPr anchor="ctr"/>
                </a:tc>
              </a:tr>
              <a:tr h="1508010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ГЛА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ГЛО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ГЛУ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ГЛИ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ГЛІ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ГЛЕ</a:t>
                      </a:r>
                      <a:endParaRPr lang="uk-UA" sz="3600" b="1" dirty="0"/>
                    </a:p>
                  </a:txBody>
                  <a:tcPr anchor="ctr"/>
                </a:tc>
              </a:tr>
              <a:tr h="1676615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ГНА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ГНО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ГНУ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500" b="1" dirty="0" smtClean="0"/>
                        <a:t>ГНИ</a:t>
                      </a:r>
                      <a:endParaRPr lang="uk-UA" sz="35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ГНІ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/>
                        <a:t>ГНЕ</a:t>
                      </a:r>
                      <a:endParaRPr lang="uk-UA" sz="36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61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41"/>
            <a:ext cx="9143999" cy="6886541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428596" y="2143116"/>
            <a:ext cx="8143931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  <a:latin typeface="Franklin Gothic Medium" pitchFamily="34" charset="0"/>
              </a:rPr>
              <a:t>     Там                гул                </a:t>
            </a:r>
            <a:r>
              <a:rPr lang="ru-RU" sz="3600" b="1" cap="all" dirty="0" err="1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  <a:latin typeface="Franklin Gothic Medium" pitchFamily="34" charset="0"/>
              </a:rPr>
              <a:t>гарбуз</a:t>
            </a:r>
            <a:r>
              <a:rPr lang="ru-RU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  <a:latin typeface="Franklin Gothic Medium" pitchFamily="34" charset="0"/>
              </a:rPr>
              <a:t>          </a:t>
            </a:r>
          </a:p>
          <a:p>
            <a:r>
              <a:rPr lang="uk-UA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  <a:latin typeface="Franklin Gothic Medium" pitchFamily="34" charset="0"/>
              </a:rPr>
              <a:t>   горох           город             гарбузи     </a:t>
            </a:r>
          </a:p>
          <a:p>
            <a:r>
              <a:rPr lang="uk-UA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  <a:latin typeface="Franklin Gothic Medium" pitchFamily="34" charset="0"/>
              </a:rPr>
              <a:t>  огірочки     городина    господарі</a:t>
            </a:r>
          </a:p>
          <a:p>
            <a:r>
              <a:rPr lang="uk-UA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  <a:latin typeface="Franklin Gothic Medium" pitchFamily="34" charset="0"/>
              </a:rPr>
              <a:t>   </a:t>
            </a:r>
          </a:p>
          <a:p>
            <a:r>
              <a:rPr lang="uk-UA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  <a:latin typeface="Franklin Gothic Medium" pitchFamily="34" charset="0"/>
              </a:rPr>
              <a:t>                                       Гнат</a:t>
            </a:r>
          </a:p>
          <a:p>
            <a:r>
              <a:rPr lang="uk-UA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  <a:latin typeface="Franklin Gothic Medium" pitchFamily="34" charset="0"/>
              </a:rPr>
              <a:t>                                    Богдан </a:t>
            </a:r>
          </a:p>
          <a:p>
            <a:r>
              <a:rPr lang="uk-UA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  <a:latin typeface="Franklin Gothic Medium" pitchFamily="34" charset="0"/>
              </a:rPr>
              <a:t>                                    Галина</a:t>
            </a:r>
            <a:endParaRPr lang="ru-RU" sz="3600" b="1" cap="all" dirty="0">
              <a:ln w="9000" cmpd="sng">
                <a:solidFill>
                  <a:schemeClr val="tx1"/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reflection blurRad="12700" stA="28000" endPos="45000" dist="1000" dir="5400000" sy="-100000" algn="bl" rotWithShape="0"/>
              </a:effectLst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73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mg0.liveinternet.ru/images/attach/b/4/103/612/103612292_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Users\michael\Desktop\открытый урок\752515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-714404"/>
            <a:ext cx="5878775" cy="589350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357422" y="5429264"/>
            <a:ext cx="50720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3857628"/>
            <a:ext cx="70713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Дружно, завзято!</a:t>
            </a:r>
            <a:endParaRPr lang="ru-RU" sz="5400" b="1" cap="none" spc="0" dirty="0">
              <a:ln w="9000" cmpd="sng">
                <a:solidFill>
                  <a:schemeClr val="tx1"/>
                </a:solidFill>
                <a:prstDash val="solid"/>
              </a:ln>
              <a:blipFill>
                <a:blip r:embed="rId4"/>
                <a:tile tx="0" ty="0" sx="100000" sy="100000" flip="none" algn="tl"/>
              </a:blip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4714884"/>
            <a:ext cx="75736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Нового, цікавого!</a:t>
            </a:r>
            <a:endParaRPr lang="ru-RU" sz="5400" b="1" cap="none" spc="0" dirty="0">
              <a:ln w="9000" cmpd="sng">
                <a:solidFill>
                  <a:schemeClr val="tx1"/>
                </a:solidFill>
                <a:prstDash val="solid"/>
              </a:ln>
              <a:blipFill>
                <a:blip r:embed="rId4"/>
                <a:tile tx="0" ty="0" sx="100000" sy="100000" flip="none" algn="tl"/>
              </a:blip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28926" y="5643578"/>
            <a:ext cx="3462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Успіхів</a:t>
            </a:r>
            <a:r>
              <a:rPr lang="ru-RU" sz="54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cap="all" dirty="0">
              <a:ln w="9000" cmpd="sng">
                <a:solidFill>
                  <a:schemeClr val="tx1"/>
                </a:solidFill>
                <a:prstDash val="solid"/>
              </a:ln>
              <a:blipFill>
                <a:blip r:embed="rId4"/>
                <a:tile tx="0" ty="0" sx="100000" sy="100000" flip="none" algn="tl"/>
              </a:blip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1" grpId="0"/>
      <p:bldP spid="12" grpId="0"/>
      <p:bldP spid="13" grpId="0"/>
    </p:bld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Шаблон (фон) презентации &quot;Осенний лист&quot;" id="21" name="Picture 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41"/>
            <a:ext cx="9143999" cy="6886541"/>
          </a:xfrm>
          <a:prstGeom prst="rect">
            <a:avLst/>
          </a:prstGeom>
          <a:noFill/>
        </p:spPr>
      </p:pic>
      <p:pic>
        <p:nvPicPr>
          <p:cNvPr descr="http://www.weblancer.net/download/714746.jpg" id="6146" name="Picture 2"/>
          <p:cNvPicPr>
            <a:picLocks noChangeArrowheads="1" noChangeAspect="1"/>
          </p:cNvPicPr>
          <p:nvPr/>
        </p:nvPicPr>
        <p:blipFill>
          <a:blip cstate="screen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85918" y="2000240"/>
            <a:ext cx="6858048" cy="4388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71472" y="785794"/>
            <a:ext cx="8295028" cy="1754326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r>
              <a:rPr b="1" cap="all" dirty="0" lang="ru-RU" smtClean="0" sz="5400">
                <a:ln cmpd="sng" w="9000">
                  <a:solidFill>
                    <a:schemeClr val="tx1"/>
                  </a:solidFill>
                  <a:prstDash val="solid"/>
                </a:ln>
                <a:blipFill>
                  <a:blip r:embed="rId4"/>
                  <a:tile algn="tl" flip="none" sx="100000" sy="100000" tx="0" ty="0"/>
                </a:blip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Ходить </a:t>
            </a:r>
            <a:r>
              <a:rPr b="1" cap="all" dirty="0" err="1" lang="ru-RU" smtClean="0" sz="5400">
                <a:ln cmpd="sng" w="9000">
                  <a:solidFill>
                    <a:schemeClr val="tx1"/>
                  </a:solidFill>
                  <a:prstDash val="solid"/>
                </a:ln>
                <a:blipFill>
                  <a:blip r:embed="rId4"/>
                  <a:tile algn="tl" flip="none" sx="100000" sy="100000" tx="0" ty="0"/>
                </a:blip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гарбуз</a:t>
            </a:r>
            <a:endParaRPr b="1" cap="all" dirty="0" lang="ru-RU" smtClean="0" sz="5400">
              <a:ln cmpd="sng" w="9000">
                <a:solidFill>
                  <a:schemeClr val="tx1"/>
                </a:solidFill>
                <a:prstDash val="solid"/>
              </a:ln>
              <a:blipFill>
                <a:blip r:embed="rId4"/>
                <a:tile algn="tl" flip="none" sx="100000" sy="100000" tx="0" ty="0"/>
              </a:blip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  <a:p>
            <a:pPr algn="ctr"/>
            <a:r>
              <a:rPr b="1" cap="all" dirty="0" lang="ru-RU" smtClean="0" sz="5400">
                <a:ln cmpd="sng" w="9000">
                  <a:solidFill>
                    <a:schemeClr val="tx1"/>
                  </a:solidFill>
                  <a:prstDash val="solid"/>
                </a:ln>
                <a:blipFill>
                  <a:blip r:embed="rId4"/>
                  <a:tile algn="tl" flip="none" sx="100000" sy="100000" tx="0" ty="0"/>
                </a:blipFill>
                <a:effectLst>
                  <a:reflection algn="bl" blurRad="12700" dir="5400000" dist="1000" endPos="45000" rotWithShape="0" stA="28000" sy="-100000"/>
                </a:effectLst>
                <a:latin charset="0" pitchFamily="18" typeface="Times New Roman"/>
                <a:cs charset="0" pitchFamily="18" typeface="Times New Roman"/>
              </a:rPr>
              <a:t>                       по городу</a:t>
            </a:r>
            <a:endParaRPr b="1" cap="all" dirty="0" lang="ru-RU" sz="5400">
              <a:ln cmpd="sng" w="9000">
                <a:solidFill>
                  <a:schemeClr val="tx1"/>
                </a:solidFill>
                <a:prstDash val="solid"/>
              </a:ln>
              <a:blipFill>
                <a:blip r:embed="rId4"/>
                <a:tile algn="tl" flip="none" sx="100000" sy="100000" tx="0" ty="0"/>
              </a:blipFill>
              <a:effectLst>
                <a:reflection algn="bl" blurRad="12700" dir="5400000" dist="1000" endPos="45000" rotWithShape="0" stA="28000" sy="-100000"/>
              </a:effectLst>
              <a:latin charset="0" pitchFamily="18" typeface="Times New Roman"/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5173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600"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8654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571480"/>
            <a:ext cx="828092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 </a:t>
            </a:r>
            <a:r>
              <a:rPr lang="ru-RU" b="1" dirty="0" smtClean="0"/>
              <a:t>                                                        </a:t>
            </a:r>
            <a:r>
              <a:rPr lang="ru-RU" sz="4400" b="1" dirty="0" smtClean="0"/>
              <a:t>На </a:t>
            </a:r>
            <a:r>
              <a:rPr lang="ru-RU" sz="4400" b="1" dirty="0" err="1" smtClean="0"/>
              <a:t>городі</a:t>
            </a:r>
            <a:endParaRPr lang="ru-RU" sz="4400" b="1" dirty="0"/>
          </a:p>
          <a:p>
            <a:pPr algn="just"/>
            <a:r>
              <a:rPr lang="ru-RU" sz="4400" b="1" dirty="0"/>
              <a:t>У </a:t>
            </a:r>
            <a:r>
              <a:rPr lang="ru-RU" sz="4400" b="1" dirty="0" err="1"/>
              <a:t>баби</a:t>
            </a:r>
            <a:r>
              <a:rPr lang="ru-RU" sz="4400" b="1" dirty="0"/>
              <a:t> </a:t>
            </a:r>
            <a:r>
              <a:rPr lang="ru-RU" sz="4400" b="1" dirty="0" err="1"/>
              <a:t>Галини</a:t>
            </a:r>
            <a:r>
              <a:rPr lang="ru-RU" sz="4400" b="1" dirty="0"/>
              <a:t> і </a:t>
            </a:r>
            <a:r>
              <a:rPr lang="ru-RU" sz="4400" b="1" dirty="0" err="1"/>
              <a:t>діда</a:t>
            </a:r>
            <a:r>
              <a:rPr lang="ru-RU" sz="4400" b="1" dirty="0"/>
              <a:t> Богдана великий город. Вони </a:t>
            </a:r>
            <a:r>
              <a:rPr lang="ru-RU" sz="4400" b="1" dirty="0" err="1"/>
              <a:t>гарні</a:t>
            </a:r>
            <a:r>
              <a:rPr lang="ru-RU" sz="4400" b="1" dirty="0"/>
              <a:t> </a:t>
            </a:r>
            <a:r>
              <a:rPr lang="ru-RU" sz="4400" b="1" dirty="0" err="1" smtClean="0"/>
              <a:t>господарі</a:t>
            </a:r>
            <a:r>
              <a:rPr lang="ru-RU" sz="4400" b="1" dirty="0"/>
              <a:t>. На </a:t>
            </a:r>
            <a:r>
              <a:rPr lang="ru-RU" sz="4400" b="1" dirty="0" err="1"/>
              <a:t>городі</a:t>
            </a:r>
            <a:r>
              <a:rPr lang="ru-RU" sz="4400" b="1" dirty="0"/>
              <a:t> </a:t>
            </a:r>
            <a:r>
              <a:rPr lang="ru-RU" sz="4400" b="1" dirty="0" err="1"/>
              <a:t>гарно</a:t>
            </a:r>
            <a:r>
              <a:rPr lang="ru-RU" sz="4400" b="1" dirty="0"/>
              <a:t> уродила </a:t>
            </a:r>
            <a:r>
              <a:rPr lang="ru-RU" sz="4400" b="1" dirty="0" err="1"/>
              <a:t>городина</a:t>
            </a:r>
            <a:r>
              <a:rPr lang="ru-RU" sz="4400" b="1" dirty="0"/>
              <a:t>. </a:t>
            </a:r>
            <a:r>
              <a:rPr lang="ru-RU" sz="4400" b="1" dirty="0" err="1"/>
              <a:t>Довкола</a:t>
            </a:r>
            <a:r>
              <a:rPr lang="ru-RU" sz="4400" b="1" dirty="0"/>
              <a:t> — </a:t>
            </a:r>
            <a:r>
              <a:rPr lang="ru-RU" sz="4400" b="1" dirty="0" err="1"/>
              <a:t>круглі</a:t>
            </a:r>
            <a:r>
              <a:rPr lang="ru-RU" sz="4400" b="1" dirty="0"/>
              <a:t> </a:t>
            </a:r>
            <a:r>
              <a:rPr lang="ru-RU" sz="4400" b="1" dirty="0" err="1"/>
              <a:t>гарбузи</a:t>
            </a:r>
            <a:r>
              <a:rPr lang="ru-RU" sz="4400" b="1" dirty="0"/>
              <a:t>, </a:t>
            </a:r>
            <a:r>
              <a:rPr lang="ru-RU" sz="4400" b="1" dirty="0" err="1"/>
              <a:t>зелені</a:t>
            </a:r>
            <a:r>
              <a:rPr lang="ru-RU" sz="4400" b="1" dirty="0"/>
              <a:t> </a:t>
            </a:r>
            <a:r>
              <a:rPr lang="ru-RU" sz="4400" b="1" dirty="0" err="1"/>
              <a:t>огірочки</a:t>
            </a:r>
            <a:r>
              <a:rPr lang="ru-RU" sz="4400" b="1" dirty="0" smtClean="0"/>
              <a:t>.</a:t>
            </a:r>
          </a:p>
          <a:p>
            <a:pPr algn="just"/>
            <a:r>
              <a:rPr lang="ru-RU" sz="4400" b="1" dirty="0" smtClean="0"/>
              <a:t>              Там - </a:t>
            </a:r>
            <a:r>
              <a:rPr lang="ru-RU" sz="4400" b="1" dirty="0" err="1" smtClean="0"/>
              <a:t>помідори</a:t>
            </a:r>
            <a:r>
              <a:rPr lang="ru-RU" sz="4400" b="1" dirty="0"/>
              <a:t>, капуста, </a:t>
            </a:r>
            <a:r>
              <a:rPr lang="ru-RU" sz="4400" b="1" dirty="0" smtClean="0"/>
              <a:t>      </a:t>
            </a:r>
          </a:p>
          <a:p>
            <a:pPr algn="just"/>
            <a:r>
              <a:rPr lang="ru-RU" sz="4400" b="1" dirty="0" smtClean="0"/>
              <a:t>                       </a:t>
            </a:r>
            <a:r>
              <a:rPr lang="ru-RU" sz="4400" b="1" dirty="0" err="1" smtClean="0"/>
              <a:t>морква</a:t>
            </a:r>
            <a:r>
              <a:rPr lang="ru-RU" sz="4400" b="1" dirty="0" smtClean="0"/>
              <a:t> </a:t>
            </a:r>
            <a:r>
              <a:rPr lang="ru-RU" sz="4400" b="1" dirty="0"/>
              <a:t>та горох.</a:t>
            </a:r>
            <a:endParaRPr lang="uk-UA" sz="4400" b="1" dirty="0"/>
          </a:p>
        </p:txBody>
      </p:sp>
    </p:spTree>
    <p:extLst>
      <p:ext uri="{BB962C8B-B14F-4D97-AF65-F5344CB8AC3E}">
        <p14:creationId xmlns:p14="http://schemas.microsoft.com/office/powerpoint/2010/main" val="405816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mg0.liveinternet.ru/images/attach/b/4/103/612/103612292_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http://img0.liveinternet.ru/images/attach/c/4/78/669/78669270_large_69727882_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57166"/>
            <a:ext cx="6381750" cy="6296026"/>
          </a:xfrm>
          <a:prstGeom prst="rect">
            <a:avLst/>
          </a:prstGeom>
          <a:noFill/>
        </p:spPr>
      </p:pic>
      <p:pic>
        <p:nvPicPr>
          <p:cNvPr id="10244" name="Picture 4" descr="http://s61.radikal.ru/i171/1312/d1/1d589ce33e7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4653627"/>
            <a:ext cx="2373940" cy="22043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mg0.liveinternet.ru/images/attach/b/4/103/612/103612292_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звукова гимнастика 'Пісня осені'(00h00m00s-00h01m54s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76221" y="428604"/>
            <a:ext cx="8096307" cy="607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7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8654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2143116"/>
            <a:ext cx="1739579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20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1428736"/>
            <a:ext cx="107157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2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michael\Pictures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142984"/>
            <a:ext cx="3333750" cy="469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8654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Picture 2" descr="http://bonduelle.ua/files/2014/10/shutterstock_79520629-YELLOW-VEG-HERO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4786322"/>
            <a:ext cx="3636840" cy="1666863"/>
          </a:xfrm>
          <a:prstGeom prst="rect">
            <a:avLst/>
          </a:prstGeom>
          <a:noFill/>
        </p:spPr>
      </p:pic>
      <p:pic>
        <p:nvPicPr>
          <p:cNvPr id="1028" name="Picture 4" descr="http://oede.in.ua/images/sini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643182"/>
            <a:ext cx="4624375" cy="1857376"/>
          </a:xfrm>
          <a:prstGeom prst="rect">
            <a:avLst/>
          </a:prstGeom>
          <a:noFill/>
        </p:spPr>
      </p:pic>
      <p:pic>
        <p:nvPicPr>
          <p:cNvPr id="1030" name="Picture 6" descr="http://jijour.com/wp-content/uploads/2012/01/zelena-diyeta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28604"/>
            <a:ext cx="4143404" cy="2154241"/>
          </a:xfrm>
          <a:prstGeom prst="rect">
            <a:avLst/>
          </a:prstGeom>
          <a:noFill/>
        </p:spPr>
      </p:pic>
      <p:pic>
        <p:nvPicPr>
          <p:cNvPr id="1032" name="Picture 8" descr="http://www.pravilno.com/uploads/news/news-Pn7PV21I1W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714356"/>
            <a:ext cx="2452678" cy="1637163"/>
          </a:xfrm>
          <a:prstGeom prst="rect">
            <a:avLst/>
          </a:prstGeom>
          <a:noFill/>
        </p:spPr>
      </p:pic>
      <p:pic>
        <p:nvPicPr>
          <p:cNvPr id="1034" name="Picture 10" descr="http://bonduelle.ua/files/2014/10/shutterstock_114817030-HERO-2.pn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929066"/>
            <a:ext cx="4782607" cy="24123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3999" cy="688654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http://webmail.ivan-off.com/uploads/posts/2013-05/1367763489_korzina-4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928670"/>
            <a:ext cx="2500330" cy="2857500"/>
          </a:xfrm>
          <a:prstGeom prst="rect">
            <a:avLst/>
          </a:prstGeom>
          <a:noFill/>
        </p:spPr>
      </p:pic>
      <p:pic>
        <p:nvPicPr>
          <p:cNvPr id="32772" name="Picture 4" descr="http://ivan-off.com/uploads/posts/2012-10/1351361277_realistic_vegetables-4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64" y="2428868"/>
            <a:ext cx="3000396" cy="2786062"/>
          </a:xfrm>
          <a:prstGeom prst="rect">
            <a:avLst/>
          </a:prstGeom>
          <a:noFill/>
        </p:spPr>
      </p:pic>
      <p:pic>
        <p:nvPicPr>
          <p:cNvPr id="32774" name="Picture 6" descr="http://images.clipartlogo.com/files/ss/original/199/19945057/basket-with-mushrooms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3857628"/>
            <a:ext cx="3341132" cy="264320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00034" y="428604"/>
            <a:ext cx="30884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городі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28992" y="1500174"/>
            <a:ext cx="21109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саду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72264" y="2857496"/>
            <a:ext cx="1752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лісі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" name="Украинские Народные Песни - Полька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7143768" y="135729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8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8654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C:\Users\michael\Desktop\открытый урок\avatar306_6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428868"/>
            <a:ext cx="2214578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mg0.liveinternet.ru/images/attach/b/4/103/612/103612292_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michael\Desktop\открытый урок\149182732.gif"/>
          <p:cNvPicPr>
            <a:picLocks noChangeAspect="1" noChangeArrowheads="1" noCrop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2071670" y="1571612"/>
            <a:ext cx="5075667" cy="28003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571480"/>
            <a:ext cx="6908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</a:rPr>
              <a:t>До </a:t>
            </a:r>
            <a:r>
              <a:rPr lang="ru-RU" sz="5400" b="1" cap="all" spc="0" dirty="0" err="1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</a:rPr>
              <a:t>нових</a:t>
            </a:r>
            <a:r>
              <a:rPr lang="ru-RU" sz="5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</a:rPr>
              <a:t>зустр</a:t>
            </a:r>
            <a:r>
              <a:rPr lang="uk-UA" sz="5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</a:rPr>
              <a:t>і</a:t>
            </a:r>
            <a:r>
              <a:rPr lang="ru-RU" sz="5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reflection blurRad="12700" stA="28000" endPos="45000" dist="1000" dir="5400000" sy="-100000" algn="bl" rotWithShape="0"/>
                </a:effectLst>
              </a:rPr>
              <a:t>чей!</a:t>
            </a:r>
            <a:endParaRPr lang="ru-RU" sz="5400" b="1" cap="all" spc="0" dirty="0">
              <a:ln w="9000" cmpd="sng">
                <a:solidFill>
                  <a:schemeClr val="tx1"/>
                </a:solidFill>
                <a:prstDash val="solid"/>
              </a:ln>
              <a:blipFill>
                <a:blip r:embed="rId4"/>
                <a:tile tx="0" ty="0" sx="100000" sy="100000" flip="none" algn="tl"/>
              </a:blip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5" descr="Рисунок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0"/>
          <a:stretch>
            <a:fillRect/>
          </a:stretch>
        </p:blipFill>
        <p:spPr bwMode="auto">
          <a:xfrm>
            <a:off x="0" y="0"/>
            <a:ext cx="27813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26" descr="Рисунок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0"/>
          <a:stretch>
            <a:fillRect/>
          </a:stretch>
        </p:blipFill>
        <p:spPr bwMode="auto">
          <a:xfrm>
            <a:off x="6400800" y="4076700"/>
            <a:ext cx="27432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24"/>
          <p:cNvSpPr>
            <a:spLocks noChangeArrowheads="1"/>
          </p:cNvSpPr>
          <p:nvPr/>
        </p:nvSpPr>
        <p:spPr bwMode="auto">
          <a:xfrm>
            <a:off x="357158" y="357166"/>
            <a:ext cx="8496300" cy="6119813"/>
          </a:xfrm>
          <a:prstGeom prst="rect">
            <a:avLst/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51" name="WordArt 19"/>
          <p:cNvSpPr>
            <a:spLocks noChangeArrowheads="1" noChangeShapeType="1" noTextEdit="1"/>
          </p:cNvSpPr>
          <p:nvPr/>
        </p:nvSpPr>
        <p:spPr bwMode="auto">
          <a:xfrm>
            <a:off x="2627313" y="476250"/>
            <a:ext cx="374491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Середа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-</a:t>
            </a:r>
          </a:p>
        </p:txBody>
      </p:sp>
      <p:sp>
        <p:nvSpPr>
          <p:cNvPr id="18452" name="WordArt 20"/>
          <p:cNvSpPr>
            <a:spLocks noChangeArrowheads="1" noChangeShapeType="1" noTextEdit="1"/>
          </p:cNvSpPr>
          <p:nvPr/>
        </p:nvSpPr>
        <p:spPr bwMode="auto">
          <a:xfrm>
            <a:off x="611188" y="1341438"/>
            <a:ext cx="7777162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Це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 </a:t>
            </a:r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рожевий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 кол</a:t>
            </a:r>
            <a:r>
              <a:rPr lang="uk-UA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і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р. </a:t>
            </a:r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Колір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тепла, </a:t>
            </a:r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волі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 </a:t>
            </a:r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і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 </a:t>
            </a:r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сили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.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00FF"/>
              </a:solidFill>
              <a:latin typeface="Arial"/>
              <a:cs typeface="Arial"/>
            </a:endParaRPr>
          </a:p>
          <a:p>
            <a:pPr algn="ctr"/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Символізує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 </a:t>
            </a:r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ніжність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,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теплоту, </a:t>
            </a:r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процвітання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.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00FF"/>
              </a:solidFill>
              <a:latin typeface="Arial"/>
              <a:cs typeface="Arial"/>
            </a:endParaRPr>
          </a:p>
          <a:p>
            <a:pPr algn="ctr"/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Лікує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 </a:t>
            </a:r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щитовидну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 </a:t>
            </a:r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залозу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,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астму, ревматизм.</a:t>
            </a:r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395288" y="3573463"/>
            <a:ext cx="83534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 dirty="0"/>
              <a:t>[</a:t>
            </a:r>
            <a:r>
              <a:rPr lang="ru-RU" sz="3600" b="1" dirty="0"/>
              <a:t>Н</a:t>
            </a:r>
            <a:r>
              <a:rPr lang="en-US" sz="3600" b="1" dirty="0"/>
              <a:t>]</a:t>
            </a:r>
            <a:r>
              <a:rPr lang="ru-RU" sz="3600" b="1" dirty="0"/>
              <a:t> – </a:t>
            </a:r>
            <a:r>
              <a:rPr lang="ru-RU" sz="3600" b="1" dirty="0" err="1" smtClean="0"/>
              <a:t>мозок</a:t>
            </a:r>
            <a:endParaRPr lang="ru-RU" sz="3600" b="1" dirty="0"/>
          </a:p>
          <a:p>
            <a:endParaRPr lang="ru-RU" sz="3600" b="1" dirty="0"/>
          </a:p>
          <a:p>
            <a:r>
              <a:rPr lang="en-US" sz="3600" b="1" dirty="0"/>
              <a:t>[</a:t>
            </a:r>
            <a:r>
              <a:rPr lang="ru-RU" sz="3600" b="1" dirty="0"/>
              <a:t>Ж</a:t>
            </a:r>
            <a:r>
              <a:rPr lang="en-US" sz="3600" b="1" dirty="0"/>
              <a:t>]</a:t>
            </a:r>
            <a:r>
              <a:rPr lang="ru-RU" sz="3600" b="1" dirty="0"/>
              <a:t>– </a:t>
            </a:r>
            <a:r>
              <a:rPr lang="ru-RU" sz="3600" b="1" dirty="0" err="1" smtClean="0"/>
              <a:t>серце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легені</a:t>
            </a:r>
            <a:endParaRPr lang="ru-RU" sz="3600" b="1" dirty="0"/>
          </a:p>
          <a:p>
            <a:endParaRPr lang="ru-RU" sz="3600" b="1" dirty="0"/>
          </a:p>
          <a:p>
            <a:r>
              <a:rPr lang="en-US" sz="3600" b="1" dirty="0"/>
              <a:t>[</a:t>
            </a:r>
            <a:r>
              <a:rPr lang="ru-RU" sz="3600" b="1" dirty="0"/>
              <a:t>Р</a:t>
            </a:r>
            <a:r>
              <a:rPr lang="en-US" sz="3600" b="1" dirty="0"/>
              <a:t>]</a:t>
            </a:r>
            <a:r>
              <a:rPr lang="ru-RU" sz="3600" b="1" dirty="0"/>
              <a:t> – весь </a:t>
            </a:r>
            <a:r>
              <a:rPr lang="ru-RU" sz="3600" b="1" dirty="0" err="1" smtClean="0"/>
              <a:t>організм</a:t>
            </a:r>
            <a:r>
              <a:rPr lang="ru-RU" sz="3600" b="1" dirty="0" smtClean="0"/>
              <a:t> до </a:t>
            </a:r>
            <a:r>
              <a:rPr lang="ru-RU" sz="3600" b="1" dirty="0" err="1" smtClean="0"/>
              <a:t>роботи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8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184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84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1" grpId="0" animBg="1"/>
      <p:bldP spid="1845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http://la-mansh.com.ua/images/kartinki/kartinki_articles/autum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06903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ichael\Desktop\открытый урок\49274524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618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://eco-boom.com/wp-content/uploads/2013/03/urozhaj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8654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2285992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Планування</a:t>
            </a: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роботи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011" name="Picture 3" descr="C:\Users\michael\Desktop\Новая папка\300811023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3214686"/>
            <a:ext cx="1857388" cy="2185162"/>
          </a:xfrm>
          <a:prstGeom prst="rect">
            <a:avLst/>
          </a:prstGeom>
          <a:noFill/>
        </p:spPr>
      </p:pic>
      <p:pic>
        <p:nvPicPr>
          <p:cNvPr id="6145" name="Picture 1" descr="C:\Users\michael\Desktop\открытый урок\7525158.gif"/>
          <p:cNvPicPr>
            <a:picLocks noChangeAspect="1" noChangeArrowheads="1" noCrop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285728"/>
            <a:ext cx="2114016" cy="2119314"/>
          </a:xfrm>
          <a:prstGeom prst="rect">
            <a:avLst/>
          </a:prstGeom>
          <a:noFill/>
        </p:spPr>
      </p:pic>
      <p:pic>
        <p:nvPicPr>
          <p:cNvPr id="6146" name="Picture 2" descr="C:\Users\michael\Desktop\открытый урок\knigi-5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3714752"/>
            <a:ext cx="2362217" cy="2214578"/>
          </a:xfrm>
          <a:prstGeom prst="rect">
            <a:avLst/>
          </a:prstGeom>
          <a:noFill/>
        </p:spPr>
      </p:pic>
      <p:pic>
        <p:nvPicPr>
          <p:cNvPr id="6147" name="Picture 3" descr="C:\Users\michael\Desktop\открытый урок\knigi-5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0"/>
            <a:ext cx="2443174" cy="2443174"/>
          </a:xfrm>
          <a:prstGeom prst="rect">
            <a:avLst/>
          </a:prstGeom>
          <a:noFill/>
        </p:spPr>
      </p:pic>
      <p:pic>
        <p:nvPicPr>
          <p:cNvPr id="6149" name="Picture 5" descr="http://on2.docdat.com/tw_files2/urls_1/95/d-94790/94790_html_70effa2c.gif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04" r="19881"/>
          <a:stretch>
            <a:fillRect/>
          </a:stretch>
        </p:blipFill>
        <p:spPr bwMode="auto">
          <a:xfrm>
            <a:off x="2857488" y="285728"/>
            <a:ext cx="2643206" cy="2573961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1802" y="3500438"/>
            <a:ext cx="3214710" cy="2652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86541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Пісенька язика обрез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80971" y="285728"/>
            <a:ext cx="8286808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71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Шаблон (фон) презентации &quot;Осенний лис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86541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011" name="Picture 3" descr="C:\Users\michael\Desktop\Новая папка\30081102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857364"/>
            <a:ext cx="3143272" cy="3697966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1317</TotalTime>
  <Words>221</Words>
  <Application>Microsoft Office PowerPoint</Application>
  <PresentationFormat>Экран (4:3)</PresentationFormat>
  <Paragraphs>81</Paragraphs>
  <Slides>28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КЗ “Дніпрорудненська спеціалізована школа  І-ІІІ ступенів “Світоч”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Планування роботи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michael</dc:creator>
  <cp:lastModifiedBy>STOSCOMP</cp:lastModifiedBy>
  <cp:revision>130</cp:revision>
  <dcterms:created xsi:type="dcterms:W3CDTF">2014-11-04T12:04:32Z</dcterms:created>
  <dcterms:modified xsi:type="dcterms:W3CDTF">2015-09-30T06:47:41Z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3816359</vt:lpwstr>
  </property>
  <property fmtid="{D5CDD505-2E9C-101B-9397-08002B2CF9AE}" name="NXPowerLiteVersion" pid="3">
    <vt:lpwstr>D4.1.4</vt:lpwstr>
  </property>
</Properties>
</file>