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5" r:id="rId10"/>
    <p:sldId id="266" r:id="rId11"/>
    <p:sldId id="267" r:id="rId12"/>
    <p:sldId id="262" r:id="rId13"/>
    <p:sldId id="269" r:id="rId14"/>
    <p:sldId id="268" r:id="rId15"/>
    <p:sldId id="270" r:id="rId16"/>
    <p:sldId id="272" r:id="rId17"/>
    <p:sldId id="271" r:id="rId18"/>
    <p:sldId id="293" r:id="rId19"/>
    <p:sldId id="273" r:id="rId20"/>
    <p:sldId id="274" r:id="rId21"/>
    <p:sldId id="275" r:id="rId22"/>
    <p:sldId id="276" r:id="rId23"/>
    <p:sldId id="277" r:id="rId24"/>
    <p:sldId id="279" r:id="rId25"/>
    <p:sldId id="278" r:id="rId26"/>
    <p:sldId id="280" r:id="rId27"/>
    <p:sldId id="281" r:id="rId28"/>
    <p:sldId id="283" r:id="rId29"/>
    <p:sldId id="282" r:id="rId30"/>
    <p:sldId id="285" r:id="rId31"/>
    <p:sldId id="287" r:id="rId32"/>
    <p:sldId id="286" r:id="rId33"/>
    <p:sldId id="284" r:id="rId34"/>
    <p:sldId id="288" r:id="rId35"/>
    <p:sldId id="289" r:id="rId36"/>
    <p:sldId id="294" r:id="rId37"/>
    <p:sldId id="290" r:id="rId38"/>
    <p:sldId id="29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800000"/>
    <a:srgbClr val="FF3399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9F407-D473-4080-AE44-063A2D50BD1F}" type="datetimeFigureOut">
              <a:rPr lang="ru-RU" smtClean="0"/>
              <a:pPr/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97801-0249-42EC-BC0C-0D91B6AE59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7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1.jpeg" Type="http://schemas.openxmlformats.org/officeDocument/2006/relationships/image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5.jpeg" Type="http://schemas.openxmlformats.org/officeDocument/2006/relationships/image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Loner\Рабочий стол\4-в клас\Dedal-ta-Ikar.-Perekazala-Katerina-Glovatska.docx_files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7128792" cy="47399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2431183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51520" y="548680"/>
            <a:ext cx="8892480" cy="5256584"/>
          </a:xfrm>
        </p:spPr>
        <p:txBody>
          <a:bodyPr numCol="3"/>
          <a:lstStyle/>
          <a:p>
            <a:pPr marL="0" indent="0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Ікар</a:t>
            </a:r>
          </a:p>
          <a:p>
            <a:pPr marL="0" indent="0">
              <a:buNone/>
            </a:pP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Ікарія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Ікарій-ське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uk-UA" sz="4800" b="1" dirty="0"/>
          </a:p>
          <a:p>
            <a:pPr marL="0" indent="0">
              <a:buNone/>
            </a:pPr>
            <a:endParaRPr lang="uk-UA" sz="4800" b="1" dirty="0" smtClean="0"/>
          </a:p>
          <a:p>
            <a:pPr marL="0" indent="0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Крит</a:t>
            </a:r>
          </a:p>
          <a:p>
            <a:pPr marL="0" indent="0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Критянка    </a:t>
            </a:r>
          </a:p>
          <a:p>
            <a:pPr marL="0" indent="0">
              <a:buNone/>
            </a:pP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Критсь-ких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4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Афіни</a:t>
            </a:r>
          </a:p>
          <a:p>
            <a:pPr marL="0" indent="0">
              <a:buNone/>
            </a:pP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фіняни</a:t>
            </a:r>
          </a:p>
          <a:p>
            <a:pPr marL="0" indent="0">
              <a:buNone/>
            </a:pP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Афін-ський</a:t>
            </a:r>
            <a:endParaRPr lang="uk-UA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2736304" cy="257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89930392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548680"/>
            <a:ext cx="7848872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i="1" u="sng" dirty="0" err="1">
                <a:latin typeface="Times New Roman" pitchFamily="18" charset="0"/>
                <a:cs typeface="Times New Roman" pitchFamily="18" charset="0"/>
              </a:rPr>
              <a:t>Небіж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племінник, син брата чи сестри.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600" b="1" i="1" u="sng" dirty="0">
                <a:latin typeface="Times New Roman" pitchFamily="18" charset="0"/>
                <a:cs typeface="Times New Roman" pitchFamily="18" charset="0"/>
              </a:rPr>
              <a:t>Акрополь</a:t>
            </a:r>
            <a:r>
              <a:rPr lang="uk-UA" sz="3600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розташована на височині     частина давньогрецького міста; був фортецею і притулком громадян у воєнні часи.</a:t>
            </a:r>
          </a:p>
          <a:p>
            <a:pPr algn="just">
              <a:buNone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4005064"/>
            <a:ext cx="2664296" cy="2376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05064"/>
            <a:ext cx="2909930" cy="2374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32656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b="1" i="1" u="sng" dirty="0" smtClean="0">
                <a:latin typeface="Times New Roman" pitchFamily="18" charset="0"/>
                <a:cs typeface="Times New Roman" pitchFamily="18" charset="0"/>
              </a:rPr>
              <a:t>Крит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</a:t>
            </a:r>
            <a:r>
              <a:rPr lang="uk-UA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 острів в Середземному морі, центр стародавньої культури.</a:t>
            </a:r>
            <a:endParaRPr lang="ru-RU" sz="3600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800" b="1" i="1" u="sng" dirty="0">
                <a:latin typeface="Times New Roman" pitchFamily="18" charset="0"/>
                <a:cs typeface="Times New Roman" pitchFamily="18" charset="0"/>
              </a:rPr>
              <a:t>Критянин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— житель острова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Крит. </a:t>
            </a:r>
          </a:p>
          <a:p>
            <a:pPr algn="just">
              <a:buNone/>
            </a:pP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573016"/>
            <a:ext cx="3600400" cy="30243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3573016"/>
            <a:ext cx="187220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57192"/>
            <a:ext cx="187220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73016"/>
            <a:ext cx="1979712" cy="2999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363272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u="sng" dirty="0" err="1" smtClean="0"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головне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яке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ввійшло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історію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грецької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i="1" u="sng" dirty="0" err="1" smtClean="0">
                <a:latin typeface="Times New Roman" pitchFamily="18" charset="0"/>
                <a:cs typeface="Times New Roman" pitchFamily="18" charset="0"/>
              </a:rPr>
              <a:t>Афінянин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b="1" i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мешканець</a:t>
            </a:r>
            <a:endParaRPr lang="en-US" sz="3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Афін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2132856"/>
            <a:ext cx="3600400" cy="2448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888432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25144"/>
            <a:ext cx="2952328" cy="195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43608" y="548680"/>
            <a:ext cx="78488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Засторога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попередження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3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Напризволяще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догляду, без нагляду, без допомоги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Відчайдушний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який нічого не боїться, хоробрий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i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3200" b="1" i="1" u="sng" dirty="0">
                <a:latin typeface="Times New Roman" pitchFamily="18" charset="0"/>
                <a:cs typeface="Times New Roman" pitchFamily="18" charset="0"/>
              </a:rPr>
              <a:t>Зненацька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раптово.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Дедал та Ікар</a:t>
            </a:r>
            <a:endParaRPr lang="uk-UA" sz="8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5"/>
            <a:ext cx="5112568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073404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332656"/>
            <a:ext cx="8172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Хто головні герої міфу?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Коли і де відбуваються події?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Ким був Дедал?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У чому виявлялася майстерність Дедала?</a:t>
            </a: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Тал?</a:t>
            </a:r>
            <a:r>
              <a:rPr lang="ru-RU" sz="3200" dirty="0"/>
              <a:t> </a:t>
            </a:r>
            <a:endParaRPr lang="uk-UA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Дедал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змушений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утекти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Крит?</a:t>
            </a:r>
            <a:r>
              <a:rPr lang="ru-RU" sz="3200" dirty="0"/>
              <a:t> </a:t>
            </a:r>
            <a:endParaRPr lang="uk-UA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Як жилося </a:t>
            </a:r>
            <a:r>
              <a:rPr lang="uk-UA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Дедалові</a:t>
            </a: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острові?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70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Вибіркове </a:t>
            </a:r>
            <a:r>
              <a:rPr lang="uk-UA" sz="4400" b="1" i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читання</a:t>
            </a:r>
            <a:endParaRPr lang="uk-UA" sz="4400" u="sng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124744"/>
            <a:ext cx="7344816" cy="1141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lang="uk-UA" sz="2400" b="1" i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Відшукайте в тексті і прочитайте, чому нащадок царського роду опинився на острові Крит? </a:t>
            </a:r>
            <a:endParaRPr lang="ru-RU" sz="2400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27687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Як поставився до митця цар Мінос?</a:t>
            </a:r>
            <a:endPara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278092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Чому </a:t>
            </a:r>
            <a:r>
              <a:rPr lang="uk-UA" sz="2400" b="1" i="1" dirty="0" err="1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Дедал</a:t>
            </a:r>
            <a:r>
              <a:rPr lang="uk-UA" sz="2400" b="1" i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весь час тужив за Батьківщиною?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3356992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Відшукайте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тексті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прочитайте,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наштовхнуло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Дедала на думку про </a:t>
            </a:r>
            <a:r>
              <a:rPr lang="ru-RU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політ</a:t>
            </a: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600" y="4437112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Прочитайте, як </a:t>
            </a:r>
            <a:r>
              <a:rPr lang="uk-UA" sz="2400" b="1" i="1" dirty="0" err="1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Дедал</a:t>
            </a:r>
            <a:r>
              <a:rPr lang="uk-UA" sz="2400" b="1" i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робив крила? </a:t>
            </a:r>
            <a:endParaRPr lang="ru-RU" sz="2400" b="1" i="1" dirty="0" smtClean="0">
              <a:solidFill>
                <a:srgbClr val="8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941168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Розкажіть</a:t>
            </a:r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 батько вчив </a:t>
            </a:r>
            <a:endParaRPr lang="uk-UA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сина літати</a:t>
            </a:r>
            <a:r>
              <a:rPr lang="uk-UA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 </a:t>
            </a:r>
            <a:endParaRPr lang="uk-UA" sz="24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Picture 1" descr="D:\Documents and Settings\Loner\Рабочий стол\4-в клас\1888930_520_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05064"/>
            <a:ext cx="269252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332656"/>
            <a:ext cx="7704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5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асторога </a:t>
            </a:r>
            <a:r>
              <a:rPr lang="ru-RU" sz="5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батька: </a:t>
            </a:r>
            <a:endParaRPr lang="ru-RU" sz="5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«Треба триматися середини, запам'ятай це, Ікаре, тільки середини.</a:t>
            </a:r>
            <a:r>
              <a:rPr 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Будь слухняний, не шукай власної дороги, а лети просто за мною».</a:t>
            </a:r>
            <a:endParaRPr lang="ru-RU" sz="28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D:\Documents and Settings\Loner\Рабочий стол\4-в клас\Dedal-ta-Ikar.-Perekazala-Katerina-Glovatska.docx_files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573016"/>
            <a:ext cx="2304256" cy="2952328"/>
          </a:xfrm>
          <a:prstGeom prst="rect">
            <a:avLst/>
          </a:prstGeom>
          <a:noFill/>
        </p:spPr>
      </p:pic>
      <p:pic>
        <p:nvPicPr>
          <p:cNvPr id="20483" name="Picture 3" descr="D:\Documents and Settings\Loner\Рабочий стол\4-в клас\st18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573016"/>
            <a:ext cx="2088232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76672"/>
            <a:ext cx="88924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Грім</a:t>
            </a:r>
            <a:r>
              <a:rPr lang="ru-RU" sz="8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блискавка</a:t>
            </a:r>
            <a:r>
              <a:rPr lang="ru-RU" sz="8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b="1" i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вогонь</a:t>
            </a:r>
            <a:r>
              <a:rPr lang="ru-RU" sz="88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sz="8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88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573016"/>
            <a:ext cx="85689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i="1" dirty="0" err="1" smtClean="0">
                <a:latin typeface="Times New Roman" pitchFamily="18" charset="0"/>
                <a:cs typeface="Times New Roman" pitchFamily="18" charset="0"/>
              </a:rPr>
              <a:t>природні</a:t>
            </a:r>
            <a:r>
              <a:rPr lang="ru-RU" sz="8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i="1" dirty="0" err="1" smtClean="0">
                <a:latin typeface="Times New Roman" pitchFamily="18" charset="0"/>
                <a:cs typeface="Times New Roman" pitchFamily="18" charset="0"/>
              </a:rPr>
              <a:t>явища</a:t>
            </a:r>
            <a:r>
              <a:rPr lang="ru-RU" sz="8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800" b="1" i="1" dirty="0" err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19672" y="0"/>
            <a:ext cx="6192688" cy="537321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907704" y="0"/>
            <a:ext cx="45719" cy="4571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5288340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- Як ви гадаєте, </a:t>
            </a:r>
            <a:r>
              <a:rPr lang="ru-RU" sz="4800" b="1" i="1" u="sng" dirty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чому Ікар забув батькову </a:t>
            </a:r>
            <a:r>
              <a:rPr lang="ru-RU" sz="4800" b="1" i="1" u="sng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 пересторогу?</a:t>
            </a:r>
            <a:endParaRPr lang="ru-RU" sz="4800" b="1" i="1" u="sng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b="1" dirty="0">
                <a:latin typeface="Monotype Corsiva" pitchFamily="66" charset="0"/>
              </a:rPr>
              <a:t>Прочитайте, </a:t>
            </a:r>
            <a:r>
              <a:rPr lang="uk-UA" sz="6000" b="1" dirty="0">
                <a:latin typeface="Monotype Corsiva" pitchFamily="66" charset="0"/>
              </a:rPr>
              <a:t>як загинув Ікар?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21506" name="Picture 2" descr="D:\Documents and Settings\Loner\Рабочий стол\4-в клас\Dedal-ta-Ikar.-Perekazala-Katerina-Glovatska.docx_files\112_Dedal-i-Ik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4032448" cy="4968552"/>
          </a:xfrm>
          <a:prstGeom prst="rect">
            <a:avLst/>
          </a:prstGeom>
          <a:noFill/>
        </p:spPr>
      </p:pic>
      <p:pic>
        <p:nvPicPr>
          <p:cNvPr id="21507" name="Picture 3" descr="D:\Documents and Settings\Loner\Рабочий стол\4-в клас\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556792"/>
            <a:ext cx="3816424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8229600" cy="1143000"/>
          </a:xfrm>
        </p:spPr>
        <p:txBody>
          <a:bodyPr>
            <a:noAutofit/>
          </a:bodyPr>
          <a:lstStyle/>
          <a:p>
            <a:r>
              <a:rPr lang="uk-UA" sz="54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 </a:t>
            </a:r>
            <a:r>
              <a:rPr lang="uk-UA" sz="5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люди </a:t>
            </a:r>
            <a:r>
              <a:rPr lang="uk-UA" sz="54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зберегли пам’ять про Ікара? 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pic>
        <p:nvPicPr>
          <p:cNvPr id="22530" name="Picture 2" descr="D:\Documents and Settings\Loner\Рабочий стол\4-в клас\1176_ikar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060848"/>
            <a:ext cx="7848872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620688"/>
            <a:ext cx="756084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uk-UA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</a:rPr>
              <a:t>Доведіть словами з тексту, </a:t>
            </a:r>
          </a:p>
          <a:p>
            <a:pPr lvl="0" algn="ctr"/>
            <a:r>
              <a:rPr kumimoji="0" lang="uk-UA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</a:rPr>
              <a:t>що Дедал дуже любив свого сина.</a:t>
            </a:r>
            <a:endParaRPr kumimoji="0" lang="uk-UA" sz="4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450011" y="74711"/>
            <a:ext cx="2439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4" name="Picture 2" descr="D:\Documents and Settings\Loner\Рабочий стол\4-в клас\Dedal-ta-Ikar.-Perekazala-Katerina-Glovatska.docx_files\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88840"/>
            <a:ext cx="3429000" cy="4464496"/>
          </a:xfrm>
          <a:prstGeom prst="rect">
            <a:avLst/>
          </a:prstGeom>
          <a:noFill/>
        </p:spPr>
      </p:pic>
      <p:pic>
        <p:nvPicPr>
          <p:cNvPr id="23555" name="Picture 3" descr="D:\Documents and Settings\Loner\Рабочий стол\4-в клас\images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060848"/>
            <a:ext cx="4354641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332656"/>
            <a:ext cx="8784976" cy="1484784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Прочитайте речення до кінця</a:t>
            </a:r>
            <a:endParaRPr lang="uk-U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892480" cy="5688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Кинув Дедал напризволяще</a:t>
            </a: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Нехай Мінос закрив мені путь</a:t>
            </a:r>
          </a:p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низько над морем теж не лети…</a:t>
            </a:r>
          </a:p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Почуття лету, дивовижне…</a:t>
            </a:r>
          </a:p>
          <a:p>
            <a:pPr algn="ctr">
              <a:buNone/>
            </a:pPr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І цікаво, що втіленням мрії…</a:t>
            </a:r>
            <a:endParaRPr lang="uk-UA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6814934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Кого зобразив художник?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Доведіть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це Ікар.</a:t>
            </a:r>
            <a:b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Зверніть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вираз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Ікара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широко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розплющені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на устах —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усмішка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Як ви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оцінюєте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вчинок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Ікара</a:t>
            </a:r>
            <a:r>
              <a:rPr lang="ru-RU" sz="31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31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3100" dirty="0">
                <a:solidFill>
                  <a:schemeClr val="tx2">
                    <a:lumMod val="50000"/>
                  </a:schemeClr>
                </a:solidFill>
              </a:rPr>
            </a:br>
            <a:endParaRPr lang="ru-RU" sz="31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5842" name="Picture 2" descr="D:\Documents and Settings\Loner\Рабочий стол\4-в клас\Dedal-ta-Ikar.-Perekazala-Katerina-Glovatska.docx_files\-3vf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412776"/>
            <a:ext cx="5400600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043607" y="466239"/>
            <a:ext cx="770485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uk-UA" sz="4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група</a:t>
            </a:r>
            <a:r>
              <a:rPr kumimoji="0" lang="uk-UA" sz="4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Розгляньте малюнок у Читанці і на слайді,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зіставте його з текстом.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Діберіть  назву до малюнка.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D:\Documents and Settings\Loner\Рабочий стол\4-в клас\Dedal-ta-Ikar.-Perekazala-Katerina-Glovatska.docx_files\-3vf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356992"/>
            <a:ext cx="446449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115616" y="963524"/>
            <a:ext cx="7200800" cy="541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ІІ група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–вибрати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 зачитати слова, що характеризують </a:t>
            </a: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Дедала.</a:t>
            </a:r>
            <a:endParaRPr kumimoji="0" lang="ru-RU" sz="28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lang="uk-UA" sz="2800" b="1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kumimoji="0" lang="en-US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lang="en-US" sz="28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ІІІ група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вибрати    і зачитати слова, що характеризують </a:t>
            </a:r>
            <a:r>
              <a:rPr lang="uk-UA" sz="2800" b="1" i="1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Ікара.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4211960" y="558872"/>
            <a:ext cx="4680520" cy="5669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Працьовитий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Неслухняний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Наполегливий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Відважний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Старанний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Розсудливий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Сміливий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Безпечний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Розумний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Застережливий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Ризикований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Винахідливий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88840"/>
            <a:ext cx="208823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8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8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8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8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8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8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67544" y="332656"/>
            <a:ext cx="266429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група</a:t>
            </a:r>
            <a:r>
              <a:rPr kumimoji="0" lang="uk-UA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Розгляньте малюнок. Зіставте його з текстом.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Діберіть  назву до малюнка.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D:\Documents and Settings\Loner\Рабочий стол\4-в клас\Dedal-ta-Ikar.-Perekazala-Katerina-Glovatska.docx_files\-3vf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896"/>
            <a:ext cx="3635896" cy="31181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  <p:sp>
        <p:nvSpPr>
          <p:cNvPr id="5" name="Прямоугольник 4"/>
          <p:cNvSpPr/>
          <p:nvPr/>
        </p:nvSpPr>
        <p:spPr>
          <a:xfrm>
            <a:off x="4283968" y="1281024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Працьовитий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Неслухняний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Наполегливий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Відважний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Старанний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Розсудливий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Сміливий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Безпечний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Розумний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Застережливий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Ризикований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Винахідливий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548680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 група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слова, що характеризують </a:t>
            </a:r>
            <a:r>
              <a:rPr kumimoji="0" lang="uk-UA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Дедала.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04248" y="404664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ІІІ група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слова, що характеризують </a:t>
            </a:r>
            <a:r>
              <a:rPr lang="uk-UA" b="1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Ікара.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194421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548680"/>
            <a:ext cx="5328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Гра </a:t>
            </a:r>
            <a:r>
              <a:rPr lang="en-US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“</a:t>
            </a:r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Закінчи речення</a:t>
            </a:r>
            <a:r>
              <a:rPr lang="en-US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187624" y="1484784"/>
            <a:ext cx="7200800" cy="4978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Минали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роки, 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Тепер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увесь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свій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вільний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Ікар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спершу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слухняно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захваті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Ікар забув за...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Нещасний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батько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цікаво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втіленням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92696"/>
            <a:ext cx="8892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err="1">
                <a:latin typeface="Times New Roman" pitchFamily="18" charset="0"/>
                <a:cs typeface="Times New Roman" pitchFamily="18" charset="0"/>
              </a:rPr>
              <a:t>Чудовиська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b="1" i="1" dirty="0" err="1">
                <a:latin typeface="Times New Roman" pitchFamily="18" charset="0"/>
                <a:cs typeface="Times New Roman" pitchFamily="18" charset="0"/>
              </a:rPr>
              <a:t>демони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b="1" i="1" dirty="0" err="1">
                <a:latin typeface="Times New Roman" pitchFamily="18" charset="0"/>
                <a:cs typeface="Times New Roman" pitchFamily="18" charset="0"/>
              </a:rPr>
              <a:t>небувалі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err="1"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uk-UA" sz="8000" b="1" i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b="1" i="1" dirty="0" err="1" smtClean="0">
                <a:latin typeface="Times New Roman" pitchFamily="18" charset="0"/>
                <a:cs typeface="Times New Roman" pitchFamily="18" charset="0"/>
              </a:rPr>
              <a:t>велетні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8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365104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народні</a:t>
            </a:r>
            <a:r>
              <a:rPr lang="ru-RU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фантазії</a:t>
            </a:r>
            <a:r>
              <a:rPr lang="ru-RU" sz="8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764704"/>
            <a:ext cx="66247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Гра </a:t>
            </a:r>
            <a:r>
              <a:rPr lang="en-US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“</a:t>
            </a:r>
            <a:r>
              <a:rPr lang="ru-RU" sz="4400" b="1" i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Хто</a:t>
            </a:r>
            <a:r>
              <a:rPr lang="ru-RU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швидше</a:t>
            </a:r>
            <a:r>
              <a:rPr lang="en-US" sz="4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”</a:t>
            </a:r>
            <a:endParaRPr lang="ru-RU" sz="4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971600" y="1366134"/>
            <a:ext cx="7992887" cy="443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смерті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афіняни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звинуватили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Дедала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Батьку, батьку, я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загину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одружив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Дедала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гарною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критянкою</a:t>
            </a: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навчитись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літати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птахів</a:t>
            </a:r>
            <a:r>
              <a:rPr lang="en-US" sz="32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010" y="-171400"/>
            <a:ext cx="8939336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Визначте головну думку</a:t>
            </a:r>
            <a:endParaRPr lang="uk-UA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Яку віковічну мрію людей реалізує Дедал?</a:t>
            </a:r>
          </a:p>
          <a:p>
            <a:pPr>
              <a:buNone/>
            </a:pP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Хто став втіленням мрії людства про крила?</a:t>
            </a:r>
          </a:p>
        </p:txBody>
      </p:sp>
      <p:pic>
        <p:nvPicPr>
          <p:cNvPr id="44036" name="Picture 4" descr="D:\Documents and Settings\Loner\Рабочий стол\4-в клас\57b04f5aac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852936"/>
            <a:ext cx="2783065" cy="3789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7056149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0"/>
            <a:ext cx="813690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>
                <a:latin typeface="Monotype Corsiva" pitchFamily="66" charset="0"/>
              </a:rPr>
              <a:t>-  </a:t>
            </a:r>
            <a:r>
              <a:rPr lang="uk-UA" sz="4000" b="1" u="sng" dirty="0">
                <a:solidFill>
                  <a:srgbClr val="FF0000"/>
                </a:solidFill>
                <a:latin typeface="Monotype Corsiva" pitchFamily="66" charset="0"/>
              </a:rPr>
              <a:t>Головною думкою твору є </a:t>
            </a:r>
            <a:r>
              <a:rPr lang="uk-UA" sz="4000" dirty="0">
                <a:latin typeface="Monotype Corsiva" pitchFamily="66" charset="0"/>
              </a:rPr>
              <a:t>те, що </a:t>
            </a:r>
            <a:r>
              <a:rPr lang="uk-UA" sz="4000" b="1" i="1" dirty="0">
                <a:latin typeface="Monotype Corsiva" pitchFamily="66" charset="0"/>
              </a:rPr>
              <a:t>люди завжди мріяли піднятися в небо, прагнули до чогось нового, незвіданого, прагнули відчути волю і незалежність навіть якщо це коштувало їм життя.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5" name="Picture 3" descr="D:\Documents and Settings\Loner\Рабочий стол\4-в клас\image1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356992"/>
            <a:ext cx="3037861" cy="3352734"/>
          </a:xfrm>
          <a:prstGeom prst="rect">
            <a:avLst/>
          </a:prstGeom>
          <a:noFill/>
        </p:spPr>
      </p:pic>
      <p:pic>
        <p:nvPicPr>
          <p:cNvPr id="45058" name="Picture 2" descr="D:\Documents and Settings\Loner\Рабочий стол\4-в клас\Dedal-ta-Ikar.-Perekazala-Katerina-Glovatska.docx_files\-3vf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56992"/>
            <a:ext cx="4320480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67544" y="3063156"/>
            <a:ext cx="4968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lang="uk-UA" sz="2800" b="1" i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475656" y="-261991"/>
            <a:ext cx="69127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Чому за сюжетом Ікар загинув?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Невже не можна було в міфі залишити його живим?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D:\Documents and Settings\Loner\Рабочий стол\4-в клас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852936"/>
            <a:ext cx="3456384" cy="3092946"/>
          </a:xfrm>
          <a:prstGeom prst="rect">
            <a:avLst/>
          </a:prstGeom>
          <a:noFill/>
        </p:spPr>
      </p:pic>
      <p:pic>
        <p:nvPicPr>
          <p:cNvPr id="40963" name="Picture 3" descr="D:\Documents and Settings\Loner\Рабочий стол\4-в клас\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924944"/>
            <a:ext cx="3024336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404664"/>
            <a:ext cx="7344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ви думаєте,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 виховний момент міститься у міфі про Дедала й Ікара?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було незвичним для вас у цьому міфі? </a:t>
            </a:r>
            <a:r>
              <a:rPr lang="uk-UA" sz="3200" i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Цій темі присвячено давньогрецький міф про Дедала й Ікара</a:t>
            </a:r>
            <a:r>
              <a:rPr kumimoji="0" lang="uk-UA" sz="36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36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Documents and Settings\Loner\Рабочий стол\4-в клас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060848"/>
            <a:ext cx="2304256" cy="1656184"/>
          </a:xfrm>
          <a:prstGeom prst="rect">
            <a:avLst/>
          </a:prstGeom>
          <a:noFill/>
        </p:spPr>
      </p:pic>
      <p:pic>
        <p:nvPicPr>
          <p:cNvPr id="46082" name="Picture 2" descr="D:\Documents and Settings\Loner\Рабочий стол\4-в клас\Dedal-ta-Ikar.-Perekazala-Katerina-Glovatska.docx_files\img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5445224"/>
            <a:ext cx="2232248" cy="1152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Documents and Settings\Loner\Рабочий стол\4-в клас\Dedal-ta-Ikar.-Perekazala-Katerina-Glovatska.docx_files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48680"/>
            <a:ext cx="2880320" cy="2088232"/>
          </a:xfrm>
          <a:prstGeom prst="rect">
            <a:avLst/>
          </a:prstGeom>
          <a:noFill/>
        </p:spPr>
      </p:pic>
      <p:pic>
        <p:nvPicPr>
          <p:cNvPr id="47107" name="Picture 3" descr="D:\Documents and Settings\Loner\Рабочий стол\4-в клас\Dedal-ta-Ikar.-Perekazala-Katerina-Glovatska.docx_files\img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48680"/>
            <a:ext cx="3312368" cy="2160240"/>
          </a:xfrm>
          <a:prstGeom prst="rect">
            <a:avLst/>
          </a:prstGeom>
          <a:noFill/>
        </p:spPr>
      </p:pic>
      <p:pic>
        <p:nvPicPr>
          <p:cNvPr id="47108" name="Picture 4" descr="D:\Documents and Settings\Loner\Рабочий стол\4-в клас\57b04f5aac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2636912"/>
            <a:ext cx="4176464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20688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u="sng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Отже,</a:t>
            </a:r>
            <a:endParaRPr lang="ru-RU" sz="5400" b="1" u="sng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259632" y="1423228"/>
            <a:ext cx="59766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Що таке міфи?</a:t>
            </a: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1187624" y="2204864"/>
            <a:ext cx="70567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Завдяки чому вони збереглися     до нашого часу?</a:t>
            </a:r>
            <a:endParaRPr lang="ru-RU" sz="4000" b="1" i="1" dirty="0" err="1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1187624" y="3861048"/>
            <a:ext cx="7272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Міфи яких народів про створення світу і людей ви прочитали?</a:t>
            </a:r>
            <a:endParaRPr lang="ru-RU" sz="4000" b="1" i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2225" grpId="0"/>
      <p:bldP spid="52227" grpId="0"/>
      <p:bldP spid="522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403648" y="404664"/>
            <a:ext cx="7344816" cy="6120680"/>
          </a:xfrm>
          <a:prstGeom prst="rect">
            <a:avLst/>
          </a:prstGeom>
          <a:gradFill>
            <a:gsLst>
              <a:gs pos="0">
                <a:srgbClr val="FF3399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1" u="sng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Самооцінка роботи на уроці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 працював (</a:t>
            </a: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дуже добре.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 працював(</a:t>
            </a: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добре, але міг (могла) краще.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 був(</a:t>
            </a: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лише присутній на уроці, але не залишив(</a:t>
            </a:r>
            <a:r>
              <a:rPr kumimoji="0" lang="uk-UA" sz="3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ла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свій слід.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475656" y="980728"/>
            <a:ext cx="72728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403648" y="2492896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403648" y="4437112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043608" y="425570"/>
            <a:ext cx="777686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Домашнє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я: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С.28-30 прочитати міф,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підготувати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 до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стисл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переказ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бажанням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вибір ділимося на </a:t>
            </a: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дві групи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«Художники»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lang="uk-UA" sz="24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«Всезнайки».</a:t>
            </a:r>
            <a:endParaRPr lang="ru-RU" sz="2400" b="1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lang="uk-UA" sz="24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група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проілюструє міф за частинами;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lang="uk-UA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 </a:t>
            </a:r>
            <a:r>
              <a:rPr lang="uk-UA" sz="2400" b="1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група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прочитає міф на вибір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724400" algn="l"/>
              </a:tabLst>
            </a:pP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 які мають бажання самостійно ознайомитися з іншими міфами можуть скористатися</a:t>
            </a:r>
            <a:r>
              <a:rPr lang="en-US" sz="24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нашою книжковою поличкою, або відвідати бібліотеку.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15616" y="476672"/>
            <a:ext cx="78123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Мова</a:t>
            </a:r>
            <a:r>
              <a:rPr kumimoji="0" lang="ru-RU" sz="8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80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бесіда</a:t>
            </a:r>
            <a:r>
              <a:rPr kumimoji="0" lang="ru-RU" sz="8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речення, </a:t>
            </a:r>
            <a:r>
              <a:rPr kumimoji="0" lang="ru-RU" sz="80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казання</a:t>
            </a:r>
            <a:r>
              <a:rPr kumimoji="0" lang="ru-RU" sz="8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80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вість</a:t>
            </a:r>
            <a:r>
              <a:rPr kumimoji="0" lang="ru-RU" sz="8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80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розповідь</a:t>
            </a:r>
            <a:r>
              <a:rPr kumimoji="0" lang="ru-RU" sz="8000" b="1" i="1" u="none" strike="noStrike" cap="none" normalizeH="0" dirty="0" smtClean="0">
                <a:ln>
                  <a:noFill/>
                </a:ln>
                <a:solidFill>
                  <a:srgbClr val="221E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endParaRPr kumimoji="0" lang="ru-RU" sz="8000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216" y="436510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міф</a:t>
            </a:r>
            <a:r>
              <a:rPr lang="ru-RU" sz="8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8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 rot="10800000" flipV="1">
            <a:off x="0" y="620688"/>
            <a:ext cx="9144000" cy="5688632"/>
          </a:xfrm>
          <a:prstGeom prst="verticalScroll">
            <a:avLst>
              <a:gd name="adj" fmla="val 14756"/>
            </a:avLst>
          </a:prstGeom>
          <a:solidFill>
            <a:srgbClr val="DBE5F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6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10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їіцерГ   їоьнваД  ифіМ</a:t>
            </a:r>
            <a:endParaRPr kumimoji="0" lang="ru-RU" sz="10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259632" y="514797"/>
            <a:ext cx="7632848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4400" b="1" i="1" u="sng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цьому уроці ми з вами: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розширимо свої знання про міф як жанр усної народної творчості;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lang="uk-UA" sz="2800" b="1" i="1" dirty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осмислимо його зміст;</a:t>
            </a:r>
            <a:endParaRPr lang="ru-RU" sz="2800" b="1" i="1" dirty="0">
              <a:solidFill>
                <a:srgbClr val="8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дізнаємось про витоки давньогрецьких міфів;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поповнимо словниковий запас новими словами;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д) будемо вчитися застосовувати набуті знання у середніх класах;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24400" algn="l"/>
              </a:tabLst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е) надалі будемо цікавитись міфами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C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тародавньої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Греції.</a:t>
            </a: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Боги Стародавньої Греції</a:t>
            </a:r>
            <a:endParaRPr b="1" dirty="0" lang="uk-UA">
              <a:solidFill>
                <a:schemeClr val="accent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539552" y="1628800"/>
            <a:ext cx="3561348" cy="465484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471887" cy="465484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88640"/>
            <a:ext cx="7704856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Міфи Стародавньої Греції є одними з найцікавіших міфів світу. </a:t>
            </a:r>
            <a:endParaRPr b="1" dirty="0" lang="ru-RU" sz="20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5517232"/>
            <a:ext cx="1080120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000">
                <a:solidFill>
                  <a:srgbClr val="FF0000"/>
                </a:solidFill>
                <a:latin charset="0" pitchFamily="66" typeface="Monotype Corsiva"/>
              </a:rPr>
              <a:t>Зевс</a:t>
            </a:r>
            <a:endParaRPr b="1" dirty="0" lang="ru-RU" sz="4000">
              <a:solidFill>
                <a:srgbClr val="FF0000"/>
              </a:solidFill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8015344"/>
      </p:ext>
    </p:extLst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25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5"/>
      <p:bldP grpId="0" spid="8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890</Words>
  <Application>Microsoft Office PowerPoint</Application>
  <PresentationFormat>Экран (4:3)</PresentationFormat>
  <Paragraphs>163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Боги Стародавньої Греції</vt:lpstr>
      <vt:lpstr>Слайд 10</vt:lpstr>
      <vt:lpstr>Слайд 11</vt:lpstr>
      <vt:lpstr>Слайд 12</vt:lpstr>
      <vt:lpstr>Слайд 13</vt:lpstr>
      <vt:lpstr>Слайд 14</vt:lpstr>
      <vt:lpstr>Слайд 15</vt:lpstr>
      <vt:lpstr>Дедал та Ікар</vt:lpstr>
      <vt:lpstr>Слайд 17</vt:lpstr>
      <vt:lpstr>Слайд 18</vt:lpstr>
      <vt:lpstr>Слайд 19</vt:lpstr>
      <vt:lpstr>Слайд 20</vt:lpstr>
      <vt:lpstr>Прочитайте, як загинув Ікар?</vt:lpstr>
      <vt:lpstr>Як  люди зберегли пам’ять про Ікара?  </vt:lpstr>
      <vt:lpstr>Слайд 23</vt:lpstr>
      <vt:lpstr>  Прочитайте речення до кінця</vt:lpstr>
      <vt:lpstr>                       -  Кого зобразив художник?         — Доведіть, що це Ікар. — Зверніть увагу на вираз обличчя  Ікара. Чому в нього широко розплющені очі, а на устах — усмішка? — Як ви оцінюєте вчинок Ікара? </vt:lpstr>
      <vt:lpstr>Слайд 26</vt:lpstr>
      <vt:lpstr>Слайд 27</vt:lpstr>
      <vt:lpstr>Слайд 28</vt:lpstr>
      <vt:lpstr>Слайд 29</vt:lpstr>
      <vt:lpstr>Слайд 30</vt:lpstr>
      <vt:lpstr>Визначте головну думку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Loner-XP</cp:lastModifiedBy>
  <cp:revision>55</cp:revision>
  <dcterms:created xsi:type="dcterms:W3CDTF">2015-10-05T23:23:20Z</dcterms:created>
  <dcterms:modified xsi:type="dcterms:W3CDTF">2015-10-07T03:56:27Z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1103541</vt:lpwstr>
  </property>
  <property fmtid="{D5CDD505-2E9C-101B-9397-08002B2CF9AE}" name="NXPowerLiteVersion" pid="3">
    <vt:lpwstr>D4.1.4</vt:lpwstr>
  </property>
</Properties>
</file>