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76" r:id="rId4"/>
    <p:sldId id="258" r:id="rId5"/>
    <p:sldId id="284" r:id="rId6"/>
    <p:sldId id="282" r:id="rId7"/>
    <p:sldId id="274" r:id="rId8"/>
    <p:sldId id="285" r:id="rId9"/>
    <p:sldId id="260" r:id="rId10"/>
    <p:sldId id="277" r:id="rId11"/>
    <p:sldId id="259" r:id="rId12"/>
    <p:sldId id="275" r:id="rId13"/>
    <p:sldId id="262" r:id="rId14"/>
    <p:sldId id="283" r:id="rId15"/>
    <p:sldId id="261" r:id="rId16"/>
    <p:sldId id="263" r:id="rId17"/>
    <p:sldId id="264" r:id="rId18"/>
    <p:sldId id="265" r:id="rId19"/>
    <p:sldId id="268" r:id="rId20"/>
    <p:sldId id="270" r:id="rId21"/>
    <p:sldId id="266" r:id="rId22"/>
    <p:sldId id="269" r:id="rId23"/>
    <p:sldId id="280" r:id="rId24"/>
    <p:sldId id="278" r:id="rId25"/>
    <p:sldId id="271" r:id="rId26"/>
    <p:sldId id="279" r:id="rId27"/>
    <p:sldId id="267" r:id="rId28"/>
    <p:sldId id="272" r:id="rId29"/>
    <p:sldId id="281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93" autoAdjust="0"/>
    <p:restoredTop sz="94660"/>
  </p:normalViewPr>
  <p:slideViewPr>
    <p:cSldViewPr>
      <p:cViewPr>
        <p:scale>
          <a:sx n="60" d="100"/>
          <a:sy n="60" d="100"/>
        </p:scale>
        <p:origin x="-1470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64C1C-6E58-4869-BD82-B187EED170A0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74011-BFC2-4C5D-84C4-1D14AEA9D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BED1D-6F4B-4EB2-8720-BA6C51C66253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031CB-6EDE-48AB-96AB-155524AB36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AA4F7-C424-433B-B967-189B7E6B89BC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597DA-F918-4B13-82A4-0875B27AD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F5343-BD99-40D1-81DF-C6D0305F2636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B479F-74D7-4CC9-A77F-532C04894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1F2A9-23C7-4FED-9D23-3DF8E17C75B3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E56C0-6754-44A8-A250-1C1FE31CE5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F27D0-D53E-4A5D-BDDF-3A219EDC8096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3BD1D-8372-421D-AE22-7F6136208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67BA8-5F8E-4855-9FD0-616519BB1C95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0557F-92EA-424A-9617-6F49D6DBD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757EF-02B6-4D2F-B8F6-6350CA504A50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49D7E-22BC-4C22-857F-47680CBE3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DBC8-E39B-4230-8C7D-1825E9F7E085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C93E1-0582-423E-94D1-B6381A1BAE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84ADF-D7B2-40AE-A241-700B66ABE372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410A7-6297-4C2B-ABA9-ECF7BEA60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2127C-5B28-42D9-A420-7EC7DB44FD4D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31284-6381-4A6B-99BE-196D0D3F7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DD15CDB4-7AE5-4541-AD6E-273CC3263F70}" type="datetimeFigureOut">
              <a:rPr lang="ru-RU"/>
              <a:pPr>
                <a:defRPr/>
              </a:pPr>
              <a:t>02.12.2014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 smtClean="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58CED5B8-8AF2-4A83-8ECF-A6D8A003C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71" r:id="rId9"/>
    <p:sldLayoutId id="2147483969" r:id="rId10"/>
    <p:sldLayoutId id="21474839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Іменник. Повторення.</a:t>
            </a:r>
            <a:endParaRPr lang="ru-RU" i="1" dirty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450" y="5105400"/>
            <a:ext cx="7854950" cy="1752600"/>
          </a:xfrm>
        </p:spPr>
        <p:txBody>
          <a:bodyPr/>
          <a:lstStyle/>
          <a:p>
            <a:pPr marR="0"/>
            <a:r>
              <a:rPr lang="uk-UA" i="1" smtClean="0"/>
              <a:t>Урок української мови.</a:t>
            </a:r>
          </a:p>
          <a:p>
            <a:pPr marR="0"/>
            <a:r>
              <a:rPr lang="uk-UA" i="1" smtClean="0"/>
              <a:t>2 клас.</a:t>
            </a:r>
          </a:p>
          <a:p>
            <a:pPr marR="0"/>
            <a:endParaRPr lang="ru-RU" i="1" smtClean="0"/>
          </a:p>
        </p:txBody>
      </p:sp>
      <p:pic>
        <p:nvPicPr>
          <p:cNvPr id="3076" name="Рисунок 3" descr="4264204-e0d04329d71a69b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4365625"/>
            <a:ext cx="238125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2" name="Picture 2" descr="C:\Users\Илья Ёзя\Desktop\nivki-stalker\x-wing-xwaup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3563938" y="544513"/>
            <a:ext cx="14843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стіна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1403350" y="4508500"/>
            <a:ext cx="24495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учениця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3563938" y="3354388"/>
            <a:ext cx="18319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парта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4716463" y="2349500"/>
            <a:ext cx="164306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учень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5019675" y="4124325"/>
            <a:ext cx="166846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latin typeface="Constantia" pitchFamily="18" charset="0"/>
              </a:rPr>
              <a:t>книга</a:t>
            </a:r>
            <a:endParaRPr lang="ru-RU" sz="4400">
              <a:latin typeface="Constantia" pitchFamily="18" charset="0"/>
            </a:endParaRPr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5537200" y="6153150"/>
            <a:ext cx="26320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chemeClr val="bg1"/>
                </a:solidFill>
                <a:latin typeface="Constantia" pitchFamily="18" charset="0"/>
              </a:rPr>
              <a:t>портфель</a:t>
            </a:r>
            <a:endParaRPr lang="ru-RU" sz="280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7116763" y="5435600"/>
            <a:ext cx="21050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chemeClr val="bg1"/>
                </a:solidFill>
                <a:latin typeface="Constantia" pitchFamily="18" charset="0"/>
              </a:rPr>
              <a:t>підлога</a:t>
            </a:r>
            <a:endParaRPr lang="ru-RU" sz="440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9" name="Рисунок 8" descr="102_17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35396"/>
            <a:ext cx="9324528" cy="69933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536" y="6093296"/>
            <a:ext cx="150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п</a:t>
            </a:r>
            <a:r>
              <a:rPr lang="uk-UA" sz="3200" b="1" dirty="0" err="1" smtClean="0"/>
              <a:t>ідлога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452320" y="2708920"/>
            <a:ext cx="169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стілець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11960" y="1628800"/>
            <a:ext cx="135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шляпа</a:t>
            </a:r>
            <a:endParaRPr lang="ru-RU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95736" y="2924944"/>
            <a:ext cx="2017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костюм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64288" y="4653136"/>
            <a:ext cx="1226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сукня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692696"/>
            <a:ext cx="1447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перука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5284788" y="4556125"/>
            <a:ext cx="12954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rgbClr val="FF0000"/>
                </a:solidFill>
                <a:latin typeface="Constantia" pitchFamily="18" charset="0"/>
              </a:rPr>
              <a:t>Оля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7667625" y="3470275"/>
            <a:ext cx="12985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Ілля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1560513" y="2133600"/>
            <a:ext cx="211931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Дарина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3227388" y="1579563"/>
            <a:ext cx="20605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Альона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0" y="1195388"/>
            <a:ext cx="22352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>
                <a:solidFill>
                  <a:srgbClr val="FF0000"/>
                </a:solidFill>
                <a:latin typeface="Constantia" pitchFamily="18" charset="0"/>
              </a:rPr>
              <a:t>Максим</a:t>
            </a:r>
            <a:endParaRPr lang="ru-RU" sz="4400">
              <a:solidFill>
                <a:srgbClr val="FF0000"/>
              </a:solidFill>
              <a:latin typeface="Constantia" pitchFamily="18" charset="0"/>
            </a:endParaRPr>
          </a:p>
        </p:txBody>
      </p:sp>
      <p:pic>
        <p:nvPicPr>
          <p:cNvPr id="7" name="Рисунок 6" descr="102_18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9592" y="1412776"/>
            <a:ext cx="1467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Олена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39952" y="548680"/>
            <a:ext cx="1770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err="1" smtClean="0"/>
              <a:t>Каталін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948264" y="1052736"/>
            <a:ext cx="1223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err="1" smtClean="0"/>
              <a:t>Танві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24128" y="4365104"/>
            <a:ext cx="1460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/>
              <a:t>Софія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pic>
        <p:nvPicPr>
          <p:cNvPr id="13316" name="Picture 2" descr="C:\Users\Илья Ёзя\Desktop\касмас\Shuttle_launch_zastavki_com_21720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Box 3"/>
          <p:cNvSpPr txBox="1">
            <a:spLocks noChangeArrowheads="1"/>
          </p:cNvSpPr>
          <p:nvPr/>
        </p:nvSpPr>
        <p:spPr bwMode="auto">
          <a:xfrm>
            <a:off x="2857500" y="5611813"/>
            <a:ext cx="3429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rgbClr val="FF0000"/>
                </a:solidFill>
                <a:latin typeface="Constantia" pitchFamily="18" charset="0"/>
              </a:rPr>
              <a:t>Завдання №1</a:t>
            </a:r>
          </a:p>
        </p:txBody>
      </p:sp>
      <p:pic>
        <p:nvPicPr>
          <p:cNvPr id="13318" name="Рисунок 5" descr="191Hallo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5084763"/>
            <a:ext cx="809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lanes-photo-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93582" cy="6911181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772816"/>
            <a:ext cx="7772400" cy="1509712"/>
          </a:xfrm>
          <a:noFill/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/>
          </a:extLst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400" dirty="0" err="1" smtClean="0"/>
              <a:t>Кажаб</a:t>
            </a:r>
            <a:r>
              <a:rPr lang="uk-UA" sz="2400" dirty="0" smtClean="0"/>
              <a:t>, </a:t>
            </a:r>
            <a:r>
              <a:rPr lang="uk-UA" sz="2400" dirty="0" err="1" smtClean="0"/>
              <a:t>шками</a:t>
            </a:r>
            <a:r>
              <a:rPr lang="uk-UA" sz="2400" dirty="0" smtClean="0"/>
              <a:t>, </a:t>
            </a:r>
            <a:r>
              <a:rPr lang="uk-UA" sz="2400" dirty="0" err="1" smtClean="0"/>
              <a:t>яркащі</a:t>
            </a:r>
            <a:r>
              <a:rPr lang="uk-UA" sz="2400" dirty="0" smtClean="0"/>
              <a:t>, </a:t>
            </a:r>
            <a:r>
              <a:rPr lang="uk-UA" sz="2400" dirty="0" err="1" smtClean="0"/>
              <a:t>їокжач</a:t>
            </a:r>
            <a:r>
              <a:rPr lang="uk-UA" sz="2400" dirty="0" smtClean="0"/>
              <a:t>, </a:t>
            </a:r>
            <a:r>
              <a:rPr lang="uk-UA" sz="2400" dirty="0" err="1" smtClean="0"/>
              <a:t>никажк</a:t>
            </a:r>
            <a:endParaRPr lang="ru-RU" sz="24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13" y="2565400"/>
            <a:ext cx="5832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Constantia" pitchFamily="18" charset="0"/>
              </a:rPr>
              <a:t>Жабка, мишка, ящірка, їжачок, книжка</a:t>
            </a:r>
            <a:endParaRPr lang="ru-RU" sz="2400">
              <a:latin typeface="Constant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483768" y="3717032"/>
            <a:ext cx="4036690" cy="2269331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0" name="Picture 14" descr="C:\Users\Илья Ёзя\Documents\18-4b67dad2189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7888" y="-9525"/>
            <a:ext cx="4492625" cy="349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3" descr="C:\Users\Илья Ёзя\Documents\00a148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3" y="0"/>
            <a:ext cx="468788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C:\Users\Илья Ёзя\Desktop\касмас\Sweet_dreams_zastavki_com_2437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90913"/>
            <a:ext cx="4651375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C:\Users\Илья Ёзя\Desktop\касмас\14022010-lamborghini_reventon-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00438"/>
            <a:ext cx="4500562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2276475"/>
            <a:ext cx="15049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onstantia" pitchFamily="18" charset="0"/>
              </a:rPr>
              <a:t>Хто?</a:t>
            </a:r>
            <a:endParaRPr lang="ru-RU" sz="240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14345" name="TextBox 4"/>
          <p:cNvSpPr txBox="1">
            <a:spLocks noChangeArrowheads="1"/>
          </p:cNvSpPr>
          <p:nvPr/>
        </p:nvSpPr>
        <p:spPr bwMode="auto">
          <a:xfrm>
            <a:off x="5219700" y="2276475"/>
            <a:ext cx="3924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  <a:latin typeface="Constantia" pitchFamily="18" charset="0"/>
              </a:rPr>
              <a:t>Що</a:t>
            </a:r>
            <a:r>
              <a:rPr lang="ru-RU" sz="2400" dirty="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2563" y="6124575"/>
            <a:ext cx="1087437" cy="646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3600" dirty="0" err="1"/>
              <a:t>Хто</a:t>
            </a:r>
            <a:r>
              <a:rPr lang="ru-RU" sz="2400" dirty="0"/>
              <a:t>?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366000" y="6308725"/>
            <a:ext cx="1176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onstantia" pitchFamily="18" charset="0"/>
              </a:rPr>
              <a:t>Що?</a:t>
            </a:r>
          </a:p>
        </p:txBody>
      </p:sp>
      <p:sp>
        <p:nvSpPr>
          <p:cNvPr id="16396" name="TextBox 1"/>
          <p:cNvSpPr txBox="1">
            <a:spLocks noChangeArrowheads="1"/>
          </p:cNvSpPr>
          <p:nvPr/>
        </p:nvSpPr>
        <p:spPr bwMode="auto">
          <a:xfrm>
            <a:off x="5268913" y="2862263"/>
            <a:ext cx="12239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Що</a:t>
            </a:r>
            <a:r>
              <a:rPr lang="ru-RU" sz="280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/>
      <p:bldP spid="163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4" name="Picture 2" descr="C:\Users\Илья Ёзя\Desktop\касмас\Three_planets_zastavki_com_2402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3" descr="C:\Users\Илья Ёзя\Desktop\касмас\Animals_Insects_Bee_on_a_flower_023294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3" y="-9525"/>
            <a:ext cx="4464051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C:\Users\Илья Ёзя\Desktop\касмас\Aviation_Boeing_on_landing_023518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0"/>
            <a:ext cx="4716462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5" descr="C:\Users\Илья Ёзя\Desktop\касмас\Animals_Reptiles_Pangolin_in_a_grass_023078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63" y="3759200"/>
            <a:ext cx="4410075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6" descr="C:\Users\Илья Ёзя\Desktop\касмас\tre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52938" y="3775075"/>
            <a:ext cx="4691062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92275" y="2967038"/>
            <a:ext cx="12239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onstantia" pitchFamily="18" charset="0"/>
              </a:rPr>
              <a:t>Хто</a:t>
            </a:r>
            <a:r>
              <a:rPr lang="ru-RU" sz="320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013700" y="2924175"/>
            <a:ext cx="11445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 err="1">
                <a:solidFill>
                  <a:schemeClr val="bg1"/>
                </a:solidFill>
                <a:latin typeface="Constantia" pitchFamily="18" charset="0"/>
              </a:rPr>
              <a:t>Що</a:t>
            </a:r>
            <a:r>
              <a:rPr lang="ru-RU" sz="3200" dirty="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23975" y="6092825"/>
            <a:ext cx="1277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 err="1">
                <a:solidFill>
                  <a:schemeClr val="bg1"/>
                </a:solidFill>
                <a:latin typeface="Constantia" pitchFamily="18" charset="0"/>
              </a:rPr>
              <a:t>Хто</a:t>
            </a:r>
            <a:r>
              <a:rPr lang="ru-RU" sz="3200" dirty="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366000" y="6021388"/>
            <a:ext cx="12334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Constantia" pitchFamily="18" charset="0"/>
              </a:rPr>
              <a:t>Що</a:t>
            </a:r>
            <a:r>
              <a:rPr lang="ru-RU" sz="3200">
                <a:solidFill>
                  <a:schemeClr val="bg1"/>
                </a:solidFill>
                <a:latin typeface="Constantia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C:\Users\Илья Ёзя\Documents\999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"/>
            <a:ext cx="925195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TextBox 3"/>
          <p:cNvSpPr txBox="1"/>
          <p:nvPr/>
        </p:nvSpPr>
        <p:spPr>
          <a:xfrm>
            <a:off x="-82550" y="0"/>
            <a:ext cx="9839325" cy="1600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  <a:latin typeface="+mn-lt"/>
                <a:cs typeface="+mn-cs"/>
              </a:rPr>
              <a:t>			 </a:t>
            </a:r>
            <a:r>
              <a:rPr lang="uk-UA" sz="5400" b="1" dirty="0" err="1">
                <a:solidFill>
                  <a:srgbClr val="FF0000"/>
                </a:solidFill>
                <a:latin typeface="+mn-lt"/>
                <a:cs typeface="+mn-cs"/>
              </a:rPr>
              <a:t>Рослини-</a:t>
            </a:r>
            <a:endParaRPr lang="uk-UA" sz="5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>
                <a:solidFill>
                  <a:srgbClr val="FF0000"/>
                </a:solidFill>
                <a:latin typeface="+mn-lt"/>
                <a:cs typeface="+mn-cs"/>
              </a:rPr>
              <a:t>       частина живої природи.</a:t>
            </a:r>
            <a:endParaRPr lang="ru-RU" sz="44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468313" y="5013325"/>
            <a:ext cx="8026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800" b="1">
                <a:solidFill>
                  <a:srgbClr val="FF0000"/>
                </a:solidFill>
                <a:latin typeface="Constantia" pitchFamily="18" charset="0"/>
              </a:rPr>
              <a:t>Відповідають на питання </a:t>
            </a:r>
            <a:endParaRPr lang="en-US" sz="4800" b="1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uk-UA" sz="4800" b="1">
                <a:solidFill>
                  <a:srgbClr val="FF0000"/>
                </a:solidFill>
                <a:latin typeface="Arial" pitchFamily="34" charset="0"/>
              </a:rPr>
              <a:t>                 </a:t>
            </a:r>
            <a:r>
              <a:rPr lang="uk-UA" sz="4800" b="1">
                <a:solidFill>
                  <a:srgbClr val="FF0000"/>
                </a:solidFill>
                <a:latin typeface="Constantia" pitchFamily="18" charset="0"/>
              </a:rPr>
              <a:t>Що</a:t>
            </a:r>
            <a:r>
              <a:rPr lang="uk-UA" sz="4800" b="1">
                <a:solidFill>
                  <a:srgbClr val="FF0000"/>
                </a:solidFill>
                <a:latin typeface="Arial" pitchFamily="34" charset="0"/>
              </a:rPr>
              <a:t>?</a:t>
            </a:r>
            <a:endParaRPr lang="ru-RU" sz="4800" b="1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49142" y="2636912"/>
            <a:ext cx="16743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PetersburgC" pitchFamily="82" charset="0"/>
                <a:cs typeface="Aharoni" pitchFamily="2" charset="-79"/>
              </a:rPr>
              <a:t>Хто</a:t>
            </a:r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PetersburgC" pitchFamily="82" charset="0"/>
                <a:cs typeface="Aharoni" pitchFamily="2" charset="-79"/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28250" y="2348880"/>
            <a:ext cx="158569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Що</a:t>
            </a:r>
            <a:r>
              <a:rPr lang="ru-RU" sz="5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3713549"/>
            <a:ext cx="3730186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Назв</a:t>
            </a:r>
            <a:r>
              <a:rPr lang="uk-UA" sz="5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и тварин, людей</a:t>
            </a:r>
            <a:endParaRPr lang="ru-RU" sz="5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3559" y="3298050"/>
            <a:ext cx="4289754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Назви рослин і неживих предметів</a:t>
            </a:r>
            <a:endParaRPr lang="ru-RU" sz="5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63100" y="658002"/>
            <a:ext cx="404373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Назви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  <a:p>
            <a:pPr algn="ctr">
              <a:defRPr/>
            </a:pP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 </a:t>
            </a: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і</a:t>
            </a: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стот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3559" y="658002"/>
            <a:ext cx="4083121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Назви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 </a:t>
            </a: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charset="0"/>
              </a:rPr>
              <a:t>неістот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C:\Users\Илья Ёзя\Desktop\касмас\Three_planets_zastavki_com_2402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510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0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sp>
        <p:nvSpPr>
          <p:cNvPr id="4" name="TextBox 3"/>
          <p:cNvSpPr txBox="1"/>
          <p:nvPr/>
        </p:nvSpPr>
        <p:spPr>
          <a:xfrm>
            <a:off x="2699792" y="548680"/>
            <a:ext cx="3240360" cy="64633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0">
            <a:schemeClr val="dk1"/>
          </a:lnRef>
          <a:fillRef idx="100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uk-UA" sz="3600" b="1">
                <a:solidFill>
                  <a:srgbClr val="FFFFFF"/>
                </a:solidFill>
                <a:latin typeface="Coronet"/>
                <a:ea typeface="Aharoni"/>
                <a:cs typeface="Aharoni"/>
              </a:rPr>
              <a:t>Спочатку було слово…</a:t>
            </a:r>
            <a:endParaRPr lang="ru-RU" sz="3600" b="1">
              <a:solidFill>
                <a:srgbClr val="FFFFFF"/>
              </a:solidFill>
              <a:latin typeface="Coronet"/>
              <a:ea typeface="Aharoni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4" name="Picture 2" descr="C:\Users\Илья Ёзя\Desktop\касмас\Wall-E_zastavki_com_1079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51520" y="1124744"/>
            <a:ext cx="8683213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Franklin Gothic Demi" pitchFamily="34" charset="0"/>
              </a:rPr>
              <a:t> Шахта		      Школа		Лікарня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Franklin Gothic Dem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4896" y="5805724"/>
            <a:ext cx="8662237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Franklin Gothic Demi" pitchFamily="34" charset="0"/>
              </a:rPr>
              <a:t>Море			Ліс                     Трактор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Franklin Gothic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6" name="Picture 2" descr="C:\Users\Илья Ёзя\Desktop\касмас\Games_Plumber_Mario_013443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63539" y="4149080"/>
            <a:ext cx="70169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Фізкультхвилинка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8" name="Picture 2" descr="C:\Users\Илья Ёзя\Desktop\касмас\Wood_stream_zastavki_com_2348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-26988"/>
            <a:ext cx="9251951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-180528" y="382012"/>
            <a:ext cx="9865096" cy="424731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На Землі багато(річка) 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Влітку зеленіють(дерево).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Повіває легенький(вітри).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Восени жовтіють (листочок).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2" name="Picture 2" descr="C:\Users\Илья Ёзя\Desktop\касмас\Wood_stream_zastavki_com_2348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-26988"/>
            <a:ext cx="9251951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-253553" y="193099"/>
            <a:ext cx="9395966" cy="42473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На Землі багато </a:t>
            </a:r>
            <a:r>
              <a:rPr lang="uk-UA" sz="54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річок.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Влітку зеленіють </a:t>
            </a:r>
            <a:r>
              <a:rPr lang="uk-UA" sz="54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дерева.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Повіває легенький </a:t>
            </a:r>
            <a:r>
              <a:rPr lang="uk-UA" sz="54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вітер.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Восени жовтіють </a:t>
            </a:r>
            <a:r>
              <a:rPr lang="uk-UA" sz="5400" b="1" dirty="0">
                <a:ln w="11430"/>
                <a:solidFill>
                  <a:schemeClr val="accent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листочки.</a:t>
            </a:r>
            <a:endParaRPr lang="ru-RU" sz="5400" b="1" dirty="0">
              <a:ln w="11430"/>
              <a:solidFill>
                <a:schemeClr val="accent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6" name="Picture 2" descr="C:\Windows\Resources\Themes\MyWallpaper\4mswanson - flower 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3392" y="1340768"/>
            <a:ext cx="8826775" cy="175432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Земля-, наш, Планета,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чудовий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5400" b="1" dirty="0" err="1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дім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, </a:t>
            </a:r>
            <a:r>
              <a:rPr lang="ru-RU" sz="5400" b="1" dirty="0" err="1">
                <a:ln w="11430"/>
                <a:solidFill>
                  <a:srgbClr val="FF000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космічний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80" name="Picture 2" descr="C:\Users\Илья Ёзя\Desktop\касмас\Funny_Homer_zastavki_com_18583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0"/>
            <a:ext cx="928846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Box 3"/>
          <p:cNvSpPr txBox="1">
            <a:spLocks noChangeArrowheads="1"/>
          </p:cNvSpPr>
          <p:nvPr/>
        </p:nvSpPr>
        <p:spPr bwMode="auto">
          <a:xfrm>
            <a:off x="539750" y="404813"/>
            <a:ext cx="86312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за…ць		д</a:t>
            </a:r>
            <a:r>
              <a:rPr lang="uk-UA" sz="3200">
                <a:latin typeface="Arial" pitchFamily="34" charset="0"/>
              </a:rPr>
              <a:t>…</a:t>
            </a:r>
            <a:r>
              <a:rPr lang="uk-UA" sz="3200">
                <a:latin typeface="Constantia" pitchFamily="18" charset="0"/>
              </a:rPr>
              <a:t>р</a:t>
            </a:r>
            <a:r>
              <a:rPr lang="uk-UA" sz="3200">
                <a:latin typeface="Arial" pitchFamily="34" charset="0"/>
              </a:rPr>
              <a:t>е</a:t>
            </a:r>
            <a:r>
              <a:rPr lang="uk-UA" sz="3200">
                <a:latin typeface="Constantia" pitchFamily="18" charset="0"/>
              </a:rPr>
              <a:t>ктор		портф…ль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193675" y="2414588"/>
            <a:ext cx="1352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ол…нь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3" name="TextBox 6"/>
          <p:cNvSpPr txBox="1">
            <a:spLocks noChangeArrowheads="1"/>
          </p:cNvSpPr>
          <p:nvPr/>
        </p:nvSpPr>
        <p:spPr bwMode="auto">
          <a:xfrm>
            <a:off x="6700838" y="2414588"/>
            <a:ext cx="1806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Укра…на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4" name="TextBox 7"/>
          <p:cNvSpPr txBox="1">
            <a:spLocks noChangeArrowheads="1"/>
          </p:cNvSpPr>
          <p:nvPr/>
        </p:nvSpPr>
        <p:spPr bwMode="auto">
          <a:xfrm>
            <a:off x="193675" y="4502150"/>
            <a:ext cx="172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в…дмідь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5" name="TextBox 8"/>
          <p:cNvSpPr txBox="1">
            <a:spLocks noChangeArrowheads="1"/>
          </p:cNvSpPr>
          <p:nvPr/>
        </p:nvSpPr>
        <p:spPr bwMode="auto">
          <a:xfrm>
            <a:off x="6886575" y="4494213"/>
            <a:ext cx="16049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м…даль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4586" name="TextBox 9"/>
          <p:cNvSpPr txBox="1">
            <a:spLocks noChangeArrowheads="1"/>
          </p:cNvSpPr>
          <p:nvPr/>
        </p:nvSpPr>
        <p:spPr bwMode="auto">
          <a:xfrm>
            <a:off x="250825" y="6273800"/>
            <a:ext cx="8705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уч…телька	 в…ресень		 україн…ць</a:t>
            </a:r>
            <a:endParaRPr lang="ru-RU" sz="32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4" name="Picture 2" descr="C:\Users\Илья Ёзя\Desktop\касмас\Funny_Homer_zastavki_com_18583_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846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3"/>
          <p:cNvSpPr txBox="1">
            <a:spLocks noChangeArrowheads="1"/>
          </p:cNvSpPr>
          <p:nvPr/>
        </p:nvSpPr>
        <p:spPr bwMode="auto">
          <a:xfrm>
            <a:off x="539750" y="431800"/>
            <a:ext cx="75358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dirty="0">
                <a:latin typeface="Constantia" pitchFamily="18" charset="0"/>
              </a:rPr>
              <a:t>За</a:t>
            </a:r>
            <a:r>
              <a:rPr lang="uk-UA" sz="3200" dirty="0">
                <a:solidFill>
                  <a:srgbClr val="FF0000"/>
                </a:solidFill>
                <a:latin typeface="Constantia" pitchFamily="18" charset="0"/>
              </a:rPr>
              <a:t>є</a:t>
            </a:r>
            <a:r>
              <a:rPr lang="uk-UA" sz="3200" dirty="0">
                <a:latin typeface="Constantia" pitchFamily="18" charset="0"/>
              </a:rPr>
              <a:t>ць		д</a:t>
            </a:r>
            <a:r>
              <a:rPr lang="uk-UA" sz="3200" dirty="0">
                <a:solidFill>
                  <a:srgbClr val="FF0000"/>
                </a:solidFill>
                <a:latin typeface="Arial" pitchFamily="34" charset="0"/>
              </a:rPr>
              <a:t>и</a:t>
            </a:r>
            <a:r>
              <a:rPr lang="uk-UA" sz="3200" dirty="0">
                <a:latin typeface="Constantia" pitchFamily="18" charset="0"/>
              </a:rPr>
              <a:t>ректор		портф</a:t>
            </a:r>
            <a:r>
              <a:rPr lang="uk-UA" sz="3200" dirty="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 dirty="0">
                <a:latin typeface="Constantia" pitchFamily="18" charset="0"/>
              </a:rPr>
              <a:t>ль</a:t>
            </a:r>
            <a:endParaRPr lang="ru-RU" sz="3200" dirty="0">
              <a:latin typeface="Constantia" pitchFamily="18" charset="0"/>
            </a:endParaRP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193675" y="2414588"/>
            <a:ext cx="1254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ол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нь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6700838" y="2414588"/>
            <a:ext cx="1627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Укра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ї</a:t>
            </a:r>
            <a:r>
              <a:rPr lang="uk-UA" sz="3200">
                <a:latin typeface="Constantia" pitchFamily="18" charset="0"/>
              </a:rPr>
              <a:t>на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5608" name="TextBox 7"/>
          <p:cNvSpPr txBox="1">
            <a:spLocks noChangeArrowheads="1"/>
          </p:cNvSpPr>
          <p:nvPr/>
        </p:nvSpPr>
        <p:spPr bwMode="auto">
          <a:xfrm>
            <a:off x="193675" y="4502150"/>
            <a:ext cx="1625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в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дмідь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5609" name="TextBox 8"/>
          <p:cNvSpPr txBox="1">
            <a:spLocks noChangeArrowheads="1"/>
          </p:cNvSpPr>
          <p:nvPr/>
        </p:nvSpPr>
        <p:spPr bwMode="auto">
          <a:xfrm>
            <a:off x="6886575" y="4494213"/>
            <a:ext cx="1504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>
                <a:latin typeface="Constantia" pitchFamily="18" charset="0"/>
              </a:rPr>
              <a:t>м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даль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25610" name="TextBox 9"/>
          <p:cNvSpPr txBox="1">
            <a:spLocks noChangeArrowheads="1"/>
          </p:cNvSpPr>
          <p:nvPr/>
        </p:nvSpPr>
        <p:spPr bwMode="auto">
          <a:xfrm>
            <a:off x="250825" y="6273800"/>
            <a:ext cx="8569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>
                <a:latin typeface="Constantia" pitchFamily="18" charset="0"/>
              </a:rPr>
              <a:t>уч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и</a:t>
            </a:r>
            <a:r>
              <a:rPr lang="uk-UA" sz="3200">
                <a:latin typeface="Constantia" pitchFamily="18" charset="0"/>
              </a:rPr>
              <a:t>телька	 верес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нь		 україн</a:t>
            </a:r>
            <a:r>
              <a:rPr lang="uk-UA" sz="3200">
                <a:solidFill>
                  <a:srgbClr val="FF0000"/>
                </a:solidFill>
                <a:latin typeface="Constantia" pitchFamily="18" charset="0"/>
              </a:rPr>
              <a:t>е</a:t>
            </a:r>
            <a:r>
              <a:rPr lang="uk-UA" sz="3200">
                <a:latin typeface="Constantia" pitchFamily="18" charset="0"/>
              </a:rPr>
              <a:t>ць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5936" y="417015"/>
            <a:ext cx="8064896" cy="120032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>
            <a:spAutoFit/>
          </a:bodyPr>
          <a:lstStyle/>
          <a:p>
            <a:pPr>
              <a:defRPr/>
            </a:pPr>
            <a:r>
              <a:rPr lang="uk-UA" sz="7200" dirty="0">
                <a:solidFill>
                  <a:srgbClr val="FF0000"/>
                </a:solidFill>
                <a:cs typeface="Arial" charset="0"/>
              </a:rPr>
              <a:t>Дякую!</a:t>
            </a:r>
            <a:endParaRPr lang="ru-RU" sz="7200" dirty="0">
              <a:solidFill>
                <a:srgbClr val="FF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8" name="Picture 2" descr="C:\Users\Илья Ёзя\Desktop\касмас\Extraterrestrial_zastavki_com_2123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77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77050" y="2459502"/>
            <a:ext cx="441543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SoS</a:t>
            </a:r>
            <a:r>
              <a:rPr lang="en-US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!!</a:t>
            </a:r>
            <a:endParaRPr lang="ru-RU" sz="9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9896124">
            <a:off x="2731033" y="4892029"/>
            <a:ext cx="576311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rial" charset="0"/>
              </a:rPr>
              <a:t>Пропав </a:t>
            </a:r>
            <a:r>
              <a:rPr lang="ru-RU" sz="5400" b="1" dirty="0" err="1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rial" charset="0"/>
              </a:rPr>
              <a:t>корабель</a:t>
            </a:r>
            <a:r>
              <a:rPr lang="ru-RU" sz="5400" b="1" dirty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rial" charset="0"/>
              </a:rPr>
              <a:t>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endParaRPr lang="ru-RU" sz="5400" b="1" dirty="0">
              <a:ln w="50800">
                <a:solidFill>
                  <a:srgbClr val="C00000"/>
                </a:solidFill>
              </a:ln>
              <a:solidFill>
                <a:schemeClr val="bg1">
                  <a:shade val="50000"/>
                </a:schemeClr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57625" y="3421063"/>
            <a:ext cx="1428750" cy="1419225"/>
          </a:xfrm>
        </p:spPr>
      </p:pic>
      <p:pic>
        <p:nvPicPr>
          <p:cNvPr id="27652" name="Picture 2" descr="C:\Users\Илья Ёзя\Desktop\касмас\earth-spa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3" y="-26988"/>
            <a:ext cx="9993313" cy="698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43429" y="113326"/>
            <a:ext cx="8033994" cy="67403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Виростай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,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дитино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Й </a:t>
            </a: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пам'ятай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Батьківщина-</a:t>
            </a: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 то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Найкращий край!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1027" name="Picture 3" descr="C:\Users\Илья Ёзя\Desktop\space_shlp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5805488"/>
            <a:ext cx="1428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Илья Ёзя\Desktop\space_shlp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4941888"/>
            <a:ext cx="1428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C:\Users\Илья Ёзя\Desktop\space_shlp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0813" y="4924425"/>
            <a:ext cx="14287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-GTyRm7x-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25095" y="0"/>
            <a:ext cx="9369095" cy="6858000"/>
          </a:xfrm>
        </p:spPr>
      </p:pic>
      <p:pic>
        <p:nvPicPr>
          <p:cNvPr id="5" name="Рисунок 4" descr="SDC184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3140968"/>
            <a:ext cx="4752528" cy="3717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4" name="Picture 2" descr="C:\Users\Илья Ёзя\Documents\image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Илья Ёзя\Desktop\касмас\Three_planets_zastavki_com_2402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3738" cy="718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Илья Ёзя\Desktop\касмас\P3100029ne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560791" cy="5160566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  <a:extLst>
            <a:ext uri="{909E8E84-426E-40DD-AFC4-6F175D3DCCD1}"/>
          </a:extLst>
        </p:spPr>
      </p:pic>
      <p:pic>
        <p:nvPicPr>
          <p:cNvPr id="2052" name="Picture 4" descr="C:\Users\Илья Ёзя\Desktop\касмас\Launching_pad_zastavki_com_23724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499992" y="1734468"/>
            <a:ext cx="4320480" cy="422915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/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76338" y="1092200"/>
            <a:ext cx="2390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onstantia" pitchFamily="18" charset="0"/>
              </a:rPr>
              <a:t>Гасова</a:t>
            </a:r>
            <a:r>
              <a:rPr lang="uk-UA" sz="280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uk-UA" sz="2800">
                <a:latin typeface="Constantia" pitchFamily="18" charset="0"/>
              </a:rPr>
              <a:t>лампа</a:t>
            </a:r>
            <a:endParaRPr lang="ru-RU" sz="2800">
              <a:latin typeface="Constantia" pitchFamily="18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223000" y="1341438"/>
            <a:ext cx="12588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onstantia" pitchFamily="18" charset="0"/>
              </a:rPr>
              <a:t>Ракета</a:t>
            </a:r>
            <a:endParaRPr lang="ru-RU" sz="280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932040" cy="3259057"/>
          </a:xfrm>
          <a:prstGeom prst="rect">
            <a:avLst/>
          </a:prstGeom>
        </p:spPr>
      </p:pic>
      <p:pic>
        <p:nvPicPr>
          <p:cNvPr id="3" name="Рисунок 2" descr="i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0"/>
            <a:ext cx="4283968" cy="3212976"/>
          </a:xfrm>
          <a:prstGeom prst="rect">
            <a:avLst/>
          </a:prstGeom>
        </p:spPr>
      </p:pic>
      <p:pic>
        <p:nvPicPr>
          <p:cNvPr id="4" name="Рисунок 3" descr="18129_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3284984"/>
            <a:ext cx="4765693" cy="3573016"/>
          </a:xfrm>
          <a:prstGeom prst="rect">
            <a:avLst/>
          </a:prstGeom>
        </p:spPr>
      </p:pic>
      <p:pic>
        <p:nvPicPr>
          <p:cNvPr id="5" name="Рисунок 4" descr="15789-640x480-100-0-633700326160000000-thum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3212976"/>
            <a:ext cx="4355976" cy="36450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0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149080"/>
          </a:xfrm>
          <a:prstGeom prst="rect">
            <a:avLst/>
          </a:prstGeom>
        </p:spPr>
      </p:pic>
      <p:pic>
        <p:nvPicPr>
          <p:cNvPr id="3" name="Рисунок 2" descr="44f72cfa59780971fb90b1a37fa0233c953e091152807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89040"/>
            <a:ext cx="9144000" cy="34830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2996952"/>
            <a:ext cx="2313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пароплав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5805264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кенгуру</a:t>
            </a:r>
            <a:endParaRPr lang="ru-RU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5724525" y="80963"/>
            <a:ext cx="32908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Constantia" pitchFamily="18" charset="0"/>
              </a:rPr>
              <a:t>Робот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L2-8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0"/>
            <a:ext cx="4932040" cy="6858000"/>
          </a:xfrm>
          <a:prstGeom prst="rect">
            <a:avLst/>
          </a:prstGeom>
        </p:spPr>
      </p:pic>
      <p:pic>
        <p:nvPicPr>
          <p:cNvPr id="3" name="Рисунок 2" descr="MLA48f186_sklizeni_pomerancu_visions_robot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0"/>
            <a:ext cx="49685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348880"/>
            <a:ext cx="7979224" cy="2904352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mtClean="0"/>
              <a:t>Слова, що означають назви предметів, відповідають на питання:</a:t>
            </a:r>
            <a:br>
              <a:rPr lang="uk-UA" smtClean="0"/>
            </a:br>
            <a:r>
              <a:rPr lang="uk-UA" smtClean="0">
                <a:solidFill>
                  <a:srgbClr val="FF0000"/>
                </a:solidFill>
              </a:rPr>
              <a:t>Хто? </a:t>
            </a:r>
            <a:r>
              <a:rPr lang="uk-UA" smtClean="0"/>
              <a:t>			</a:t>
            </a:r>
            <a:r>
              <a:rPr lang="uk-UA" smtClean="0">
                <a:solidFill>
                  <a:srgbClr val="FF0000"/>
                </a:solidFill>
              </a:rPr>
              <a:t>Що?</a:t>
            </a:r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962</TotalTime>
  <Words>199</Words>
  <Application>Microsoft Office PowerPoint</Application>
  <PresentationFormat>Экран (4:3)</PresentationFormat>
  <Paragraphs>91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Іменник. Повторення.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Слова, що означають назви предметів, відповідають на питання: Хто?    Що?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Розпізнавання іменників за питаннями хто?, що?</dc:title>
  <dc:creator>Илья Ёзя</dc:creator>
  <cp:lastModifiedBy>Your User Name</cp:lastModifiedBy>
  <cp:revision>59</cp:revision>
  <dcterms:created xsi:type="dcterms:W3CDTF">2010-10-24T13:35:15Z</dcterms:created>
  <dcterms:modified xsi:type="dcterms:W3CDTF">2014-12-02T18:03:10Z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2257332</vt:lpwstr>
  </property>
  <property fmtid="{D5CDD505-2E9C-101B-9397-08002B2CF9AE}" name="NXPowerLiteVersion" pid="3">
    <vt:lpwstr>D4.1.4</vt:lpwstr>
  </property>
</Properties>
</file>