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57" r:id="rId3"/>
    <p:sldId id="258" r:id="rId4"/>
    <p:sldId id="259" r:id="rId5"/>
    <p:sldId id="260" r:id="rId6"/>
    <p:sldId id="277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5" r:id="rId15"/>
    <p:sldId id="270" r:id="rId16"/>
    <p:sldId id="271" r:id="rId17"/>
    <p:sldId id="274" r:id="rId18"/>
    <p:sldId id="272" r:id="rId19"/>
    <p:sldId id="273" r:id="rId20"/>
    <p:sldId id="267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798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3/13/2015</a:t>
            </a:fld>
            <a:endParaRPr lang="en-US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3/13/2015</a:t>
            </a:fld>
            <a:endParaRPr lang="en-US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3/13/2015</a:t>
            </a:fld>
            <a:endParaRPr lang="en-US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3/13/2015</a:t>
            </a:fld>
            <a:endParaRPr lang="en-US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3/13/2015</a:t>
            </a:fld>
            <a:endParaRPr lang="en-US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3/13/2015</a:t>
            </a:fld>
            <a:endParaRPr lang="en-US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3/13/2015</a:t>
            </a:fld>
            <a:endParaRPr lang="en-US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3/13/2015</a:t>
            </a:fld>
            <a:endParaRPr lang="en-US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audio4.wav"/><Relationship Id="rId13" Type="http://schemas.openxmlformats.org/officeDocument/2006/relationships/image" Target="../media/image18.wmf"/><Relationship Id="rId18" Type="http://schemas.openxmlformats.org/officeDocument/2006/relationships/image" Target="../media/image13.wmf"/><Relationship Id="rId3" Type="http://schemas.openxmlformats.org/officeDocument/2006/relationships/audio" Target="../media/audio9.wav"/><Relationship Id="rId21" Type="http://schemas.openxmlformats.org/officeDocument/2006/relationships/image" Target="../media/image11.wmf"/><Relationship Id="rId7" Type="http://schemas.openxmlformats.org/officeDocument/2006/relationships/audio" Target="../media/audio3.wav"/><Relationship Id="rId12" Type="http://schemas.openxmlformats.org/officeDocument/2006/relationships/image" Target="../media/image10.wmf"/><Relationship Id="rId17" Type="http://schemas.openxmlformats.org/officeDocument/2006/relationships/image" Target="../media/image12.wmf"/><Relationship Id="rId2" Type="http://schemas.openxmlformats.org/officeDocument/2006/relationships/audio" Target="../media/audio1.wav"/><Relationship Id="rId16" Type="http://schemas.openxmlformats.org/officeDocument/2006/relationships/image" Target="../media/image17.wmf"/><Relationship Id="rId20" Type="http://schemas.openxmlformats.org/officeDocument/2006/relationships/image" Target="../media/image15.wmf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8.wav"/><Relationship Id="rId11" Type="http://schemas.openxmlformats.org/officeDocument/2006/relationships/audio" Target="../media/audio2.wav"/><Relationship Id="rId5" Type="http://schemas.openxmlformats.org/officeDocument/2006/relationships/audio" Target="../media/audio7.wav"/><Relationship Id="rId15" Type="http://schemas.openxmlformats.org/officeDocument/2006/relationships/image" Target="../media/image16.wmf"/><Relationship Id="rId10" Type="http://schemas.openxmlformats.org/officeDocument/2006/relationships/audio" Target="../media/audio6.wav"/><Relationship Id="rId19" Type="http://schemas.openxmlformats.org/officeDocument/2006/relationships/image" Target="../media/image14.wmf"/><Relationship Id="rId4" Type="http://schemas.openxmlformats.org/officeDocument/2006/relationships/audio" Target="../media/audio10.wav"/><Relationship Id="rId9" Type="http://schemas.openxmlformats.org/officeDocument/2006/relationships/audio" Target="../media/audio5.wav"/><Relationship Id="rId14" Type="http://schemas.openxmlformats.org/officeDocument/2006/relationships/image" Target="../media/image19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slideLayouts/slideLayout7.xml" Type="http://schemas.openxmlformats.org/officeDocument/2006/relationships/slideLayout"/><Relationship Id="rId1" Target="NULL" TargetMode="External" Type="http://schemas.openxmlformats.org/officeDocument/2006/relationships/video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dou130.caduk.ru/" TargetMode="External"/><Relationship Id="rId3" Type="http://schemas.openxmlformats.org/officeDocument/2006/relationships/hyperlink" Target="http://img-fotki.yandex.ru/" TargetMode="External"/><Relationship Id="rId7" Type="http://schemas.openxmlformats.org/officeDocument/2006/relationships/hyperlink" Target="http://clasno.com.ua/" TargetMode="External"/><Relationship Id="rId2" Type="http://schemas.openxmlformats.org/officeDocument/2006/relationships/hyperlink" Target="http://funforkids.ru/pictures/rainbow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opypast.ru/" TargetMode="External"/><Relationship Id="rId5" Type="http://schemas.openxmlformats.org/officeDocument/2006/relationships/hyperlink" Target="http://kuban.tentorium-volga.ru/" TargetMode="External"/><Relationship Id="rId4" Type="http://schemas.openxmlformats.org/officeDocument/2006/relationships/hyperlink" Target="http://img0.liveinternet.ru/" TargetMode="External"/><Relationship Id="rId9" Type="http://schemas.openxmlformats.org/officeDocument/2006/relationships/hyperlink" Target="http://www.wwww4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img1.liveinternet.ru/images/attach/c/8/101/439/101439689_021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3614742"/>
          </a:xfrm>
        </p:spPr>
        <p:txBody>
          <a:bodyPr>
            <a:normAutofit/>
          </a:bodyPr>
          <a:lstStyle/>
          <a:p>
            <a:r>
              <a:rPr lang="en-GB" sz="8800" b="1" i="1" dirty="0" smtClean="0">
                <a:solidFill>
                  <a:srgbClr val="002060"/>
                </a:solidFill>
              </a:rPr>
              <a:t>		  								   </a:t>
            </a:r>
            <a:r>
              <a:rPr lang="en-GB" sz="9600" b="1" i="1" dirty="0" smtClean="0">
                <a:solidFill>
                  <a:srgbClr val="002060"/>
                </a:solidFill>
              </a:rPr>
              <a:t>animals</a:t>
            </a:r>
            <a:endParaRPr lang="ru-RU" sz="96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Sheep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2057400"/>
            <a:ext cx="3505200" cy="277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09600" y="4800600"/>
            <a:ext cx="350519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8800" b="1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Rounded MT Bold"/>
              </a:rPr>
              <a:t>sheep</a:t>
            </a:r>
            <a:endParaRPr lang="ru-RU" sz="8800" b="1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Rounded MT Bold"/>
            </a:endParaRPr>
          </a:p>
        </p:txBody>
      </p:sp>
      <p:pic>
        <p:nvPicPr>
          <p:cNvPr id="6" name="Picture 7" descr="Goat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0" y="533400"/>
            <a:ext cx="3581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953000" y="3810000"/>
            <a:ext cx="3352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8800" b="1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Rounded MT Bold"/>
              </a:rPr>
              <a:t>goat</a:t>
            </a:r>
            <a:endParaRPr lang="ru-RU" sz="8800" b="1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Rounded MT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HEEP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OAT_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ow 3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2057400"/>
            <a:ext cx="4114800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57201" y="5334000"/>
            <a:ext cx="32766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88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Rounded MT Bold"/>
              </a:rPr>
              <a:t>cow</a:t>
            </a:r>
            <a:endParaRPr lang="ru-RU" sz="88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Rounded MT Bold"/>
            </a:endParaRPr>
          </a:p>
        </p:txBody>
      </p:sp>
      <p:pic>
        <p:nvPicPr>
          <p:cNvPr id="6" name="Picture 10" descr="Horse 0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24400" y="990600"/>
            <a:ext cx="3886200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648200" y="3886200"/>
            <a:ext cx="3810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88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Rounded MT Bold"/>
              </a:rPr>
              <a:t>horse</a:t>
            </a:r>
            <a:endParaRPr lang="ru-RU" sz="88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Rounded MT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w_m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ORS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Cat 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838200"/>
            <a:ext cx="2259013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3352800" y="838200"/>
            <a:ext cx="5334000" cy="1676400"/>
          </a:xfrm>
          <a:prstGeom prst="wedgeEllipseCallout">
            <a:avLst>
              <a:gd name="adj1" fmla="val -49907"/>
              <a:gd name="adj2" fmla="val 41194"/>
            </a:avLst>
          </a:prstGeom>
          <a:solidFill>
            <a:srgbClr val="FF9900">
              <a:alpha val="6705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54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Rounded MT Bold"/>
              </a:rPr>
              <a:t>I like a cat</a:t>
            </a:r>
            <a:endParaRPr lang="ru-RU" sz="5400" dirty="0"/>
          </a:p>
        </p:txBody>
      </p:sp>
      <p:pic>
        <p:nvPicPr>
          <p:cNvPr id="8" name="Picture 11" descr="Pig 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3581400"/>
            <a:ext cx="192563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12"/>
          <p:cNvSpPr>
            <a:spLocks noChangeShapeType="1"/>
          </p:cNvSpPr>
          <p:nvPr/>
        </p:nvSpPr>
        <p:spPr bwMode="auto">
          <a:xfrm flipH="1">
            <a:off x="381000" y="3352800"/>
            <a:ext cx="3657600" cy="2133600"/>
          </a:xfrm>
          <a:prstGeom prst="line">
            <a:avLst/>
          </a:prstGeom>
          <a:noFill/>
          <a:ln w="730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0" name="Line 13"/>
          <p:cNvSpPr>
            <a:spLocks noChangeShapeType="1"/>
          </p:cNvSpPr>
          <p:nvPr/>
        </p:nvSpPr>
        <p:spPr bwMode="auto">
          <a:xfrm>
            <a:off x="914400" y="2971800"/>
            <a:ext cx="2057400" cy="2743200"/>
          </a:xfrm>
          <a:prstGeom prst="line">
            <a:avLst/>
          </a:prstGeom>
          <a:noFill/>
          <a:ln w="730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2514600" y="4800600"/>
            <a:ext cx="6400800" cy="1828800"/>
          </a:xfrm>
          <a:prstGeom prst="wedgeEllipseCallout">
            <a:avLst>
              <a:gd name="adj1" fmla="val 55375"/>
              <a:gd name="adj2" fmla="val -66579"/>
            </a:avLst>
          </a:prstGeom>
          <a:solidFill>
            <a:srgbClr val="00FF00">
              <a:alpha val="6117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48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Rounded MT Bold"/>
              </a:rPr>
              <a:t>I don't  like a pig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img-fotki.yandex.ru/get/5608/kur-valentina.11d/0_8d9ba_9d354135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85800"/>
            <a:ext cx="3810000" cy="5791200"/>
          </a:xfrm>
          <a:prstGeom prst="rect">
            <a:avLst/>
          </a:prstGeom>
          <a:noFill/>
        </p:spPr>
      </p:pic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3048000" y="914400"/>
            <a:ext cx="5410200" cy="1143000"/>
          </a:xfrm>
          <a:prstGeom prst="wedgeEllipseCallout">
            <a:avLst>
              <a:gd name="adj1" fmla="val 55375"/>
              <a:gd name="adj2" fmla="val -66579"/>
            </a:avLst>
          </a:prstGeom>
          <a:solidFill>
            <a:srgbClr val="00FF00">
              <a:alpha val="6117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32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Rounded MT Bold"/>
              </a:rPr>
              <a:t>IS THIS  A.........?</a:t>
            </a:r>
            <a:endParaRPr lang="ru-RU" sz="32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Rounded MT Bold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3048000" y="3200400"/>
            <a:ext cx="5791200" cy="1143000"/>
          </a:xfrm>
          <a:prstGeom prst="wedgeEllipseCallout">
            <a:avLst>
              <a:gd name="adj1" fmla="val -49907"/>
              <a:gd name="adj2" fmla="val 41194"/>
            </a:avLst>
          </a:prstGeom>
          <a:solidFill>
            <a:srgbClr val="FF9900">
              <a:alpha val="5215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48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Rounded MT Bold"/>
              </a:rPr>
              <a:t>Yes, it is.</a:t>
            </a:r>
            <a:endParaRPr lang="ru-RU" sz="48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Rounded MT Bold"/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3124200" y="4724400"/>
            <a:ext cx="5638800" cy="1143000"/>
          </a:xfrm>
          <a:prstGeom prst="wedgeEllipseCallout">
            <a:avLst>
              <a:gd name="adj1" fmla="val -49907"/>
              <a:gd name="adj2" fmla="val 41194"/>
            </a:avLst>
          </a:prstGeom>
          <a:solidFill>
            <a:srgbClr val="FF9900">
              <a:alpha val="5215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44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Rounded MT Bold"/>
              </a:rPr>
              <a:t>No, it is not.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dou130.caduk.ru/images/zaryadkam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85794"/>
            <a:ext cx="8514709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1" name="Picture 8" descr="Dog 027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990601" y="533401"/>
            <a:ext cx="1290357" cy="20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Cow 3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514600" y="381000"/>
            <a:ext cx="2743200" cy="2328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 descr="Horse 0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410200" y="457200"/>
            <a:ext cx="3276600" cy="2094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 descr="Sheep 10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57200" y="2514600"/>
            <a:ext cx="230742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 descr="Goat 7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3400" y="4038600"/>
            <a:ext cx="255814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" descr="Cat 85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048000" y="2819400"/>
            <a:ext cx="2057400" cy="189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 descr="Mouse 01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029200" y="2743200"/>
            <a:ext cx="2209800" cy="1165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5" descr="Rooster 1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2971800" y="4876800"/>
            <a:ext cx="2209800" cy="180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7" descr="Duck - Mallard 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6934200" y="2743200"/>
            <a:ext cx="2209800" cy="2517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7" descr="Pig 28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5334000" y="4671725"/>
            <a:ext cx="1905000" cy="21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G_B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w_m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ORS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HEEP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OAT_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T_ME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MOUSELA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ROOST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uck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pig_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6600" b="1" dirty="0" smtClean="0">
                <a:solidFill>
                  <a:srgbClr val="FF0000"/>
                </a:solidFill>
              </a:rPr>
              <a:t>             Ii</a:t>
            </a:r>
            <a:r>
              <a:rPr lang="en-GB" dirty="0" smtClean="0"/>
              <a:t> </a:t>
            </a:r>
            <a:r>
              <a:rPr lang="en-GB" sz="6000" dirty="0" smtClean="0"/>
              <a:t>[</a:t>
            </a:r>
            <a:r>
              <a:rPr lang="en-GB" sz="6000" b="1" dirty="0" err="1" smtClean="0">
                <a:solidFill>
                  <a:srgbClr val="FF0000"/>
                </a:solidFill>
              </a:rPr>
              <a:t>i</a:t>
            </a:r>
            <a:r>
              <a:rPr lang="en-GB" sz="6000" dirty="0" smtClean="0"/>
              <a:t>] </a:t>
            </a:r>
            <a:endParaRPr lang="uk-UA" sz="6000" dirty="0" smtClean="0"/>
          </a:p>
          <a:p>
            <a:r>
              <a:rPr lang="uk-UA" sz="6600" dirty="0" smtClean="0"/>
              <a:t>     </a:t>
            </a:r>
            <a:r>
              <a:rPr lang="en-GB" sz="6600" dirty="0" smtClean="0"/>
              <a:t>pig</a:t>
            </a:r>
            <a:r>
              <a:rPr lang="uk-UA" sz="6600" dirty="0" smtClean="0"/>
              <a:t>  </a:t>
            </a:r>
            <a:r>
              <a:rPr lang="en-GB" sz="6600" dirty="0" smtClean="0"/>
              <a:t>big</a:t>
            </a:r>
            <a:r>
              <a:rPr lang="uk-UA" sz="6600" dirty="0" smtClean="0"/>
              <a:t> </a:t>
            </a:r>
            <a:r>
              <a:rPr lang="en-GB" sz="6600" dirty="0" smtClean="0"/>
              <a:t>is</a:t>
            </a:r>
            <a:r>
              <a:rPr lang="uk-UA" sz="6600" dirty="0" smtClean="0"/>
              <a:t> </a:t>
            </a:r>
            <a:r>
              <a:rPr lang="en-GB" sz="6600" dirty="0" smtClean="0"/>
              <a:t>in</a:t>
            </a:r>
            <a:r>
              <a:rPr lang="uk-UA" sz="6600" dirty="0" smtClean="0"/>
              <a:t> </a:t>
            </a:r>
            <a:r>
              <a:rPr lang="en-GB" sz="6600" dirty="0" smtClean="0"/>
              <a:t>ill</a:t>
            </a:r>
            <a:r>
              <a:rPr lang="uk-UA" sz="6600" dirty="0" smtClean="0"/>
              <a:t> </a:t>
            </a:r>
            <a:r>
              <a:rPr lang="en-GB" sz="6600" dirty="0" smtClean="0"/>
              <a:t> it</a:t>
            </a:r>
            <a:endParaRPr lang="ru-RU" sz="6600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FF0000"/>
                </a:solidFill>
              </a:rPr>
              <a:t>				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656" name="Picture 8" descr="http://im3-tub-ua.yandex.net/i?id=84dac0a7bbd74c5a3385836aacf1156e-36-144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1785950" cy="2705985"/>
          </a:xfrm>
          <a:prstGeom prst="rect">
            <a:avLst/>
          </a:prstGeom>
          <a:noFill/>
        </p:spPr>
      </p:pic>
      <p:pic>
        <p:nvPicPr>
          <p:cNvPr id="27658" name="Picture 10" descr="http://copypast.ru/uploads/posts/thumbs/1294328932_s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4357694"/>
            <a:ext cx="2928958" cy="220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ПРОПИШИ: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5400" b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It is a dog.</a:t>
            </a:r>
          </a:p>
          <a:p>
            <a:r>
              <a:rPr lang="en-GB" sz="5400" b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It is a cat.</a:t>
            </a:r>
          </a:p>
          <a:p>
            <a:r>
              <a:rPr lang="en-GB" sz="5400" b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It is a pig.</a:t>
            </a:r>
          </a:p>
          <a:p>
            <a:r>
              <a:rPr lang="en-GB" sz="5400" b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It is a cow.</a:t>
            </a:r>
            <a:endParaRPr lang="ru-RU" sz="5400" b="1" dirty="0">
              <a:solidFill>
                <a:srgbClr val="002060"/>
              </a:solidFill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1026" name="Picture 2" descr="http://media.nn.ru/data/ufiles/4/2/90/47/2904720.78234461d9083e6fbe52646549e86ea9d5_en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009314">
            <a:off x="5859046" y="986562"/>
            <a:ext cx="2574597" cy="1857388"/>
          </a:xfrm>
          <a:prstGeom prst="rect">
            <a:avLst/>
          </a:prstGeom>
          <a:noFill/>
        </p:spPr>
      </p:pic>
      <p:pic>
        <p:nvPicPr>
          <p:cNvPr id="32770" name="Picture 2" descr="http://clasno.com.ua/img/p/full/1543340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786190"/>
            <a:ext cx="2500298" cy="1880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0.liveinternet.ru/images/attach/c/7/96/999/96999282_rep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ead Shoulders Knees &amp; Toes (Sing It)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33867" y="838200"/>
            <a:ext cx="9211734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13486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kuban.tentorium-volga.ru/wp-content/uploads/2014/03/68997137_Bee_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500174"/>
            <a:ext cx="2109269" cy="157161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</a:rPr>
              <a:t>           SOUNDS:  FONETIC  GAMES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sz="4000" b="1" dirty="0" smtClean="0">
                <a:solidFill>
                  <a:srgbClr val="7030A0"/>
                </a:solidFill>
              </a:rPr>
              <a:t>[b]</a:t>
            </a:r>
          </a:p>
          <a:p>
            <a:r>
              <a:rPr lang="en-GB" sz="4000" b="1" dirty="0" smtClean="0">
                <a:solidFill>
                  <a:srgbClr val="002060"/>
                </a:solidFill>
              </a:rPr>
              <a:t>I’m busy, busy, busy.</a:t>
            </a:r>
          </a:p>
          <a:p>
            <a:r>
              <a:rPr lang="en-GB" sz="4000" b="1" dirty="0" smtClean="0">
                <a:solidFill>
                  <a:srgbClr val="002060"/>
                </a:solidFill>
              </a:rPr>
              <a:t>I’m busy, busy bee.</a:t>
            </a:r>
            <a:endParaRPr lang="ru-RU" sz="4000" b="1" dirty="0" smtClean="0">
              <a:solidFill>
                <a:srgbClr val="002060"/>
              </a:solidFill>
            </a:endParaRPr>
          </a:p>
          <a:p>
            <a:r>
              <a:rPr lang="en-GB" sz="4000" b="1" dirty="0" smtClean="0">
                <a:solidFill>
                  <a:srgbClr val="7030A0"/>
                </a:solidFill>
              </a:rPr>
              <a:t>[g]</a:t>
            </a:r>
          </a:p>
          <a:p>
            <a:r>
              <a:rPr lang="en-GB" sz="4000" b="1" dirty="0" smtClean="0">
                <a:solidFill>
                  <a:srgbClr val="7030A0"/>
                </a:solidFill>
              </a:rPr>
              <a:t>Go, pony, go!  Go, go, go!</a:t>
            </a:r>
          </a:p>
          <a:p>
            <a:r>
              <a:rPr lang="en-GB" sz="4000" b="1" dirty="0" smtClean="0">
                <a:solidFill>
                  <a:srgbClr val="7030A0"/>
                </a:solidFill>
              </a:rPr>
              <a:t>Gallop, pony, gallop!</a:t>
            </a:r>
          </a:p>
          <a:p>
            <a:r>
              <a:rPr lang="en-GB" sz="4000" b="1" dirty="0" smtClean="0">
                <a:solidFill>
                  <a:srgbClr val="7030A0"/>
                </a:solidFill>
              </a:rPr>
              <a:t>Gallop, gallop, gallop!</a:t>
            </a:r>
          </a:p>
          <a:p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18434" name="Picture 2" descr="http://www.wwww4.com/w6396/21796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3786190"/>
            <a:ext cx="2502488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 </a:t>
            </a:r>
            <a:r>
              <a:rPr lang="uk-UA" b="1" i="1" dirty="0" smtClean="0">
                <a:solidFill>
                  <a:srgbClr val="002060"/>
                </a:solidFill>
              </a:rPr>
              <a:t>Література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>
                <a:hlinkClick r:id="rId2"/>
              </a:rPr>
              <a:t>http://funforkids.ru/pictures/rainbow</a:t>
            </a:r>
            <a:endParaRPr lang="en-GB" dirty="0" smtClean="0"/>
          </a:p>
          <a:p>
            <a:r>
              <a:rPr lang="en-GB" dirty="0" smtClean="0">
                <a:hlinkClick r:id="rId3"/>
              </a:rPr>
              <a:t>http://img-fotki.yandex.ru</a:t>
            </a:r>
            <a:endParaRPr lang="en-GB" dirty="0" smtClean="0"/>
          </a:p>
          <a:p>
            <a:r>
              <a:rPr lang="en-GB" dirty="0" smtClean="0">
                <a:hlinkClick r:id="rId4"/>
              </a:rPr>
              <a:t>http://img0.liveinternet.ru</a:t>
            </a:r>
            <a:endParaRPr lang="en-GB" dirty="0" smtClean="0"/>
          </a:p>
          <a:p>
            <a:r>
              <a:rPr lang="en-GB" dirty="0" smtClean="0">
                <a:hlinkClick r:id="rId5"/>
              </a:rPr>
              <a:t>http://kuban.tentorium-volga.ru</a:t>
            </a:r>
            <a:endParaRPr lang="en-GB" dirty="0" smtClean="0"/>
          </a:p>
          <a:p>
            <a:r>
              <a:rPr lang="en-GB" dirty="0" smtClean="0">
                <a:hlinkClick r:id="rId6"/>
              </a:rPr>
              <a:t>http://copypast.ru</a:t>
            </a:r>
            <a:endParaRPr lang="en-GB" dirty="0" smtClean="0"/>
          </a:p>
          <a:p>
            <a:r>
              <a:rPr lang="en-GB" dirty="0" smtClean="0"/>
              <a:t> </a:t>
            </a:r>
            <a:r>
              <a:rPr lang="en-GB" dirty="0" smtClean="0">
                <a:hlinkClick r:id="rId7"/>
              </a:rPr>
              <a:t>http://clasno.com.ua</a:t>
            </a:r>
            <a:endParaRPr lang="en-GB" dirty="0" smtClean="0"/>
          </a:p>
          <a:p>
            <a:r>
              <a:rPr lang="en-GB" dirty="0" smtClean="0">
                <a:hlinkClick r:id="rId8"/>
              </a:rPr>
              <a:t>http://dou130.caduk.ru</a:t>
            </a:r>
            <a:endParaRPr lang="en-GB" dirty="0" smtClean="0"/>
          </a:p>
          <a:p>
            <a:r>
              <a:rPr lang="en-GB" dirty="0" smtClean="0">
                <a:hlinkClick r:id="rId9"/>
              </a:rPr>
              <a:t>http://www.wwww4.com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FF0000"/>
                </a:solidFill>
              </a:rPr>
              <a:t>			</a:t>
            </a:r>
            <a:r>
              <a:rPr lang="en-GB" b="1" dirty="0" smtClean="0">
                <a:solidFill>
                  <a:srgbClr val="FF0000"/>
                </a:solidFill>
              </a:rPr>
              <a:t>About myself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http://img-fotki.yandex.ru/get/5904/svetlera.42/0_50845_a50b7b92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295400"/>
            <a:ext cx="6629400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</a:rPr>
              <a:t>			The weather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://www.raynorkc.com/blog/wp-content/uploads/2012/05/tornado-wind-garage-do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6800" y="1600200"/>
            <a:ext cx="3762375" cy="4572000"/>
          </a:xfrm>
          <a:prstGeom prst="rect">
            <a:avLst/>
          </a:prstGeom>
          <a:noFill/>
        </p:spPr>
      </p:pic>
      <p:pic>
        <p:nvPicPr>
          <p:cNvPr id="2052" name="Picture 4" descr="http://img0.liveinternet.ru/images/attach/c/9/106/263/106263652_70003451_post2901941281415971.png?141102273904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447800"/>
            <a:ext cx="4191000" cy="4648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</a:rPr>
              <a:t>REVISION:  NUMBERS  AND  COLOURS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6600" b="1" dirty="0" smtClean="0">
                <a:solidFill>
                  <a:srgbClr val="002060"/>
                </a:solidFill>
              </a:rPr>
              <a:t>1 2 3 4 5 6 7 8 9 10</a:t>
            </a:r>
            <a:endParaRPr lang="ru-RU" sz="66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://funforkids.ru/pictures/rainbow/rainbow0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2743200"/>
            <a:ext cx="5715000" cy="3762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img1.liveinternet.ru/images/attach/c/8/101/439/101439689_021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3614742"/>
          </a:xfrm>
        </p:spPr>
        <p:txBody>
          <a:bodyPr>
            <a:normAutofit/>
          </a:bodyPr>
          <a:lstStyle/>
          <a:p>
            <a:r>
              <a:rPr lang="en-GB" sz="8800" b="1" i="1" dirty="0" smtClean="0">
                <a:solidFill>
                  <a:srgbClr val="002060"/>
                </a:solidFill>
              </a:rPr>
              <a:t>		  								   </a:t>
            </a:r>
            <a:r>
              <a:rPr lang="en-GB" sz="9600" b="1" i="1" dirty="0" smtClean="0">
                <a:solidFill>
                  <a:srgbClr val="002060"/>
                </a:solidFill>
              </a:rPr>
              <a:t>animals</a:t>
            </a:r>
            <a:endParaRPr lang="ru-RU" sz="96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Dog 02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0600" y="533400"/>
            <a:ext cx="2798763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66800" y="4800600"/>
            <a:ext cx="274319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8800" b="1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Rounded MT Bold"/>
              </a:rPr>
              <a:t>dog</a:t>
            </a:r>
            <a:endParaRPr lang="ru-RU" sz="8800" b="1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Rounded MT Bold"/>
            </a:endParaRPr>
          </a:p>
        </p:txBody>
      </p:sp>
      <p:pic>
        <p:nvPicPr>
          <p:cNvPr id="6" name="Picture 7" descr="Pig 2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53000" y="457200"/>
            <a:ext cx="3784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181600" y="4267200"/>
            <a:ext cx="2971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8800" b="1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Rounded MT Bold"/>
              </a:rPr>
              <a:t>pig</a:t>
            </a:r>
            <a:endParaRPr lang="ru-RU" sz="8800" b="1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Rounded MT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G_B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ig_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at 8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1371600"/>
            <a:ext cx="3657600" cy="336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Mouse 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609600"/>
            <a:ext cx="4038600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66800" y="4495800"/>
            <a:ext cx="32766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88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Rounded MT Bold"/>
              </a:rPr>
              <a:t>cat</a:t>
            </a:r>
            <a:endParaRPr lang="ru-RU" sz="88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Rounded MT Bold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07770" y="3244334"/>
            <a:ext cx="474681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88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Rounded MT Bold"/>
              </a:rPr>
              <a:t>		mouse</a:t>
            </a:r>
            <a:endParaRPr lang="ru-RU" sz="88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Rounded MT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T_ME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OUSELA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Rooster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838200"/>
            <a:ext cx="38862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Duck - Mallard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29200" y="685800"/>
            <a:ext cx="3544888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62000" y="4191000"/>
            <a:ext cx="2819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88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Rounded MT Bold"/>
              </a:rPr>
              <a:t>cock</a:t>
            </a:r>
            <a:endParaRPr lang="ru-RU" sz="88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Rounded MT Bold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800" y="4572000"/>
            <a:ext cx="3733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88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Rounded MT Bold"/>
              </a:rPr>
              <a:t>duck</a:t>
            </a:r>
            <a:endParaRPr lang="ru-RU" sz="88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Rounded MT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OOST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uck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284</TotalTime>
  <Words>157</Words>
  <Application>Microsoft Office PowerPoint</Application>
  <PresentationFormat>Экран (4:3)</PresentationFormat>
  <Paragraphs>48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               animals</vt:lpstr>
      <vt:lpstr>           SOUNDS:  FONETIC  GAMES</vt:lpstr>
      <vt:lpstr>   About myself</vt:lpstr>
      <vt:lpstr>   The weather</vt:lpstr>
      <vt:lpstr>REVISION:  NUMBERS  AND  COLOURS</vt:lpstr>
      <vt:lpstr>               animals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    </vt:lpstr>
      <vt:lpstr>ПРОПИШИ:</vt:lpstr>
      <vt:lpstr>Слайд 18</vt:lpstr>
      <vt:lpstr>Слайд 19</vt:lpstr>
      <vt:lpstr> Література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ANIMALS</dc:title>
  <cp:lastModifiedBy>Gnatich</cp:lastModifiedBy>
  <cp:revision>32</cp:revision>
  <dcterms:modified xsi:type="dcterms:W3CDTF">2015-03-13T14:38:54Z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1707160</vt:lpwstr>
  </property>
  <property fmtid="{D5CDD505-2E9C-101B-9397-08002B2CF9AE}" name="NXPowerLiteVersion" pid="3">
    <vt:lpwstr>D4.1.4</vt:lpwstr>
  </property>
</Properties>
</file>