
<file path=[Content_Types].xml><?xml version="1.0" encoding="utf-8"?>
<Types xmlns="http://schemas.openxmlformats.org/package/2006/content-types"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19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Default ContentType="image/png" Extension="png"/>
  <Override ContentType="application/vnd.openxmlformats-officedocument.presentationml.notesSlide+xml" PartName="/ppt/notesSlides/notesSlide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17.xml"/>
  <Override ContentType="application/vnd.openxmlformats-officedocument.presentationml.slide+xml" PartName="/ppt/slides/slide18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theme+xml" PartName="/ppt/theme/theme2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15.xml"/>
  <Override ContentType="application/vnd.openxmlformats-officedocument.presentationml.slide+xml" PartName="/ppt/slides/slide16.xml"/>
  <Override ContentType="application/vnd.openxmlformats-officedocument.theme+xml" PartName="/ppt/theme/theme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Default ContentType="image/jpeg" Extension="jpeg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slideLayout+xml" PartName="/ppt/slideLayouts/slideLayout1.xml"/>
  <Override ContentType="application/vnd.openxmlformats-officedocument.extended-properties+xml" PartName="/docProps/app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0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viewProps+xml" PartName="/ppt/viewProps.xml"/>
  <Override ContentType="application/vnd.openxmlformats-officedocument.presentationml.slideLayout+xml" PartName="/ppt/slideLayouts/slideLayout9.xml"/>
  <Override ContentType="application/vnd.openxmlformats-package.core-properties+xml" PartName="/docProps/core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app.xml" Type="http://schemas.openxmlformats.org/officeDocument/2006/relationships/extended-properties"/><Relationship Id="rId2" Target="docProps/core.xml" Type="http://schemas.openxmlformats.org/package/2006/relationships/metadata/core-properties"/><Relationship Id="rId1" Target="ppt/presentation.xml" Type="http://schemas.openxmlformats.org/officeDocument/2006/relationships/officeDocument"/><Relationship Id="rId4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1"/>
  </p:notesMasterIdLst>
  <p:sldIdLst>
    <p:sldId id="257" r:id="rId2"/>
    <p:sldId id="273" r:id="rId3"/>
    <p:sldId id="256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74" r:id="rId13"/>
    <p:sldId id="268" r:id="rId14"/>
    <p:sldId id="269" r:id="rId15"/>
    <p:sldId id="270" r:id="rId16"/>
    <p:sldId id="271" r:id="rId17"/>
    <p:sldId id="276" r:id="rId18"/>
    <p:sldId id="272" r:id="rId19"/>
    <p:sldId id="275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2" d="100"/>
          <a:sy n="72" d="100"/>
        </p:scale>
        <p:origin x="-54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32AE1B6-685E-4646-A393-A61747ABFF2E}" type="datetimeFigureOut">
              <a:rPr lang="ru-RU" smtClean="0"/>
              <a:pPr/>
              <a:t>29.10.2015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C88968E-84E3-4291-8023-AC6B227DBFB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88968E-84E3-4291-8023-AC6B227DBFB0}" type="slidenum">
              <a:rPr lang="ru-RU" smtClean="0"/>
              <a:pPr/>
              <a:t>9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9B6BCBFA-F226-48B6-A487-A2577D3D157C}" type="datetimeFigureOut">
              <a:rPr lang="ru-RU" smtClean="0"/>
              <a:pPr/>
              <a:t>29.10.2015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E36900B1-AB8C-4F47-B94F-75F6C952041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9B6BCBFA-F226-48B6-A487-A2577D3D157C}" type="datetimeFigureOut">
              <a:rPr lang="ru-RU" smtClean="0"/>
              <a:pPr/>
              <a:t>29.10.2015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E36900B1-AB8C-4F47-B94F-75F6C952041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9B6BCBFA-F226-48B6-A487-A2577D3D157C}" type="datetimeFigureOut">
              <a:rPr lang="ru-RU" smtClean="0"/>
              <a:pPr/>
              <a:t>29.10.2015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E36900B1-AB8C-4F47-B94F-75F6C952041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9B6BCBFA-F226-48B6-A487-A2577D3D157C}" type="datetimeFigureOut">
              <a:rPr lang="ru-RU" smtClean="0"/>
              <a:pPr/>
              <a:t>29.10.2015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E36900B1-AB8C-4F47-B94F-75F6C952041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9B6BCBFA-F226-48B6-A487-A2577D3D157C}" type="datetimeFigureOut">
              <a:rPr lang="ru-RU" smtClean="0"/>
              <a:pPr/>
              <a:t>29.10.2015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E36900B1-AB8C-4F47-B94F-75F6C952041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9B6BCBFA-F226-48B6-A487-A2577D3D157C}" type="datetimeFigureOut">
              <a:rPr lang="ru-RU" smtClean="0"/>
              <a:pPr/>
              <a:t>29.10.2015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E36900B1-AB8C-4F47-B94F-75F6C952041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9B6BCBFA-F226-48B6-A487-A2577D3D157C}" type="datetimeFigureOut">
              <a:rPr lang="ru-RU" smtClean="0"/>
              <a:pPr/>
              <a:t>29.10.2015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E36900B1-AB8C-4F47-B94F-75F6C952041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9B6BCBFA-F226-48B6-A487-A2577D3D157C}" type="datetimeFigureOut">
              <a:rPr lang="ru-RU" smtClean="0"/>
              <a:pPr/>
              <a:t>29.10.2015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E36900B1-AB8C-4F47-B94F-75F6C952041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9B6BCBFA-F226-48B6-A487-A2577D3D157C}" type="datetimeFigureOut">
              <a:rPr lang="ru-RU" smtClean="0"/>
              <a:pPr/>
              <a:t>29.10.2015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E36900B1-AB8C-4F47-B94F-75F6C952041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9B6BCBFA-F226-48B6-A487-A2577D3D157C}" type="datetimeFigureOut">
              <a:rPr lang="ru-RU" smtClean="0"/>
              <a:pPr/>
              <a:t>29.10.2015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E36900B1-AB8C-4F47-B94F-75F6C952041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9B6BCBFA-F226-48B6-A487-A2577D3D157C}" type="datetimeFigureOut">
              <a:rPr lang="ru-RU" smtClean="0"/>
              <a:pPr/>
              <a:t>29.10.2015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E36900B1-AB8C-4F47-B94F-75F6C952041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Скругленный прямоугольник 9"/>
          <p:cNvSpPr/>
          <p:nvPr/>
        </p:nvSpPr>
        <p:spPr>
          <a:xfrm>
            <a:off x="179512" y="188640"/>
            <a:ext cx="8784976" cy="6480720"/>
          </a:xfrm>
          <a:prstGeom prst="roundRect">
            <a:avLst/>
          </a:prstGeom>
          <a:solidFill>
            <a:schemeClr val="bg1"/>
          </a:soli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>
                <a:noFill/>
              </a:ln>
            </a:endParaRPr>
          </a:p>
        </p:txBody>
      </p:sp>
      <p:sp>
        <p:nvSpPr>
          <p:cNvPr id="13313" name="Rectangle 1"/>
          <p:cNvSpPr>
            <a:spLocks noChangeArrowheads="1"/>
          </p:cNvSpPr>
          <p:nvPr/>
        </p:nvSpPr>
        <p:spPr bwMode="auto">
          <a:xfrm>
            <a:off x="0" y="6642556"/>
            <a:ext cx="1245854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800" b="0" i="0" u="none" strike="noStrike" cap="none" normalizeH="0" baseline="0" dirty="0" smtClean="0">
                <a:ln>
                  <a:noFill/>
                </a:ln>
                <a:solidFill>
                  <a:schemeClr val="bg1">
                    <a:lumMod val="75000"/>
                  </a:schemeClr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FokinaLida.75@mail.ru</a:t>
            </a:r>
            <a:endParaRPr kumimoji="0" lang="en-US" sz="800" b="0" i="0" u="none" strike="noStrike" cap="none" normalizeH="0" baseline="0" dirty="0" smtClean="0">
              <a:ln>
                <a:noFill/>
              </a:ln>
              <a:solidFill>
                <a:schemeClr val="bg1">
                  <a:lumMod val="75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3319" name="Picture 7" descr="http://s43.radikal.ru/i102/0901/35/72544a67e659.jpg"/>
          <p:cNvPicPr>
            <a:picLocks noChangeAspect="1" noChangeArrowheads="1"/>
          </p:cNvPicPr>
          <p:nvPr/>
        </p:nvPicPr>
        <p:blipFill>
          <a:blip r:embed="rId13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55576" y="5373216"/>
            <a:ext cx="3168352" cy="1331080"/>
          </a:xfrm>
          <a:prstGeom prst="rect">
            <a:avLst/>
          </a:prstGeom>
          <a:noFill/>
        </p:spPr>
      </p:pic>
      <p:pic>
        <p:nvPicPr>
          <p:cNvPr id="19" name="Picture 7" descr="http://s43.radikal.ru/i102/0901/35/72544a67e659.jpg"/>
          <p:cNvPicPr>
            <a:picLocks noChangeAspect="1" noChangeArrowheads="1"/>
          </p:cNvPicPr>
          <p:nvPr/>
        </p:nvPicPr>
        <p:blipFill>
          <a:blip r:embed="rId13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364088" y="5373216"/>
            <a:ext cx="3168352" cy="1331080"/>
          </a:xfrm>
          <a:prstGeom prst="rect">
            <a:avLst/>
          </a:prstGeom>
          <a:noFill/>
        </p:spPr>
      </p:pic>
      <p:pic>
        <p:nvPicPr>
          <p:cNvPr id="20" name="Picture 7" descr="http://s43.radikal.ru/i102/0901/35/72544a67e659.jpg"/>
          <p:cNvPicPr>
            <a:picLocks noChangeAspect="1" noChangeArrowheads="1"/>
          </p:cNvPicPr>
          <p:nvPr/>
        </p:nvPicPr>
        <p:blipFill>
          <a:blip r:embed="rId13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059832" y="5373216"/>
            <a:ext cx="3168352" cy="1331080"/>
          </a:xfrm>
          <a:prstGeom prst="rect">
            <a:avLst/>
          </a:prstGeom>
          <a:noFill/>
        </p:spPr>
      </p:pic>
      <p:pic>
        <p:nvPicPr>
          <p:cNvPr id="16386" name="Picture 2" descr="http://img-fotki.yandex.ru/get/5603/svetlera.233/0_5a2e8_6ca8761b_XS.jpg"/>
          <p:cNvPicPr>
            <a:picLocks noChangeAspect="1" noChangeArrowheads="1"/>
          </p:cNvPicPr>
          <p:nvPr/>
        </p:nvPicPr>
        <p:blipFill>
          <a:blip r:embed="rId14" cstate="screen"/>
          <a:srcRect/>
          <a:stretch>
            <a:fillRect/>
          </a:stretch>
        </p:blipFill>
        <p:spPr bwMode="auto">
          <a:xfrm>
            <a:off x="467544" y="5157192"/>
            <a:ext cx="1229177" cy="1321695"/>
          </a:xfrm>
          <a:prstGeom prst="rect">
            <a:avLst/>
          </a:prstGeom>
          <a:noFill/>
        </p:spPr>
      </p:pic>
      <p:pic>
        <p:nvPicPr>
          <p:cNvPr id="16388" name="Picture 4" descr="http://img-fotki.yandex.ru/get/5905/svetlera.233/0_5a2e0_a1798d9c_L.png"/>
          <p:cNvPicPr>
            <a:picLocks noChangeAspect="1" noChangeArrowheads="1"/>
          </p:cNvPicPr>
          <p:nvPr/>
        </p:nvPicPr>
        <p:blipFill>
          <a:blip r:embed="rId15" cstate="screen"/>
          <a:srcRect/>
          <a:stretch>
            <a:fillRect/>
          </a:stretch>
        </p:blipFill>
        <p:spPr bwMode="auto">
          <a:xfrm>
            <a:off x="0" y="0"/>
            <a:ext cx="1405034" cy="1152128"/>
          </a:xfrm>
          <a:prstGeom prst="rect">
            <a:avLst/>
          </a:prstGeom>
          <a:noFill/>
        </p:spPr>
      </p:pic>
      <p:sp>
        <p:nvSpPr>
          <p:cNvPr id="16390" name="AutoShape 6" descr="http://img-fotki.yandex.ru/get/5905/svetlera.233/0_5a2e9_2bfbcf22_L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6392" name="Picture 8" descr="http://img-fotki.yandex.ru/get/5905/svetlera.233/0_5a2e9_2bfbcf22_L.png"/>
          <p:cNvPicPr>
            <a:picLocks noChangeAspect="1" noChangeArrowheads="1"/>
          </p:cNvPicPr>
          <p:nvPr/>
        </p:nvPicPr>
        <p:blipFill>
          <a:blip r:embed="rId16" cstate="screen"/>
          <a:srcRect/>
          <a:stretch>
            <a:fillRect/>
          </a:stretch>
        </p:blipFill>
        <p:spPr bwMode="auto">
          <a:xfrm>
            <a:off x="7596336" y="4653136"/>
            <a:ext cx="1240185" cy="1736954"/>
          </a:xfrm>
          <a:prstGeom prst="rect">
            <a:avLst/>
          </a:prstGeom>
          <a:noFill/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 ?><Relationships xmlns="http://schemas.openxmlformats.org/package/2006/relationships"><Relationship Id="rId2" Target="../media/image13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hyperlink" Target="http://pedsovet.su/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357290" y="214290"/>
            <a:ext cx="6805437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72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Monotype Corsiva" pitchFamily="66" charset="0"/>
              </a:rPr>
              <a:t>Урок – </a:t>
            </a:r>
            <a:r>
              <a:rPr lang="uk-UA" sz="7200" b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Monotype Corsiva" pitchFamily="66" charset="0"/>
              </a:rPr>
              <a:t>гра </a:t>
            </a:r>
            <a:endParaRPr lang="uk-UA" sz="7200" b="1" dirty="0" smtClean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Monotype Corsiva" pitchFamily="66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7200" b="1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Monotype Corsiva" pitchFamily="66" charset="0"/>
              </a:rPr>
              <a:t>“Що</a:t>
            </a:r>
            <a:r>
              <a:rPr lang="uk-UA" sz="72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Monotype Corsiva" pitchFamily="66" charset="0"/>
              </a:rPr>
              <a:t>? Де? Коли?”</a:t>
            </a:r>
            <a:endParaRPr lang="uk-UA" sz="72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Monotype Corsiva" pitchFamily="66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14282" y="2786058"/>
            <a:ext cx="8715436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                               </a:t>
            </a:r>
            <a:r>
              <a:rPr lang="ru-RU" sz="4000" b="1" dirty="0" err="1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Українська</a:t>
            </a:r>
            <a:r>
              <a:rPr lang="ru-RU" sz="40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  </a:t>
            </a:r>
            <a:r>
              <a:rPr lang="ru-RU" sz="4000" b="1" dirty="0" err="1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мова</a:t>
            </a:r>
            <a:endParaRPr lang="ru-RU" sz="4000" b="1" dirty="0" smtClean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40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                                            2 клас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Georgia" pitchFamily="18" charset="0"/>
              </a:rPr>
              <a:t>Підготувала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Georgia" pitchFamily="18" charset="0"/>
              </a:rPr>
              <a:t>учитель початкових класів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b="1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Georgia" pitchFamily="18" charset="0"/>
              </a:rPr>
              <a:t>Мусіївського</a:t>
            </a:r>
            <a:r>
              <a:rPr lang="uk-UA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Georgia" pitchFamily="18" charset="0"/>
              </a:rPr>
              <a:t> НВК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Georgia" pitchFamily="18" charset="0"/>
              </a:rPr>
              <a:t>Шлапак Лілія </a:t>
            </a:r>
            <a:r>
              <a:rPr lang="uk-UA" b="1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Georgia" pitchFamily="18" charset="0"/>
              </a:rPr>
              <a:t>Вячеславівна</a:t>
            </a:r>
            <a:endParaRPr lang="uk-UA" sz="1600" b="1" dirty="0" smtClean="0">
              <a:solidFill>
                <a:schemeClr val="tx1">
                  <a:lumMod val="65000"/>
                  <a:lumOff val="35000"/>
                </a:schemeClr>
              </a:solidFill>
              <a:latin typeface="Georgia" pitchFamily="18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4000" b="1" dirty="0">
              <a:solidFill>
                <a:srgbClr val="7030A0"/>
              </a:solidFill>
              <a:latin typeface="Georg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880"/>
                            </p:stCondLst>
                            <p:childTnLst>
                              <p:par>
                                <p:cTn id="11" presetID="4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 tmFilter="0,0; .5, 1; 1, 1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 tmFilter="0,0; .5, 1; 1, 1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30"/>
                            </p:stCondLst>
                            <p:childTnLst>
                              <p:par>
                                <p:cTn id="26" presetID="54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4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4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4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D:\Шлапак робота\Мои  уроки, заходи\Мой урок\9.jpg" id="1026" name="Picture 2"/>
          <p:cNvPicPr>
            <a:picLocks noChangeArrowheads="1" noChangeAspect="1"/>
          </p:cNvPicPr>
          <p:nvPr/>
        </p:nvPicPr>
        <p:blipFill>
          <a:blip cstate="print" r:embed="rId2"/>
          <a:srcRect b="275" r="294"/>
          <a:stretch>
            <a:fillRect/>
          </a:stretch>
        </p:blipFill>
        <p:spPr bwMode="auto">
          <a:xfrm>
            <a:off x="2214546" y="642918"/>
            <a:ext cx="4500594" cy="5189480"/>
          </a:xfrm>
          <a:prstGeom prst="rect">
            <a:avLst/>
          </a:prstGeom>
          <a:noFill/>
        </p:spPr>
      </p:pic>
      <p:sp>
        <p:nvSpPr>
          <p:cNvPr id="10241" name="Rectangle 1"/>
          <p:cNvSpPr>
            <a:spLocks noChangeArrowheads="1" noGrp="1"/>
          </p:cNvSpPr>
          <p:nvPr>
            <p:ph idx="1"/>
          </p:nvPr>
        </p:nvSpPr>
        <p:spPr bwMode="auto">
          <a:xfrm>
            <a:off x="214282" y="89119"/>
            <a:ext cx="9072626" cy="6020366"/>
          </a:xfrm>
          <a:prstGeom prst="cloudCallout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 anchorCtr="0" bIns="45720" compatLnSpc="1" lIns="91440" numCol="1" rIns="91440" tIns="45720" vert="horz" wrap="square">
            <a:prstTxWarp prst="textNoShape">
              <a:avLst/>
            </a:prstTxWarp>
            <a:spAutoFit/>
          </a:bodyPr>
          <a:lstStyle/>
          <a:p>
            <a:pPr algn="ctr" defTabSz="914400" eaLnBrk="0" fontAlgn="base" hangingPunct="0" indent="0" latinLnBrk="0" lvl="0" marL="0" marR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algn="l" pos="274638"/>
              </a:tabLst>
            </a:pPr>
            <a:r>
              <a:rPr b="0" baseline="0" cap="none" dirty="0" i="1" kumimoji="0" lang="uk-UA" normalizeH="0" smtClean="0" strike="noStrike" sz="2000" u="none">
                <a:ln>
                  <a:noFill/>
                </a:ln>
                <a:solidFill>
                  <a:srgbClr val="FF0000"/>
                </a:solidFill>
                <a:effectLst/>
                <a:latin charset="0" pitchFamily="18" typeface="Georgia"/>
                <a:ea charset="0" pitchFamily="34" typeface="Calibri"/>
                <a:cs charset="0" pitchFamily="18" typeface="Times New Roman"/>
              </a:rPr>
              <a:t>Вправи виконуються сидячи в зручній позі, хребет прямий, очі відкриті, погляд – прямо</a:t>
            </a:r>
            <a:endParaRPr b="0" baseline="0" cap="none" dirty="0" i="0" kumimoji="0" lang="ru-RU" normalizeH="0" smtClean="0" strike="noStrike" sz="1100" u="none">
              <a:ln>
                <a:noFill/>
              </a:ln>
              <a:solidFill>
                <a:srgbClr val="FF0000"/>
              </a:solidFill>
              <a:effectLst/>
              <a:latin charset="0" pitchFamily="18" typeface="Georgia"/>
              <a:cs charset="0" pitchFamily="34" typeface="Arial"/>
            </a:endParaRPr>
          </a:p>
          <a:p>
            <a:pPr algn="ctr" defTabSz="914400" eaLnBrk="0" fontAlgn="base" hangingPunct="0" indent="0" latinLnBrk="0" lvl="0" marL="0" marR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algn="l" pos="274638"/>
              </a:tabLst>
            </a:pPr>
            <a:r>
              <a:rPr b="0" baseline="0" cap="none" dirty="0" i="0" kumimoji="0" lang="uk-UA" normalizeH="0" smtClean="0" strike="noStrike" sz="2000" u="none">
                <a:ln>
                  <a:noFill/>
                </a:ln>
                <a:solidFill>
                  <a:srgbClr val="00B050"/>
                </a:solidFill>
                <a:effectLst/>
                <a:latin charset="0" pitchFamily="18" typeface="Georgia"/>
                <a:ea charset="0" pitchFamily="34" typeface="Calibri"/>
                <a:cs charset="0" pitchFamily="18" typeface="Times New Roman"/>
              </a:rPr>
              <a:t>Швидко кліпати очима протягом 15 с.</a:t>
            </a:r>
          </a:p>
          <a:p>
            <a:pPr algn="ctr" defTabSz="914400" eaLnBrk="0" fontAlgn="base" hangingPunct="0" indent="0" latinLnBrk="0" lvl="0" marL="0" marR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algn="l" pos="274638"/>
              </a:tabLst>
            </a:pPr>
            <a:endParaRPr b="0" baseline="0" cap="none" dirty="0" i="0" kumimoji="0" lang="ru-RU" normalizeH="0" smtClean="0" strike="noStrike" sz="2000" u="none">
              <a:ln>
                <a:noFill/>
              </a:ln>
              <a:solidFill>
                <a:srgbClr val="00B050"/>
              </a:solidFill>
              <a:effectLst/>
              <a:latin charset="0" pitchFamily="18" typeface="Georgia"/>
              <a:cs charset="0" pitchFamily="34" typeface="Arial"/>
            </a:endParaRPr>
          </a:p>
          <a:p>
            <a:pPr algn="ctr" defTabSz="914400" eaLnBrk="0" fontAlgn="base" hangingPunct="0" indent="0" latinLnBrk="0" lvl="0" marL="0" marR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algn="l" pos="274638"/>
              </a:tabLst>
            </a:pPr>
            <a:r>
              <a:rPr b="0" baseline="0" cap="none" dirty="0" i="0" kumimoji="0" lang="uk-UA" normalizeH="0" smtClean="0" strike="noStrike" sz="2000" u="none">
                <a:ln>
                  <a:noFill/>
                </a:ln>
                <a:solidFill>
                  <a:srgbClr val="00B050"/>
                </a:solidFill>
                <a:effectLst/>
                <a:latin charset="0" pitchFamily="18" typeface="Georgia"/>
                <a:ea charset="0" pitchFamily="34" typeface="Calibri"/>
                <a:cs charset="0" pitchFamily="18" typeface="Times New Roman"/>
              </a:rPr>
              <a:t> Заплющити очі. Не розплющуючи очей,  начебто подивитися ліворуч на рахунок «раз-чотири», повернутися у вихідне положення. Так само подивитися праворуч на рахунок «п’ять-вісім» і повернутися у вихідне положення. Повторити 5 разів.</a:t>
            </a:r>
          </a:p>
          <a:p>
            <a:pPr algn="ctr" defTabSz="914400" eaLnBrk="0" fontAlgn="base" hangingPunct="0" indent="0" latinLnBrk="0" lvl="0" marL="0" marR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algn="l" pos="274638"/>
              </a:tabLst>
            </a:pPr>
            <a:endParaRPr b="0" baseline="0" cap="none" dirty="0" i="0" kumimoji="0" lang="ru-RU" normalizeH="0" smtClean="0" strike="noStrike" sz="1100" u="none">
              <a:ln>
                <a:noFill/>
              </a:ln>
              <a:solidFill>
                <a:srgbClr val="00B050"/>
              </a:solidFill>
              <a:effectLst/>
              <a:latin charset="0" pitchFamily="18" typeface="Georgia"/>
              <a:cs charset="0" pitchFamily="34" typeface="Arial"/>
            </a:endParaRPr>
          </a:p>
          <a:p>
            <a:pPr algn="ctr" defTabSz="914400" eaLnBrk="0" fontAlgn="base" hangingPunct="0" indent="0" latinLnBrk="0" lvl="0" marL="0" marR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algn="l" pos="274638"/>
              </a:tabLst>
            </a:pPr>
            <a:r>
              <a:rPr b="0" baseline="0" cap="none" dirty="0" i="0" kumimoji="0" lang="uk-UA" normalizeH="0" smtClean="0" strike="noStrike" sz="2000" u="none">
                <a:ln>
                  <a:noFill/>
                </a:ln>
                <a:solidFill>
                  <a:srgbClr val="00B050"/>
                </a:solidFill>
                <a:effectLst/>
                <a:latin charset="0" pitchFamily="18" typeface="Georgia"/>
                <a:ea charset="0" pitchFamily="34" typeface="Calibri"/>
                <a:cs charset="0" pitchFamily="18" typeface="Times New Roman"/>
              </a:rPr>
              <a:t>Спокійно посидіти із заплющеними очима, розслабившись протягом 5 с.</a:t>
            </a:r>
            <a:endParaRPr b="0" baseline="0" cap="none" dirty="0" i="0" kumimoji="0" lang="uk-UA" normalizeH="0" smtClean="0" strike="noStrike" sz="2800" u="none">
              <a:ln>
                <a:noFill/>
              </a:ln>
              <a:solidFill>
                <a:srgbClr val="00B050"/>
              </a:solidFill>
              <a:effectLst/>
              <a:latin charset="0" pitchFamily="18" typeface="Georgia"/>
              <a:cs charset="0" pitchFamily="34" typeface="Arial"/>
            </a:endParaRPr>
          </a:p>
        </p:txBody>
      </p:sp>
    </p:spTree>
  </p:cSld>
  <p:clrMapOvr>
    <a:masterClrMapping/>
  </p:clrMapOvr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  <p:cond delay="0" evt="onBegin">
                          <p:tn val="2"/>
                        </p:cond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id="5" nodeType="afterEffect" presetClass="entr" presetID="42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0" id="7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dur="5000" fill="hold" id="8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5000" fill="hold" id="9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10">
                            <p:stCondLst>
                              <p:cond delay="5000"/>
                            </p:stCondLst>
                            <p:childTnLst>
                              <p:par>
                                <p:cTn fill="hold" id="11" nodeType="afterEffect" presetClass="exit" presetID="23" presetSubtype="32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dur="5000" id="12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5000" id="13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dur="1" fill="hold" id="14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15">
                            <p:stCondLst>
                              <p:cond delay="10000"/>
                            </p:stCondLst>
                            <p:childTnLst>
                              <p:par>
                                <p:cTn fill="hold" grpId="0" id="16" nodeType="after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500" fill="hold" id="18"/>
                                        <p:tgtEl>
                                          <p:spTgt spid="10241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500" fill="hold" id="19"/>
                                        <p:tgtEl>
                                          <p:spTgt spid="10241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20">
                            <p:stCondLst>
                              <p:cond delay="10500"/>
                            </p:stCondLst>
                            <p:childTnLst>
                              <p:par>
                                <p:cTn fill="hold" grpId="0" id="21" nodeType="after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2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500" fill="hold" id="23"/>
                                        <p:tgtEl>
                                          <p:spTgt spid="10241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500" fill="hold" id="24"/>
                                        <p:tgtEl>
                                          <p:spTgt spid="10241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25">
                            <p:stCondLst>
                              <p:cond delay="11000"/>
                            </p:stCondLst>
                            <p:childTnLst>
                              <p:par>
                                <p:cTn fill="hold" grpId="0" id="26" nodeType="after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2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500" fill="hold" id="28"/>
                                        <p:tgtEl>
                                          <p:spTgt spid="10241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500" fill="hold" id="29"/>
                                        <p:tgtEl>
                                          <p:spTgt spid="10241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30">
                            <p:stCondLst>
                              <p:cond delay="11500"/>
                            </p:stCondLst>
                            <p:childTnLst>
                              <p:par>
                                <p:cTn fill="hold" grpId="0" id="31" nodeType="after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3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500" fill="hold" id="33"/>
                                        <p:tgtEl>
                                          <p:spTgt spid="10241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500" fill="hold" id="34"/>
                                        <p:tgtEl>
                                          <p:spTgt spid="10241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35">
                            <p:stCondLst>
                              <p:cond delay="12000"/>
                            </p:stCondLst>
                            <p:childTnLst>
                              <p:par>
                                <p:cTn fill="hold" grpId="0" id="36" nodeType="after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3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500" fill="hold" id="38"/>
                                        <p:tgtEl>
                                          <p:spTgt spid="10241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500" fill="hold" id="39"/>
                                        <p:tgtEl>
                                          <p:spTgt spid="10241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animBg="1" build="p" grpId="0" spid="1024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71472" y="928670"/>
            <a:ext cx="8229600" cy="4525963"/>
          </a:xfrm>
        </p:spPr>
        <p:txBody>
          <a:bodyPr/>
          <a:lstStyle/>
          <a:p>
            <a:pPr algn="ctr">
              <a:buNone/>
            </a:pPr>
            <a:r>
              <a:rPr lang="uk-UA" i="1" dirty="0" smtClean="0">
                <a:solidFill>
                  <a:srgbClr val="FF0000"/>
                </a:solidFill>
                <a:latin typeface="Constantia" pitchFamily="18" charset="0"/>
              </a:rPr>
              <a:t>Дослідити звукові моделі слів. Знайти помилки і виправити.</a:t>
            </a:r>
            <a:endParaRPr lang="ru-RU" i="1" dirty="0" smtClean="0">
              <a:solidFill>
                <a:srgbClr val="FF0000"/>
              </a:solidFill>
              <a:latin typeface="Constantia" pitchFamily="18" charset="0"/>
            </a:endParaRPr>
          </a:p>
          <a:p>
            <a:pPr>
              <a:buNone/>
            </a:pPr>
            <a:r>
              <a:rPr lang="uk-UA" i="1" dirty="0" smtClean="0">
                <a:latin typeface="Corbel" pitchFamily="34" charset="0"/>
              </a:rPr>
              <a:t>Доля ( -       -       ),               </a:t>
            </a:r>
          </a:p>
          <a:p>
            <a:pPr>
              <a:buNone/>
            </a:pPr>
            <a:r>
              <a:rPr lang="uk-UA" i="1" dirty="0" smtClean="0">
                <a:latin typeface="Corbel" pitchFamily="34" charset="0"/>
              </a:rPr>
              <a:t>землю ( -       -   -       ),  </a:t>
            </a:r>
          </a:p>
          <a:p>
            <a:pPr>
              <a:buNone/>
            </a:pPr>
            <a:r>
              <a:rPr lang="uk-UA" i="1" dirty="0" smtClean="0">
                <a:latin typeface="Corbel" pitchFamily="34" charset="0"/>
              </a:rPr>
              <a:t>взяв ( -  -      - ), </a:t>
            </a:r>
          </a:p>
          <a:p>
            <a:pPr>
              <a:buNone/>
            </a:pPr>
            <a:r>
              <a:rPr lang="uk-UA" i="1" dirty="0" smtClean="0">
                <a:latin typeface="Corbel" pitchFamily="34" charset="0"/>
              </a:rPr>
              <a:t>зірка ( -       -  -     ).</a:t>
            </a:r>
            <a:endParaRPr lang="ru-RU" dirty="0" smtClean="0">
              <a:latin typeface="Corbel" pitchFamily="34" charset="0"/>
            </a:endParaRPr>
          </a:p>
          <a:p>
            <a:pPr>
              <a:buNone/>
            </a:pPr>
            <a:endParaRPr lang="ru-RU" dirty="0"/>
          </a:p>
        </p:txBody>
      </p:sp>
      <p:sp>
        <p:nvSpPr>
          <p:cNvPr id="4" name="Овал 3"/>
          <p:cNvSpPr/>
          <p:nvPr/>
        </p:nvSpPr>
        <p:spPr>
          <a:xfrm>
            <a:off x="2143108" y="2214554"/>
            <a:ext cx="214314" cy="214314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Овал 4"/>
          <p:cNvSpPr/>
          <p:nvPr/>
        </p:nvSpPr>
        <p:spPr>
          <a:xfrm>
            <a:off x="2928926" y="2214554"/>
            <a:ext cx="214314" cy="214314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Овал 5"/>
          <p:cNvSpPr/>
          <p:nvPr/>
        </p:nvSpPr>
        <p:spPr>
          <a:xfrm>
            <a:off x="3000364" y="4000504"/>
            <a:ext cx="214314" cy="214314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   </a:t>
            </a:r>
            <a:endParaRPr lang="ru-RU" dirty="0"/>
          </a:p>
        </p:txBody>
      </p:sp>
      <p:sp>
        <p:nvSpPr>
          <p:cNvPr id="7" name="Овал 6"/>
          <p:cNvSpPr/>
          <p:nvPr/>
        </p:nvSpPr>
        <p:spPr>
          <a:xfrm>
            <a:off x="3571868" y="2786058"/>
            <a:ext cx="214314" cy="214314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2357422" y="2786058"/>
            <a:ext cx="214314" cy="214314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Овал 8"/>
          <p:cNvSpPr/>
          <p:nvPr/>
        </p:nvSpPr>
        <p:spPr>
          <a:xfrm>
            <a:off x="2071670" y="4000504"/>
            <a:ext cx="214314" cy="214314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Овал 9"/>
          <p:cNvSpPr/>
          <p:nvPr/>
        </p:nvSpPr>
        <p:spPr>
          <a:xfrm>
            <a:off x="2285984" y="3357562"/>
            <a:ext cx="214314" cy="214314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6" name="Picture 2" descr="D:\Шлапак робота\Мои  уроки, заходи\Мой урок\картинка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57356" y="642918"/>
            <a:ext cx="5697663" cy="55721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6" presetClass="exit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in)">
                                      <p:cBhvr>
                                        <p:cTn id="12" dur="5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6000"/>
                            </p:stCondLst>
                            <p:childTnLst>
                              <p:par>
                                <p:cTn id="1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2"/>
          <p:cNvSpPr txBox="1">
            <a:spLocks/>
          </p:cNvSpPr>
          <p:nvPr/>
        </p:nvSpPr>
        <p:spPr>
          <a:xfrm>
            <a:off x="571472" y="928671"/>
            <a:ext cx="7786742" cy="3929090"/>
          </a:xfrm>
          <a:prstGeom prst="round1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uk-UA" sz="3200" b="0" i="1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rbel" pitchFamily="34" charset="0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lang="uk-UA" sz="3200" i="1" dirty="0" smtClean="0">
              <a:latin typeface="Corbel" pitchFamily="34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uk-UA" sz="32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rbel" pitchFamily="34" charset="0"/>
                <a:ea typeface="+mn-ea"/>
                <a:cs typeface="+mn-cs"/>
              </a:rPr>
              <a:t>Доля ( -              ),               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uk-UA" sz="32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rbel" pitchFamily="34" charset="0"/>
                <a:ea typeface="+mn-ea"/>
                <a:cs typeface="+mn-cs"/>
              </a:rPr>
              <a:t>землю ( -       -          ),  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uk-UA" sz="32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rbel" pitchFamily="34" charset="0"/>
                <a:ea typeface="+mn-ea"/>
                <a:cs typeface="+mn-cs"/>
              </a:rPr>
              <a:t>взяв ( -        - ), 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uk-UA" sz="32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rbel" pitchFamily="34" charset="0"/>
                <a:ea typeface="+mn-ea"/>
                <a:cs typeface="+mn-cs"/>
              </a:rPr>
              <a:t>зірка (        -  -     ).</a:t>
            </a: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rbel" pitchFamily="34" charset="0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Овал 4"/>
          <p:cNvSpPr/>
          <p:nvPr/>
        </p:nvSpPr>
        <p:spPr>
          <a:xfrm>
            <a:off x="2071670" y="2285992"/>
            <a:ext cx="214314" cy="214314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Овал 5"/>
          <p:cNvSpPr/>
          <p:nvPr/>
        </p:nvSpPr>
        <p:spPr>
          <a:xfrm>
            <a:off x="2857488" y="2285992"/>
            <a:ext cx="214314" cy="214314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вал 6"/>
          <p:cNvSpPr/>
          <p:nvPr/>
        </p:nvSpPr>
        <p:spPr>
          <a:xfrm>
            <a:off x="2857488" y="4071942"/>
            <a:ext cx="214314" cy="214314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   </a:t>
            </a:r>
            <a:endParaRPr lang="ru-RU" dirty="0"/>
          </a:p>
        </p:txBody>
      </p:sp>
      <p:sp>
        <p:nvSpPr>
          <p:cNvPr id="8" name="Овал 7"/>
          <p:cNvSpPr/>
          <p:nvPr/>
        </p:nvSpPr>
        <p:spPr>
          <a:xfrm>
            <a:off x="3428992" y="2857496"/>
            <a:ext cx="214314" cy="214314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Овал 8"/>
          <p:cNvSpPr/>
          <p:nvPr/>
        </p:nvSpPr>
        <p:spPr>
          <a:xfrm>
            <a:off x="2357422" y="2857496"/>
            <a:ext cx="214314" cy="214314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Овал 9"/>
          <p:cNvSpPr/>
          <p:nvPr/>
        </p:nvSpPr>
        <p:spPr>
          <a:xfrm>
            <a:off x="2000232" y="4071942"/>
            <a:ext cx="214314" cy="214314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  </a:t>
            </a:r>
            <a:endParaRPr lang="ru-RU" dirty="0"/>
          </a:p>
        </p:txBody>
      </p:sp>
      <p:sp>
        <p:nvSpPr>
          <p:cNvPr id="11" name="Овал 10"/>
          <p:cNvSpPr/>
          <p:nvPr/>
        </p:nvSpPr>
        <p:spPr>
          <a:xfrm>
            <a:off x="2214546" y="3429000"/>
            <a:ext cx="214314" cy="214314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4" name="Прямая соединительная линия 13"/>
          <p:cNvCxnSpPr/>
          <p:nvPr/>
        </p:nvCxnSpPr>
        <p:spPr>
          <a:xfrm>
            <a:off x="2500298" y="2357430"/>
            <a:ext cx="142876" cy="0"/>
          </a:xfrm>
          <a:prstGeom prst="line">
            <a:avLst/>
          </a:prstGeom>
          <a:ln w="28575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2500298" y="2500306"/>
            <a:ext cx="142876" cy="0"/>
          </a:xfrm>
          <a:prstGeom prst="line">
            <a:avLst/>
          </a:prstGeom>
          <a:ln w="28575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>
            <a:off x="3071802" y="3071810"/>
            <a:ext cx="142876" cy="0"/>
          </a:xfrm>
          <a:prstGeom prst="line">
            <a:avLst/>
          </a:prstGeom>
          <a:ln w="28575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>
            <a:off x="3071802" y="2928934"/>
            <a:ext cx="142876" cy="0"/>
          </a:xfrm>
          <a:prstGeom prst="line">
            <a:avLst/>
          </a:prstGeom>
          <a:ln w="28575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>
            <a:off x="1928794" y="3500438"/>
            <a:ext cx="142876" cy="0"/>
          </a:xfrm>
          <a:prstGeom prst="line">
            <a:avLst/>
          </a:prstGeom>
          <a:ln w="28575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/>
          <p:nvPr/>
        </p:nvCxnSpPr>
        <p:spPr>
          <a:xfrm>
            <a:off x="1928794" y="3643314"/>
            <a:ext cx="142876" cy="0"/>
          </a:xfrm>
          <a:prstGeom prst="line">
            <a:avLst/>
          </a:prstGeom>
          <a:ln w="28575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/>
          <p:cNvCxnSpPr/>
          <p:nvPr/>
        </p:nvCxnSpPr>
        <p:spPr>
          <a:xfrm>
            <a:off x="1785918" y="4071942"/>
            <a:ext cx="142876" cy="0"/>
          </a:xfrm>
          <a:prstGeom prst="line">
            <a:avLst/>
          </a:prstGeom>
          <a:ln w="28575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/>
          <p:cNvCxnSpPr/>
          <p:nvPr/>
        </p:nvCxnSpPr>
        <p:spPr>
          <a:xfrm>
            <a:off x="1785918" y="4214818"/>
            <a:ext cx="142876" cy="0"/>
          </a:xfrm>
          <a:prstGeom prst="line">
            <a:avLst/>
          </a:prstGeom>
          <a:ln w="28575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4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1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5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uiExpand="1" build="p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00166" y="142852"/>
            <a:ext cx="7143800" cy="2000264"/>
          </a:xfrm>
          <a:prstGeom prst="wave">
            <a:avLst>
              <a:gd name="adj1" fmla="val 12500"/>
              <a:gd name="adj2" fmla="val 711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/>
          <a:lstStyle/>
          <a:p>
            <a:r>
              <a:rPr lang="uk-UA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Зробити </a:t>
            </a:r>
            <a:r>
              <a:rPr lang="uk-UA" sz="32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звуко</a:t>
            </a:r>
            <a:r>
              <a:rPr lang="uk-UA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 – буквений аналіз слова </a:t>
            </a:r>
            <a:r>
              <a:rPr lang="uk-UA" sz="3200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свято.</a:t>
            </a:r>
            <a:endParaRPr lang="ru-RU" sz="32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214282" y="1714488"/>
            <a:ext cx="8929718" cy="4071942"/>
          </a:xfrm>
        </p:spPr>
        <p:txBody>
          <a:bodyPr/>
          <a:lstStyle/>
          <a:p>
            <a:pPr marL="514350" indent="-514350">
              <a:spcBef>
                <a:spcPts val="0"/>
              </a:spcBef>
              <a:buAutoNum type="arabicPeriod"/>
            </a:pPr>
            <a:r>
              <a:rPr lang="uk-UA" sz="2400" dirty="0" smtClean="0">
                <a:solidFill>
                  <a:srgbClr val="002060"/>
                </a:solidFill>
                <a:latin typeface="Georgia" pitchFamily="18" charset="0"/>
              </a:rPr>
              <a:t>Вимовте слово вголос.</a:t>
            </a:r>
          </a:p>
          <a:p>
            <a:pPr marL="514350" indent="-514350">
              <a:spcBef>
                <a:spcPts val="0"/>
              </a:spcBef>
              <a:buAutoNum type="arabicPeriod"/>
            </a:pPr>
            <a:r>
              <a:rPr lang="uk-UA" sz="2400" dirty="0" smtClean="0">
                <a:solidFill>
                  <a:srgbClr val="002060"/>
                </a:solidFill>
                <a:latin typeface="Georgia" pitchFamily="18" charset="0"/>
              </a:rPr>
              <a:t>Назвіть послідовно всі звуки. Побудуйте звукову модель слова.</a:t>
            </a:r>
          </a:p>
          <a:p>
            <a:pPr marL="514350" indent="-514350">
              <a:spcBef>
                <a:spcPts val="0"/>
              </a:spcBef>
              <a:buAutoNum type="arabicPeriod"/>
            </a:pPr>
            <a:r>
              <a:rPr lang="uk-UA" sz="2400" dirty="0" smtClean="0">
                <a:solidFill>
                  <a:srgbClr val="002060"/>
                </a:solidFill>
                <a:latin typeface="Georgia" pitchFamily="18" charset="0"/>
              </a:rPr>
              <a:t>Поділіть слово на склади, позначте їх на моделі.</a:t>
            </a:r>
          </a:p>
          <a:p>
            <a:pPr marL="514350" indent="-514350">
              <a:spcBef>
                <a:spcPts val="0"/>
              </a:spcBef>
              <a:buAutoNum type="arabicPeriod"/>
            </a:pPr>
            <a:r>
              <a:rPr lang="uk-UA" sz="2400" dirty="0" smtClean="0">
                <a:solidFill>
                  <a:srgbClr val="002060"/>
                </a:solidFill>
                <a:latin typeface="Georgia" pitchFamily="18" charset="0"/>
              </a:rPr>
              <a:t>Визначте і позначте наголошений склад (звук).</a:t>
            </a:r>
          </a:p>
          <a:p>
            <a:pPr marL="514350" indent="-514350">
              <a:spcBef>
                <a:spcPts val="0"/>
              </a:spcBef>
              <a:buAutoNum type="arabicPeriod"/>
            </a:pPr>
            <a:r>
              <a:rPr lang="uk-UA" sz="2400" dirty="0" smtClean="0">
                <a:solidFill>
                  <a:srgbClr val="002060"/>
                </a:solidFill>
                <a:latin typeface="Georgia" pitchFamily="18" charset="0"/>
              </a:rPr>
              <a:t>Запишіть слово.</a:t>
            </a:r>
          </a:p>
          <a:p>
            <a:pPr marL="514350" indent="-514350">
              <a:spcBef>
                <a:spcPts val="0"/>
              </a:spcBef>
              <a:buAutoNum type="arabicPeriod"/>
            </a:pPr>
            <a:r>
              <a:rPr lang="uk-UA" sz="2400" dirty="0" smtClean="0">
                <a:solidFill>
                  <a:srgbClr val="002060"/>
                </a:solidFill>
                <a:latin typeface="Georgia" pitchFamily="18" charset="0"/>
              </a:rPr>
              <a:t>Вимовте окремо голосні звуки. Якою буквою позначено кожний звук?</a:t>
            </a:r>
          </a:p>
          <a:p>
            <a:pPr marL="514350" indent="-514350">
              <a:spcBef>
                <a:spcPts val="0"/>
              </a:spcBef>
              <a:buAutoNum type="arabicPeriod"/>
            </a:pPr>
            <a:r>
              <a:rPr lang="uk-UA" sz="2400" dirty="0" smtClean="0">
                <a:solidFill>
                  <a:srgbClr val="002060"/>
                </a:solidFill>
                <a:latin typeface="Georgia" pitchFamily="18" charset="0"/>
              </a:rPr>
              <a:t>Вимовте приголосні звуки. Якою буквою </a:t>
            </a:r>
          </a:p>
          <a:p>
            <a:pPr marL="514350" indent="-514350">
              <a:spcBef>
                <a:spcPts val="0"/>
              </a:spcBef>
              <a:buNone/>
            </a:pPr>
            <a:r>
              <a:rPr lang="uk-UA" sz="2400" dirty="0" smtClean="0">
                <a:solidFill>
                  <a:srgbClr val="002060"/>
                </a:solidFill>
                <a:latin typeface="Georgia" pitchFamily="18" charset="0"/>
              </a:rPr>
              <a:t>                                                    позначено   кожний звук?</a:t>
            </a:r>
            <a:endParaRPr lang="uk-UA" sz="2400" dirty="0">
              <a:solidFill>
                <a:srgbClr val="002060"/>
              </a:solidFill>
              <a:latin typeface="Georg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000"/>
                            </p:stCondLst>
                            <p:childTnLst>
                              <p:par>
                                <p:cTn id="40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500"/>
                            </p:stCondLst>
                            <p:childTnLst>
                              <p:par>
                                <p:cTn id="46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000"/>
                            </p:stCondLst>
                            <p:childTnLst>
                              <p:par>
                                <p:cTn id="52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654296"/>
          </a:xfrm>
          <a:prstGeom prst="horizontalScroll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r>
              <a:rPr lang="uk-UA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Скласти речення за першими літерами слів </a:t>
            </a:r>
            <a:r>
              <a:rPr lang="uk-UA" dirty="0" smtClean="0">
                <a:solidFill>
                  <a:srgbClr val="00B050"/>
                </a:solidFill>
                <a:latin typeface="Georgia" pitchFamily="18" charset="0"/>
              </a:rPr>
              <a:t>:</a:t>
            </a:r>
            <a:r>
              <a:rPr lang="uk-UA" dirty="0" smtClean="0">
                <a:latin typeface="Georgia" pitchFamily="18" charset="0"/>
              </a:rPr>
              <a:t> </a:t>
            </a:r>
            <a:r>
              <a:rPr lang="ru-RU" dirty="0" smtClean="0">
                <a:latin typeface="Georgia" pitchFamily="18" charset="0"/>
              </a:rPr>
              <a:t/>
            </a:r>
            <a:br>
              <a:rPr lang="ru-RU" dirty="0" smtClean="0">
                <a:latin typeface="Georgia" pitchFamily="18" charset="0"/>
              </a:rPr>
            </a:br>
            <a:r>
              <a:rPr lang="uk-UA" i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Н – п – м – к.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2714620"/>
            <a:ext cx="8229600" cy="4525963"/>
          </a:xfrm>
        </p:spPr>
        <p:txBody>
          <a:bodyPr/>
          <a:lstStyle/>
          <a:p>
            <a:pPr>
              <a:buNone/>
            </a:pPr>
            <a:endParaRPr lang="uk-UA" dirty="0" smtClean="0"/>
          </a:p>
          <a:p>
            <a:pPr algn="ctr">
              <a:buNone/>
            </a:pPr>
            <a:r>
              <a:rPr lang="uk-UA" sz="36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Речення записати, у словах вимовити приголосні звуки.</a:t>
            </a:r>
            <a:endParaRPr lang="ru-RU" sz="3600" b="1" i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</a:endParaRPr>
          </a:p>
          <a:p>
            <a:pPr>
              <a:buNone/>
            </a:pPr>
            <a:endParaRPr lang="ru-RU" dirty="0"/>
          </a:p>
        </p:txBody>
      </p:sp>
      <p:pic>
        <p:nvPicPr>
          <p:cNvPr id="4" name="Рисунок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71670" y="214290"/>
            <a:ext cx="5214974" cy="62865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7" presetClass="exit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" dur="5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6000"/>
                            </p:stCondLst>
                            <p:childTnLst>
                              <p:par>
                                <p:cTn id="16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8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80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00166" y="214290"/>
            <a:ext cx="6929486" cy="857256"/>
          </a:xfrm>
          <a:prstGeom prst="round2DiagRect">
            <a:avLst/>
          </a:prstGeom>
          <a:gradFill flip="none" rotWithShape="1">
            <a:gsLst>
              <a:gs pos="0">
                <a:schemeClr val="lt1">
                  <a:shade val="30000"/>
                  <a:satMod val="115000"/>
                </a:schemeClr>
              </a:gs>
              <a:gs pos="50000">
                <a:schemeClr val="lt1">
                  <a:shade val="67500"/>
                  <a:satMod val="115000"/>
                </a:schemeClr>
              </a:gs>
              <a:gs pos="100000">
                <a:schemeClr val="lt1">
                  <a:shade val="100000"/>
                  <a:satMod val="115000"/>
                </a:schemeClr>
              </a:gs>
            </a:gsLst>
            <a:lin ang="2700000" scaled="1"/>
            <a:tileRect/>
          </a:gra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uk-UA" dirty="0" err="1" smtClean="0"/>
              <a:t>Фізкультхвилинка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142984"/>
            <a:ext cx="4071966" cy="5500726"/>
          </a:xfrm>
          <a:prstGeom prst="snip2Diag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/>
          <a:lstStyle/>
          <a:p>
            <a:pPr>
              <a:spcBef>
                <a:spcPts val="0"/>
              </a:spcBef>
              <a:buNone/>
            </a:pPr>
            <a:r>
              <a:rPr lang="uk-UA" sz="1800" b="1" dirty="0" smtClean="0">
                <a:solidFill>
                  <a:srgbClr val="002060"/>
                </a:solidFill>
              </a:rPr>
              <a:t>У казковому лісі розминка, </a:t>
            </a:r>
            <a:endParaRPr lang="ru-RU" sz="1800" b="1" dirty="0" smtClean="0">
              <a:solidFill>
                <a:srgbClr val="002060"/>
              </a:solidFill>
            </a:endParaRPr>
          </a:p>
          <a:p>
            <a:pPr>
              <a:spcBef>
                <a:spcPts val="0"/>
              </a:spcBef>
              <a:buNone/>
            </a:pPr>
            <a:r>
              <a:rPr lang="uk-UA" sz="1800" b="1" dirty="0" smtClean="0">
                <a:solidFill>
                  <a:srgbClr val="002060"/>
                </a:solidFill>
              </a:rPr>
              <a:t>Настала фізична хвилинка. </a:t>
            </a:r>
            <a:endParaRPr lang="ru-RU" sz="1800" b="1" dirty="0" smtClean="0">
              <a:solidFill>
                <a:srgbClr val="002060"/>
              </a:solidFill>
            </a:endParaRPr>
          </a:p>
          <a:p>
            <a:pPr>
              <a:spcBef>
                <a:spcPts val="0"/>
              </a:spcBef>
              <a:buNone/>
            </a:pPr>
            <a:r>
              <a:rPr lang="uk-UA" sz="1800" b="1" dirty="0" smtClean="0">
                <a:solidFill>
                  <a:srgbClr val="002060"/>
                </a:solidFill>
              </a:rPr>
              <a:t>Втому </a:t>
            </a:r>
            <a:r>
              <a:rPr lang="uk-UA" sz="1800" b="1" dirty="0" err="1" smtClean="0">
                <a:solidFill>
                  <a:srgbClr val="002060"/>
                </a:solidFill>
              </a:rPr>
              <a:t>проженем</a:t>
            </a:r>
            <a:r>
              <a:rPr lang="uk-UA" sz="1800" b="1" dirty="0" smtClean="0">
                <a:solidFill>
                  <a:srgbClr val="002060"/>
                </a:solidFill>
              </a:rPr>
              <a:t> руками ,</a:t>
            </a:r>
            <a:endParaRPr lang="ru-RU" sz="1800" b="1" dirty="0" smtClean="0">
              <a:solidFill>
                <a:srgbClr val="002060"/>
              </a:solidFill>
            </a:endParaRPr>
          </a:p>
          <a:p>
            <a:pPr>
              <a:spcBef>
                <a:spcPts val="0"/>
              </a:spcBef>
              <a:buNone/>
            </a:pPr>
            <a:r>
              <a:rPr lang="uk-UA" sz="1800" b="1" dirty="0" smtClean="0">
                <a:solidFill>
                  <a:srgbClr val="002060"/>
                </a:solidFill>
              </a:rPr>
              <a:t>Вгору їх </a:t>
            </a:r>
            <a:r>
              <a:rPr lang="uk-UA" sz="1800" b="1" dirty="0" err="1" smtClean="0">
                <a:solidFill>
                  <a:srgbClr val="002060"/>
                </a:solidFill>
              </a:rPr>
              <a:t>піднімем</a:t>
            </a:r>
            <a:r>
              <a:rPr lang="uk-UA" sz="1800" b="1" dirty="0" smtClean="0">
                <a:solidFill>
                  <a:srgbClr val="002060"/>
                </a:solidFill>
              </a:rPr>
              <a:t> з вами. </a:t>
            </a:r>
            <a:endParaRPr lang="ru-RU" sz="1800" b="1" dirty="0" smtClean="0">
              <a:solidFill>
                <a:srgbClr val="002060"/>
              </a:solidFill>
            </a:endParaRPr>
          </a:p>
          <a:p>
            <a:pPr>
              <a:spcBef>
                <a:spcPts val="0"/>
              </a:spcBef>
              <a:buNone/>
            </a:pPr>
            <a:r>
              <a:rPr lang="uk-UA" sz="1800" b="1" dirty="0" smtClean="0">
                <a:solidFill>
                  <a:srgbClr val="002060"/>
                </a:solidFill>
              </a:rPr>
              <a:t>Потім присядемо дружно, </a:t>
            </a:r>
            <a:endParaRPr lang="ru-RU" sz="1800" b="1" dirty="0" smtClean="0">
              <a:solidFill>
                <a:srgbClr val="002060"/>
              </a:solidFill>
            </a:endParaRPr>
          </a:p>
          <a:p>
            <a:pPr>
              <a:spcBef>
                <a:spcPts val="0"/>
              </a:spcBef>
              <a:buNone/>
            </a:pPr>
            <a:r>
              <a:rPr lang="uk-UA" sz="1800" b="1" dirty="0" smtClean="0">
                <a:solidFill>
                  <a:srgbClr val="002060"/>
                </a:solidFill>
              </a:rPr>
              <a:t>Ноги згинаємо пружно. </a:t>
            </a:r>
            <a:endParaRPr lang="ru-RU" sz="1800" b="1" dirty="0" smtClean="0">
              <a:solidFill>
                <a:srgbClr val="002060"/>
              </a:solidFill>
            </a:endParaRPr>
          </a:p>
          <a:p>
            <a:pPr>
              <a:spcBef>
                <a:spcPts val="0"/>
              </a:spcBef>
              <a:buNone/>
            </a:pPr>
            <a:r>
              <a:rPr lang="uk-UA" sz="1800" b="1" dirty="0" smtClean="0">
                <a:solidFill>
                  <a:srgbClr val="002060"/>
                </a:solidFill>
              </a:rPr>
              <a:t>Руки, мов крила, </a:t>
            </a:r>
            <a:r>
              <a:rPr lang="uk-UA" sz="1800" b="1" dirty="0" err="1" smtClean="0">
                <a:solidFill>
                  <a:srgbClr val="002060"/>
                </a:solidFill>
              </a:rPr>
              <a:t>розправим</a:t>
            </a:r>
            <a:r>
              <a:rPr lang="uk-UA" sz="1800" b="1" dirty="0" smtClean="0">
                <a:solidFill>
                  <a:srgbClr val="002060"/>
                </a:solidFill>
              </a:rPr>
              <a:t> </a:t>
            </a:r>
            <a:endParaRPr lang="ru-RU" sz="1800" b="1" dirty="0" smtClean="0">
              <a:solidFill>
                <a:srgbClr val="002060"/>
              </a:solidFill>
            </a:endParaRPr>
          </a:p>
          <a:p>
            <a:pPr>
              <a:spcBef>
                <a:spcPts val="0"/>
              </a:spcBef>
              <a:buNone/>
            </a:pPr>
            <a:r>
              <a:rPr lang="uk-UA" sz="1800" b="1" dirty="0" smtClean="0">
                <a:solidFill>
                  <a:srgbClr val="002060"/>
                </a:solidFill>
              </a:rPr>
              <a:t>І до плечей їх </a:t>
            </a:r>
            <a:r>
              <a:rPr lang="uk-UA" sz="1800" b="1" dirty="0" err="1" smtClean="0">
                <a:solidFill>
                  <a:srgbClr val="002060"/>
                </a:solidFill>
              </a:rPr>
              <a:t>поставим</a:t>
            </a:r>
            <a:r>
              <a:rPr lang="uk-UA" sz="1800" b="1" dirty="0" smtClean="0">
                <a:solidFill>
                  <a:srgbClr val="002060"/>
                </a:solidFill>
              </a:rPr>
              <a:t>. </a:t>
            </a:r>
            <a:endParaRPr lang="ru-RU" sz="1800" b="1" dirty="0" smtClean="0">
              <a:solidFill>
                <a:srgbClr val="002060"/>
              </a:solidFill>
            </a:endParaRPr>
          </a:p>
          <a:p>
            <a:pPr>
              <a:spcBef>
                <a:spcPts val="0"/>
              </a:spcBef>
              <a:buNone/>
            </a:pPr>
            <a:r>
              <a:rPr lang="uk-UA" sz="1800" b="1" dirty="0" smtClean="0">
                <a:solidFill>
                  <a:srgbClr val="002060"/>
                </a:solidFill>
              </a:rPr>
              <a:t>Коло вперед покрутили, </a:t>
            </a:r>
            <a:endParaRPr lang="ru-RU" sz="1800" b="1" dirty="0" smtClean="0">
              <a:solidFill>
                <a:srgbClr val="002060"/>
              </a:solidFill>
            </a:endParaRPr>
          </a:p>
          <a:p>
            <a:pPr>
              <a:spcBef>
                <a:spcPts val="0"/>
              </a:spcBef>
              <a:buNone/>
            </a:pPr>
            <a:r>
              <a:rPr lang="uk-UA" sz="1800" b="1" dirty="0" smtClean="0">
                <a:solidFill>
                  <a:srgbClr val="002060"/>
                </a:solidFill>
              </a:rPr>
              <a:t>Потім назад повторили. </a:t>
            </a:r>
            <a:endParaRPr lang="ru-RU" sz="1800" b="1" dirty="0" smtClean="0">
              <a:solidFill>
                <a:srgbClr val="002060"/>
              </a:solidFill>
            </a:endParaRPr>
          </a:p>
          <a:p>
            <a:pPr>
              <a:spcBef>
                <a:spcPts val="0"/>
              </a:spcBef>
              <a:buNone/>
            </a:pPr>
            <a:r>
              <a:rPr lang="uk-UA" sz="1800" b="1" dirty="0" smtClean="0">
                <a:solidFill>
                  <a:srgbClr val="002060"/>
                </a:solidFill>
              </a:rPr>
              <a:t>Голову вниз опустили, </a:t>
            </a:r>
            <a:endParaRPr lang="ru-RU" sz="1800" b="1" dirty="0" smtClean="0">
              <a:solidFill>
                <a:srgbClr val="002060"/>
              </a:solidFill>
            </a:endParaRPr>
          </a:p>
          <a:p>
            <a:pPr>
              <a:spcBef>
                <a:spcPts val="0"/>
              </a:spcBef>
              <a:buNone/>
            </a:pPr>
            <a:r>
              <a:rPr lang="uk-UA" sz="1800" b="1" dirty="0" smtClean="0">
                <a:solidFill>
                  <a:srgbClr val="002060"/>
                </a:solidFill>
              </a:rPr>
              <a:t>Потім назад нахилили, </a:t>
            </a:r>
            <a:endParaRPr lang="ru-RU" sz="1800" b="1" dirty="0" smtClean="0">
              <a:solidFill>
                <a:srgbClr val="002060"/>
              </a:solidFill>
            </a:endParaRPr>
          </a:p>
          <a:p>
            <a:pPr>
              <a:spcBef>
                <a:spcPts val="0"/>
              </a:spcBef>
              <a:buNone/>
            </a:pPr>
            <a:r>
              <a:rPr lang="uk-UA" sz="1800" b="1" dirty="0" smtClean="0">
                <a:solidFill>
                  <a:srgbClr val="002060"/>
                </a:solidFill>
              </a:rPr>
              <a:t>Потім наліво поклали, </a:t>
            </a:r>
            <a:endParaRPr lang="ru-RU" sz="1800" b="1" dirty="0" smtClean="0">
              <a:solidFill>
                <a:srgbClr val="002060"/>
              </a:solidFill>
            </a:endParaRPr>
          </a:p>
          <a:p>
            <a:pPr>
              <a:spcBef>
                <a:spcPts val="0"/>
              </a:spcBef>
              <a:buNone/>
            </a:pPr>
            <a:r>
              <a:rPr lang="uk-UA" sz="1800" b="1" dirty="0" smtClean="0">
                <a:solidFill>
                  <a:srgbClr val="002060"/>
                </a:solidFill>
              </a:rPr>
              <a:t>Потім направо. І стали. </a:t>
            </a:r>
            <a:endParaRPr lang="ru-RU" sz="1800" b="1" dirty="0" smtClean="0">
              <a:solidFill>
                <a:srgbClr val="002060"/>
              </a:solidFill>
            </a:endParaRPr>
          </a:p>
          <a:p>
            <a:pPr>
              <a:spcBef>
                <a:spcPts val="0"/>
              </a:spcBef>
              <a:buNone/>
            </a:pPr>
            <a:r>
              <a:rPr lang="uk-UA" sz="1800" b="1" dirty="0" smtClean="0">
                <a:solidFill>
                  <a:srgbClr val="002060"/>
                </a:solidFill>
              </a:rPr>
              <a:t>Рівно і струнко. </a:t>
            </a:r>
            <a:endParaRPr lang="ru-RU" sz="1800" b="1" dirty="0" smtClean="0">
              <a:solidFill>
                <a:srgbClr val="002060"/>
              </a:solidFill>
            </a:endParaRPr>
          </a:p>
          <a:p>
            <a:pPr>
              <a:spcBef>
                <a:spcPts val="0"/>
              </a:spcBef>
              <a:buNone/>
            </a:pPr>
            <a:r>
              <a:rPr lang="uk-UA" sz="1800" b="1" dirty="0" smtClean="0">
                <a:solidFill>
                  <a:srgbClr val="002060"/>
                </a:solidFill>
              </a:rPr>
              <a:t> Швидко скінчилась хвилинка,</a:t>
            </a:r>
            <a:endParaRPr lang="ru-RU" sz="1800" b="1" dirty="0" smtClean="0">
              <a:solidFill>
                <a:srgbClr val="002060"/>
              </a:solidFill>
            </a:endParaRPr>
          </a:p>
          <a:p>
            <a:pPr>
              <a:spcBef>
                <a:spcPts val="0"/>
              </a:spcBef>
              <a:buNone/>
            </a:pPr>
            <a:r>
              <a:rPr lang="uk-UA" sz="1800" b="1" dirty="0" smtClean="0">
                <a:solidFill>
                  <a:srgbClr val="002060"/>
                </a:solidFill>
              </a:rPr>
              <a:t>Нас збадьорила розминка.</a:t>
            </a:r>
            <a:endParaRPr lang="ru-RU" b="1" dirty="0" smtClean="0">
              <a:solidFill>
                <a:srgbClr val="002060"/>
              </a:solidFill>
            </a:endParaRPr>
          </a:p>
          <a:p>
            <a:endParaRPr lang="ru-RU" sz="2800" dirty="0"/>
          </a:p>
        </p:txBody>
      </p:sp>
      <p:pic>
        <p:nvPicPr>
          <p:cNvPr id="3074" name="Picture 2" descr="D:\Шлапак робота\Мои  уроки, заходи\Мой урок\2470_незнайко .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42579" y="1142984"/>
            <a:ext cx="4003883" cy="5429264"/>
          </a:xfrm>
          <a:prstGeom prst="round2Diag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750"/>
                            </p:stCondLst>
                            <p:childTnLst>
                              <p:par>
                                <p:cTn id="12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750"/>
                            </p:stCondLst>
                            <p:childTnLst>
                              <p:par>
                                <p:cTn id="29" presetID="4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250"/>
                            </p:stCondLst>
                            <p:childTnLst>
                              <p:par>
                                <p:cTn id="36" presetID="4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750"/>
                            </p:stCondLst>
                            <p:childTnLst>
                              <p:par>
                                <p:cTn id="43" presetID="4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250"/>
                            </p:stCondLst>
                            <p:childTnLst>
                              <p:par>
                                <p:cTn id="50" presetID="4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750"/>
                            </p:stCondLst>
                            <p:childTnLst>
                              <p:par>
                                <p:cTn id="57" presetID="4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6250"/>
                            </p:stCondLst>
                            <p:childTnLst>
                              <p:par>
                                <p:cTn id="64" presetID="4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6750"/>
                            </p:stCondLst>
                            <p:childTnLst>
                              <p:par>
                                <p:cTn id="71" presetID="4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7250"/>
                            </p:stCondLst>
                            <p:childTnLst>
                              <p:par>
                                <p:cTn id="78" presetID="4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7750"/>
                            </p:stCondLst>
                            <p:childTnLst>
                              <p:par>
                                <p:cTn id="85" presetID="4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8250"/>
                            </p:stCondLst>
                            <p:childTnLst>
                              <p:par>
                                <p:cTn id="92" presetID="4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8750"/>
                            </p:stCondLst>
                            <p:childTnLst>
                              <p:par>
                                <p:cTn id="99" presetID="4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9250"/>
                            </p:stCondLst>
                            <p:childTnLst>
                              <p:par>
                                <p:cTn id="106" presetID="4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9750"/>
                            </p:stCondLst>
                            <p:childTnLst>
                              <p:par>
                                <p:cTn id="113" presetID="4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10250"/>
                            </p:stCondLst>
                            <p:childTnLst>
                              <p:par>
                                <p:cTn id="120" presetID="4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10750"/>
                            </p:stCondLst>
                            <p:childTnLst>
                              <p:par>
                                <p:cTn id="127" presetID="4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11250"/>
                            </p:stCondLst>
                            <p:childTnLst>
                              <p:par>
                                <p:cTn id="134" presetID="4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11750"/>
                            </p:stCondLst>
                            <p:childTnLst>
                              <p:par>
                                <p:cTn id="141" presetID="4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6" dur="500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7" fill="hold">
                            <p:stCondLst>
                              <p:cond delay="12250"/>
                            </p:stCondLst>
                            <p:childTnLst>
                              <p:par>
                                <p:cTn id="148" presetID="4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0" dur="500" fill="hold"/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500" fill="hold"/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3" dur="500"/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 animBg="1"/>
    </p:bldLst>
  </p:timing>
</p:sld>
</file>

<file path=ppt/slides/slide1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57290" y="285728"/>
            <a:ext cx="7443782" cy="2207168"/>
          </a:xfrm>
          <a:prstGeom prst="flowChartAlternateProcess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/>
          <a:p>
            <a:pPr lvl="0"/>
            <a:r>
              <a:rPr dirty="0" lang="uk-UA" smtClean="0" sz="2800" u="sng">
                <a:latin charset="0" pitchFamily="18" typeface="Georgia"/>
              </a:rPr>
              <a:t>Завдання для груп :</a:t>
            </a:r>
            <a:r>
              <a:rPr dirty="0" lang="ru-RU" smtClean="0" sz="2800">
                <a:latin charset="0" pitchFamily="18" typeface="Georgia"/>
              </a:rPr>
              <a:t/>
            </a:r>
            <a:br>
              <a:rPr dirty="0" lang="ru-RU" smtClean="0" sz="2800">
                <a:latin charset="0" pitchFamily="18" typeface="Georgia"/>
              </a:rPr>
            </a:br>
            <a:r>
              <a:rPr dirty="0" lang="uk-UA" smtClean="0" sz="2800"/>
              <a:t>прочитати речення , підрахувати кількість твердих та м</a:t>
            </a:r>
            <a:r>
              <a:rPr dirty="0" lang="ru-RU" smtClean="0" sz="2800"/>
              <a:t>’</a:t>
            </a:r>
            <a:r>
              <a:rPr dirty="0" lang="uk-UA" smtClean="0" sz="2800"/>
              <a:t>яких приголосних звуків у всьому реченні. Записати слово «</a:t>
            </a:r>
            <a:r>
              <a:rPr dirty="0" err="1" lang="uk-UA" smtClean="0" sz="2800"/>
              <a:t>рум</a:t>
            </a:r>
            <a:r>
              <a:rPr dirty="0" lang="ru-RU" smtClean="0" sz="2800"/>
              <a:t>’</a:t>
            </a:r>
            <a:r>
              <a:rPr dirty="0" err="1" lang="uk-UA" smtClean="0" sz="2800"/>
              <a:t>яні</a:t>
            </a:r>
            <a:r>
              <a:rPr dirty="0" lang="uk-UA" smtClean="0" sz="2800"/>
              <a:t>» звукописом.</a:t>
            </a:r>
            <a:endParaRPr dirty="0" lang="ru-RU" sz="3200">
              <a:latin charset="0" pitchFamily="18" typeface="Georgia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2708920"/>
            <a:ext cx="7943848" cy="2364864"/>
          </a:xfrm>
          <a:prstGeom prst="round2Diag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/>
          <a:lstStyle/>
          <a:p>
            <a:pPr algn="ctr">
              <a:buNone/>
            </a:pPr>
            <a:endParaRPr dirty="0" i="1" lang="uk-UA" smtClean="0" sz="2800">
              <a:solidFill>
                <a:srgbClr val="FF0000"/>
              </a:solidFill>
            </a:endParaRPr>
          </a:p>
          <a:p>
            <a:pPr algn="ctr">
              <a:buNone/>
            </a:pPr>
            <a:r>
              <a:rPr b="1" dirty="0" i="1" lang="uk-UA" smtClean="0" sz="3600">
                <a:solidFill>
                  <a:srgbClr val="FF0000"/>
                </a:solidFill>
              </a:rPr>
              <a:t>Мої рум’яні щічки немов пиріжечки з пічки.</a:t>
            </a:r>
            <a:endParaRPr b="1" dirty="0" lang="ru-RU" sz="3600">
              <a:solidFill>
                <a:srgbClr val="FF0000"/>
              </a:solidFill>
            </a:endParaRPr>
          </a:p>
        </p:txBody>
      </p:sp>
      <p:pic>
        <p:nvPicPr>
          <p:cNvPr descr="D:\Шлапак робота\Мои  уроки, заходи\Мой урок\6.jpg" id="4098" name="Picture 2"/>
          <p:cNvPicPr>
            <a:picLocks noChangeArrowheads="1" noChangeAspect="1"/>
          </p:cNvPicPr>
          <p:nvPr/>
        </p:nvPicPr>
        <p:blipFill>
          <a:blip cstate="print" r:embed="rId2"/>
          <a:srcRect b="249"/>
          <a:stretch>
            <a:fillRect/>
          </a:stretch>
        </p:blipFill>
        <p:spPr bwMode="auto">
          <a:xfrm>
            <a:off x="1763688" y="260648"/>
            <a:ext cx="5587755" cy="628654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  <p:cond delay="0" evt="onBegin">
                          <p:tn val="2"/>
                        </p:cond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id="5" nodeType="afterEffect" presetClass="entr" presetID="6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circle(in)" transition="in">
                                      <p:cBhvr>
                                        <p:cTn dur="1000" id="7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8">
                            <p:stCondLst>
                              <p:cond delay="1000"/>
                            </p:stCondLst>
                            <p:childTnLst>
                              <p:par>
                                <p:cTn accel="100000" fill="hold" id="9" nodeType="afterEffect" presetClass="exit" presetID="49" presetSubtype="0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dur="500" id="10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500" id="11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500" id="12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filter="fade" transition="out">
                                      <p:cBhvr>
                                        <p:cTn dur="500" id="13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 id="14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15">
                            <p:stCondLst>
                              <p:cond delay="1500"/>
                            </p:stCondLst>
                            <p:childTnLst>
                              <p:par>
                                <p:cTn fill="hold" grpId="0" id="16" nodeType="afterEffect" presetClass="entr" presetID="40" presetSubtype="0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dur="1" fill="hold" id="1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 id="18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dur="1000" fill="hold" id="19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2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21">
                      <p:stCondLst>
                        <p:cond delay="indefinite"/>
                      </p:stCondLst>
                      <p:childTnLst>
                        <p:par>
                          <p:cTn fill="hold" id="22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23" nodeType="clickEffect" presetClass="entr" presetID="5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2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checkerboard(across)" transition="in">
                                      <p:cBhvr>
                                        <p:cTn dur="500" id="25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grpId="0" id="26" nodeType="withEffect" presetClass="entr" presetID="5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2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checkerboard(across)" transition="in">
                                      <p:cBhvr>
                                        <p:cTn dur="500" id="28"/>
                                        <p:tgtEl>
                                          <p:spTgt spid="3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animBg="1" grpId="0" spid="2"/>
      <p:bldP animBg="1" build="p" grpId="0" spid="3" uiExpand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2332856"/>
          </a:xfrm>
          <a:prstGeom prst="round2Diag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/>
          <a:lstStyle/>
          <a:p>
            <a:pPr algn="ctr">
              <a:buNone/>
            </a:pPr>
            <a:r>
              <a:rPr lang="uk-UA" sz="3600" i="1" dirty="0" smtClean="0">
                <a:solidFill>
                  <a:srgbClr val="FF0000"/>
                </a:solidFill>
              </a:rPr>
              <a:t>Тверді звуки : 15</a:t>
            </a:r>
          </a:p>
          <a:p>
            <a:pPr algn="ctr">
              <a:buNone/>
            </a:pPr>
            <a:r>
              <a:rPr lang="uk-UA" sz="3600" i="1" dirty="0" smtClean="0">
                <a:solidFill>
                  <a:srgbClr val="FF0000"/>
                </a:solidFill>
              </a:rPr>
              <a:t>М’які звуки : 6</a:t>
            </a:r>
          </a:p>
          <a:p>
            <a:pPr algn="ctr">
              <a:buNone/>
            </a:pPr>
            <a:r>
              <a:rPr lang="en-US" sz="3600" dirty="0" smtClean="0">
                <a:solidFill>
                  <a:srgbClr val="FF0000"/>
                </a:solidFill>
              </a:rPr>
              <a:t>[</a:t>
            </a:r>
            <a:r>
              <a:rPr lang="uk-UA" sz="3600" dirty="0" smtClean="0">
                <a:solidFill>
                  <a:srgbClr val="FF0000"/>
                </a:solidFill>
              </a:rPr>
              <a:t>р у м й а н</a:t>
            </a:r>
            <a:r>
              <a:rPr lang="en-US" sz="3600" smtClean="0">
                <a:solidFill>
                  <a:srgbClr val="FF0000"/>
                </a:solidFill>
              </a:rPr>
              <a:t>’</a:t>
            </a:r>
            <a:r>
              <a:rPr lang="uk-UA" sz="3600" smtClean="0">
                <a:solidFill>
                  <a:srgbClr val="FF0000"/>
                </a:solidFill>
              </a:rPr>
              <a:t>і</a:t>
            </a:r>
            <a:r>
              <a:rPr lang="en-US" sz="3600" dirty="0" smtClean="0">
                <a:solidFill>
                  <a:srgbClr val="FF0000"/>
                </a:solidFill>
              </a:rPr>
              <a:t>]</a:t>
            </a:r>
          </a:p>
          <a:p>
            <a:pPr algn="ctr">
              <a:buNone/>
            </a:pPr>
            <a:endParaRPr lang="uk-UA" sz="36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>
                <a:solidFill>
                  <a:srgbClr val="7030A0"/>
                </a:solidFill>
                <a:latin typeface="Georgia" pitchFamily="18" charset="0"/>
              </a:rPr>
              <a:t>ВІТАЄМО, ЛЮБІ ДРУЗІ!</a:t>
            </a:r>
            <a:endParaRPr lang="ru-RU" dirty="0">
              <a:solidFill>
                <a:srgbClr val="7030A0"/>
              </a:solidFill>
              <a:latin typeface="Georgia" pitchFamily="18" charset="0"/>
            </a:endParaRPr>
          </a:p>
        </p:txBody>
      </p:sp>
      <p:pic>
        <p:nvPicPr>
          <p:cNvPr id="5122" name="Picture 2" descr="D:\Шлапак робота\Мои  уроки, заходи\Мой урок\000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57356" y="928670"/>
            <a:ext cx="5352819" cy="54292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9500"/>
                            </p:stCondLst>
                            <p:childTnLst>
                              <p:par>
                                <p:cTn id="11" presetID="5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770" decel="100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" dur="770" decel="100000"/>
                                        <p:tgtEl>
                                          <p:spTgt spid="5122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6" dur="77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8" dur="77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b="1" smtClean="0">
                <a:latin typeface="Monotype Corsiva" pitchFamily="66" charset="0"/>
              </a:rPr>
              <a:t>Шаблон  </a:t>
            </a:r>
            <a:r>
              <a:rPr lang="ru-RU" b="1" dirty="0" smtClean="0">
                <a:latin typeface="Monotype Corsiva" pitchFamily="66" charset="0"/>
              </a:rPr>
              <a:t>для  </a:t>
            </a:r>
            <a:r>
              <a:rPr lang="ru-RU" b="1" dirty="0" err="1" smtClean="0">
                <a:latin typeface="Monotype Corsiva" pitchFamily="66" charset="0"/>
              </a:rPr>
              <a:t>презентації</a:t>
            </a:r>
            <a:r>
              <a:rPr lang="ru-RU" b="1" dirty="0" smtClean="0">
                <a:latin typeface="Monotype Corsiva" pitchFamily="66" charset="0"/>
              </a:rPr>
              <a:t> :</a:t>
            </a:r>
          </a:p>
          <a:p>
            <a:pPr algn="ctr">
              <a:buNone/>
            </a:pPr>
            <a:endParaRPr lang="ru-RU" b="1" dirty="0" smtClean="0">
              <a:latin typeface="Monotype Corsiva" pitchFamily="66" charset="0"/>
            </a:endParaRPr>
          </a:p>
          <a:p>
            <a:pPr algn="ctr">
              <a:buNone/>
            </a:pPr>
            <a:r>
              <a:rPr lang="ru-RU" b="1" dirty="0" smtClean="0">
                <a:latin typeface="Monotype Corsiva" pitchFamily="66" charset="0"/>
              </a:rPr>
              <a:t>Сайт </a:t>
            </a:r>
            <a:r>
              <a:rPr lang="ru-RU" b="1" i="1" dirty="0" smtClean="0">
                <a:latin typeface="Monotype Corsiva" pitchFamily="66" charset="0"/>
                <a:hlinkClick r:id="rId2"/>
              </a:rPr>
              <a:t>http://pedsovet.su/</a:t>
            </a:r>
            <a:r>
              <a:rPr lang="ru-RU" b="1" i="1" dirty="0" smtClean="0">
                <a:latin typeface="Monotype Corsiva" pitchFamily="66" charset="0"/>
              </a:rPr>
              <a:t> </a:t>
            </a:r>
            <a:endParaRPr lang="ru-RU" b="1" dirty="0" smtClean="0">
              <a:latin typeface="Monotype Corsiva" pitchFamily="66" charset="0"/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14282" y="0"/>
            <a:ext cx="8715436" cy="5643602"/>
          </a:xfrm>
          <a:prstGeom prst="horizontalScroll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/>
          <a:lstStyle/>
          <a:p>
            <a:r>
              <a:rPr lang="uk-UA" sz="3600" u="sng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/>
            </a:r>
            <a:br>
              <a:rPr lang="uk-UA" sz="3600" u="sng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</a:br>
            <a:r>
              <a:rPr lang="uk-UA" sz="3600" u="sng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Тема.</a:t>
            </a:r>
            <a:r>
              <a:rPr lang="uk-UA" sz="3600" dirty="0" smtClean="0">
                <a:solidFill>
                  <a:srgbClr val="7030A0"/>
                </a:solidFill>
                <a:latin typeface="Georgia" pitchFamily="18" charset="0"/>
              </a:rPr>
              <a:t> </a:t>
            </a:r>
            <a:r>
              <a:rPr lang="uk-UA" sz="3600" b="1" i="1" dirty="0" smtClean="0">
                <a:solidFill>
                  <a:srgbClr val="7030A0"/>
                </a:solidFill>
                <a:latin typeface="Georgia" pitchFamily="18" charset="0"/>
              </a:rPr>
              <a:t>Тренувальні вправи у </a:t>
            </a:r>
            <a:r>
              <a:rPr lang="uk-UA" sz="3600" b="1" i="1" dirty="0" err="1" smtClean="0">
                <a:solidFill>
                  <a:srgbClr val="7030A0"/>
                </a:solidFill>
                <a:latin typeface="Georgia" pitchFamily="18" charset="0"/>
              </a:rPr>
              <a:t>звуко</a:t>
            </a:r>
            <a:r>
              <a:rPr lang="uk-UA" sz="3600" b="1" i="1" dirty="0" smtClean="0">
                <a:solidFill>
                  <a:srgbClr val="7030A0"/>
                </a:solidFill>
                <a:latin typeface="Georgia" pitchFamily="18" charset="0"/>
              </a:rPr>
              <a:t> – буквеному аналізі слів. Узагальнення знань учнів про тверді та м'які приголосні  звуки. </a:t>
            </a:r>
            <a:endParaRPr lang="uk-UA" sz="3600" b="1" i="1" dirty="0">
              <a:solidFill>
                <a:srgbClr val="7030A0"/>
              </a:solidFill>
              <a:latin typeface="Georg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285852" y="1357298"/>
            <a:ext cx="564357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285852" y="857232"/>
            <a:ext cx="6858048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5400" b="1" dirty="0" err="1" smtClean="0">
                <a:solidFill>
                  <a:srgbClr val="0070C0"/>
                </a:solidFill>
                <a:latin typeface="Georgia" pitchFamily="18" charset="0"/>
              </a:rPr>
              <a:t>зн</a:t>
            </a:r>
            <a:r>
              <a:rPr lang="uk-UA" sz="5400" b="1" dirty="0" smtClean="0">
                <a:solidFill>
                  <a:srgbClr val="0070C0"/>
                </a:solidFill>
                <a:latin typeface="Georgia" pitchFamily="18" charset="0"/>
              </a:rPr>
              <a:t>…</a:t>
            </a:r>
            <a:r>
              <a:rPr lang="uk-UA" sz="5400" b="1" dirty="0" err="1" smtClean="0">
                <a:solidFill>
                  <a:srgbClr val="0070C0"/>
                </a:solidFill>
                <a:latin typeface="Georgia" pitchFamily="18" charset="0"/>
              </a:rPr>
              <a:t>нн</a:t>
            </a:r>
            <a:r>
              <a:rPr lang="uk-UA" sz="5400" b="1" dirty="0" smtClean="0">
                <a:solidFill>
                  <a:srgbClr val="0070C0"/>
                </a:solidFill>
                <a:latin typeface="Georgia" pitchFamily="18" charset="0"/>
              </a:rPr>
              <a:t>…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5400" b="1" dirty="0" smtClean="0">
                <a:solidFill>
                  <a:srgbClr val="0070C0"/>
                </a:solidFill>
                <a:latin typeface="Georgia" pitchFamily="18" charset="0"/>
              </a:rPr>
              <a:t>п…в…г…</a:t>
            </a:r>
            <a:endParaRPr lang="ru-RU" sz="5400" b="1" dirty="0" smtClean="0">
              <a:solidFill>
                <a:srgbClr val="0070C0"/>
              </a:solidFill>
              <a:latin typeface="Georgia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5400" b="1" dirty="0" smtClean="0">
                <a:solidFill>
                  <a:srgbClr val="0070C0"/>
                </a:solidFill>
                <a:latin typeface="Georgia" pitchFamily="18" charset="0"/>
              </a:rPr>
              <a:t>п…р…м…г…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5400" b="1" dirty="0" smtClean="0">
                <a:solidFill>
                  <a:srgbClr val="0070C0"/>
                </a:solidFill>
                <a:latin typeface="Georgia" pitchFamily="18" charset="0"/>
              </a:rPr>
              <a:t> </a:t>
            </a:r>
            <a:r>
              <a:rPr lang="uk-UA" sz="54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                                       </a:t>
            </a:r>
            <a:endParaRPr lang="ru-RU" sz="5400" dirty="0"/>
          </a:p>
        </p:txBody>
      </p:sp>
      <p:sp>
        <p:nvSpPr>
          <p:cNvPr id="3074" name="AutoShape 2" descr="https://encrypted-tbn0.gstatic.com/images?q=tbn:ANd9GcTveSHrCq1vq4a8Md5oUh-tPV1o2qv_WnbrdoUL75hiA6b5cjmB"/>
          <p:cNvSpPr>
            <a:spLocks noChangeAspect="1" noChangeArrowheads="1"/>
          </p:cNvSpPr>
          <p:nvPr/>
        </p:nvSpPr>
        <p:spPr bwMode="auto">
          <a:xfrm>
            <a:off x="155575" y="-1112838"/>
            <a:ext cx="2990850" cy="23241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9" name="irc_mi" descr="https://encrypted-tbn2.gstatic.com/images?q=tbn:ANd9GcSRjPQXTxSuOz11SsILEH7FHvU7YrnD3p41FVGlEBabFO5oz5QuzA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57686" y="3571876"/>
            <a:ext cx="2314575" cy="21194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57158" y="285728"/>
            <a:ext cx="8572560" cy="6143668"/>
          </a:xfrm>
        </p:spPr>
        <p:txBody>
          <a:bodyPr/>
          <a:lstStyle/>
          <a:p>
            <a:pPr algn="just">
              <a:spcBef>
                <a:spcPts val="0"/>
              </a:spcBef>
            </a:pPr>
            <a:r>
              <a:rPr lang="uk-UA" dirty="0" smtClean="0">
                <a:solidFill>
                  <a:schemeClr val="tx1"/>
                </a:solidFill>
                <a:latin typeface="Gabriola" pitchFamily="82" charset="0"/>
              </a:rPr>
              <a:t>                  Шановні другокласники, допоможіть мені, будь            </a:t>
            </a:r>
          </a:p>
          <a:p>
            <a:pPr algn="just">
              <a:spcBef>
                <a:spcPts val="0"/>
              </a:spcBef>
            </a:pPr>
            <a:r>
              <a:rPr lang="uk-UA" dirty="0" smtClean="0">
                <a:solidFill>
                  <a:schemeClr val="tx1"/>
                </a:solidFill>
                <a:latin typeface="Gabriola" pitchFamily="82" charset="0"/>
              </a:rPr>
              <a:t>              ласка! Через те, що мачуха не дає мені відпочивати, я багато пропускаю уроків у казковій школі Білосніжки.  А сьогодні в школі задали таке завдання : записати слова звукописом. Ось що я отримала : </a:t>
            </a:r>
            <a:endParaRPr lang="ru-RU" dirty="0" smtClean="0">
              <a:solidFill>
                <a:schemeClr val="tx1"/>
              </a:solidFill>
              <a:latin typeface="Gabriola" pitchFamily="82" charset="0"/>
            </a:endParaRPr>
          </a:p>
          <a:p>
            <a:pPr algn="l">
              <a:spcBef>
                <a:spcPts val="0"/>
              </a:spcBef>
            </a:pPr>
            <a:r>
              <a:rPr lang="uk-UA" dirty="0" smtClean="0">
                <a:solidFill>
                  <a:schemeClr val="tx1"/>
                </a:solidFill>
                <a:latin typeface="Gabriola" pitchFamily="82" charset="0"/>
              </a:rPr>
              <a:t>свята ( -  </a:t>
            </a:r>
            <a:r>
              <a:rPr lang="uk-UA" b="1" dirty="0" smtClean="0">
                <a:solidFill>
                  <a:schemeClr val="tx1"/>
                </a:solidFill>
                <a:latin typeface="Gabriola" pitchFamily="82" charset="0"/>
              </a:rPr>
              <a:t>-</a:t>
            </a:r>
            <a:r>
              <a:rPr lang="uk-UA" dirty="0" smtClean="0">
                <a:solidFill>
                  <a:schemeClr val="tx1"/>
                </a:solidFill>
                <a:latin typeface="Gabriola" pitchFamily="82" charset="0"/>
              </a:rPr>
              <a:t>      </a:t>
            </a:r>
            <a:r>
              <a:rPr lang="uk-UA" b="1" dirty="0" smtClean="0">
                <a:solidFill>
                  <a:schemeClr val="tx1"/>
                </a:solidFill>
                <a:latin typeface="Gabriola" pitchFamily="82" charset="0"/>
              </a:rPr>
              <a:t>-  </a:t>
            </a:r>
            <a:r>
              <a:rPr lang="uk-UA" dirty="0" smtClean="0">
                <a:solidFill>
                  <a:schemeClr val="tx1"/>
                </a:solidFill>
                <a:latin typeface="Gabriola" pitchFamily="82" charset="0"/>
              </a:rPr>
              <a:t>   ) , фікус  ( -      -      -  ) , ключ ( -   -       - )</a:t>
            </a:r>
            <a:endParaRPr lang="ru-RU" dirty="0" smtClean="0">
              <a:solidFill>
                <a:schemeClr val="tx1"/>
              </a:solidFill>
              <a:latin typeface="Gabriola" pitchFamily="82" charset="0"/>
            </a:endParaRPr>
          </a:p>
          <a:p>
            <a:pPr algn="just">
              <a:spcBef>
                <a:spcPts val="0"/>
              </a:spcBef>
            </a:pPr>
            <a:r>
              <a:rPr lang="uk-UA" dirty="0" smtClean="0">
                <a:solidFill>
                  <a:schemeClr val="tx1"/>
                </a:solidFill>
                <a:latin typeface="Gabriola" pitchFamily="82" charset="0"/>
              </a:rPr>
              <a:t>Я не можу зрозуміти, що я зробила не так.</a:t>
            </a:r>
            <a:endParaRPr lang="ru-RU" dirty="0" smtClean="0">
              <a:solidFill>
                <a:schemeClr val="tx1"/>
              </a:solidFill>
              <a:latin typeface="Gabriola" pitchFamily="82" charset="0"/>
            </a:endParaRPr>
          </a:p>
          <a:p>
            <a:pPr algn="just">
              <a:spcBef>
                <a:spcPts val="0"/>
              </a:spcBef>
            </a:pPr>
            <a:r>
              <a:rPr lang="uk-UA" dirty="0" smtClean="0">
                <a:solidFill>
                  <a:schemeClr val="tx1"/>
                </a:solidFill>
                <a:latin typeface="Gabriola" pitchFamily="82" charset="0"/>
              </a:rPr>
              <a:t>					     З повагою, Попелюшка. </a:t>
            </a:r>
            <a:endParaRPr lang="ru-RU" dirty="0">
              <a:solidFill>
                <a:schemeClr val="tx1"/>
              </a:solidFill>
              <a:latin typeface="Gabriola" pitchFamily="82" charset="0"/>
            </a:endParaRPr>
          </a:p>
        </p:txBody>
      </p:sp>
      <p:sp>
        <p:nvSpPr>
          <p:cNvPr id="4" name="Овал 3"/>
          <p:cNvSpPr/>
          <p:nvPr/>
        </p:nvSpPr>
        <p:spPr>
          <a:xfrm>
            <a:off x="2000232" y="3000372"/>
            <a:ext cx="142876" cy="142876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Овал 4"/>
          <p:cNvSpPr/>
          <p:nvPr/>
        </p:nvSpPr>
        <p:spPr>
          <a:xfrm>
            <a:off x="2428860" y="3000372"/>
            <a:ext cx="142876" cy="142876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Овал 5"/>
          <p:cNvSpPr/>
          <p:nvPr/>
        </p:nvSpPr>
        <p:spPr>
          <a:xfrm>
            <a:off x="4714876" y="3000372"/>
            <a:ext cx="142876" cy="142876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вал 6"/>
          <p:cNvSpPr/>
          <p:nvPr/>
        </p:nvSpPr>
        <p:spPr>
          <a:xfrm>
            <a:off x="4143372" y="3000372"/>
            <a:ext cx="142876" cy="142876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7072330" y="3000372"/>
            <a:ext cx="142876" cy="142876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" name="Picture 2" descr="D:\Шлапак робота\Мои  уроки, заходи\Мой урок\cinderella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00298" y="214290"/>
            <a:ext cx="3541733" cy="558926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800" decel="100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00" decel="100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800" decel="100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800" decel="100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800" decel="100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800" decel="100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800" decel="100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800" decel="100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800" decel="100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800" decel="100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800" decel="100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800" decel="100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800" decel="100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800" decel="100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80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80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800" decel="100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800" decel="100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800" decel="100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34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from="(ppt_x)" to="(ppt_x+1)" calcmode="lin" valueType="num">
                                      <p:cBhvr>
                                        <p:cTn id="9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93" dur="2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94" dur="8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  <p:to>
                                        <p:strVal val="-1.0"/>
                                      </p:to>
                                    </p:se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34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from="(ppt_x)" to="(ppt_x+1)" calcmode="lin" valueType="num">
                                      <p:cBhvr>
                                        <p:cTn id="9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98" dur="2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99" dur="8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  <p:to>
                                        <p:strVal val="-1.0"/>
                                      </p:to>
                                    </p:se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34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from="(ppt_x)" to="(ppt_x+1)" calcmode="lin" valueType="num">
                                      <p:cBhvr>
                                        <p:cTn id="10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03" dur="2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04" dur="8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  <p:to>
                                        <p:strVal val="-1.0"/>
                                      </p:to>
                                    </p:se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" presetID="34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from="(ppt_x)" to="(ppt_x+1)" calcmode="lin" valueType="num">
                                      <p:cBhvr>
                                        <p:cTn id="10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08" dur="2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09" dur="8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  <p:to>
                                        <p:strVal val="-1.0"/>
                                      </p:to>
                                    </p:se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34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from="(ppt_x)" to="(ppt_x+1)" calcmode="lin" valueType="num">
                                      <p:cBhvr>
                                        <p:cTn id="11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13" dur="2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14" dur="8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  <p:to>
                                        <p:strVal val="-1.0"/>
                                      </p:to>
                                    </p:se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" presetID="34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from="(ppt_x)" to="(ppt_x+1)" calcmode="lin" valueType="num">
                                      <p:cBhvr>
                                        <p:cTn id="11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18" dur="2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19" dur="8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  <p:to>
                                        <p:strVal val="-1.0"/>
                                      </p:to>
                                    </p:se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34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from="(ppt_x)" to="(ppt_x+1)" calcmode="lin" valueType="num">
                                      <p:cBhvr>
                                        <p:cTn id="12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23" dur="2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4" dur="8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  <p:to>
                                        <p:strVal val="-1.0"/>
                                      </p:to>
                                    </p:se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6" presetID="34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from="(ppt_x)" to="(ppt_x+1)" calcmode="lin" valueType="num">
                                      <p:cBhvr>
                                        <p:cTn id="12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28" dur="2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9" dur="8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  <p:to>
                                        <p:strVal val="-1.0"/>
                                      </p:to>
                                    </p:se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" presetID="34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from="(ppt_x)" to="(ppt_x+1)" calcmode="lin" valueType="num">
                                      <p:cBhvr>
                                        <p:cTn id="13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33" dur="2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34" dur="8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  <p:to>
                                        <p:strVal val="-1.0"/>
                                      </p:to>
                                    </p:se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6" presetID="34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from="(ppt_x)" to="(ppt_x+1)" calcmode="lin" valueType="num">
                                      <p:cBhvr>
                                        <p:cTn id="13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38" dur="2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39" dur="8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  <p:to>
                                        <p:strVal val="-1.0"/>
                                      </p:to>
                                    </p:se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1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4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3" grpId="1" uiExpand="1" build="p"/>
      <p:bldP spid="4" grpId="0" animBg="1"/>
      <p:bldP spid="4" grpId="1" animBg="1"/>
      <p:bldP spid="5" grpId="0" animBg="1"/>
      <p:bldP spid="5" grpId="1" animBg="1"/>
      <p:bldP spid="6" grpId="0" animBg="1"/>
      <p:bldP spid="6" grpId="1" animBg="1"/>
      <p:bldP spid="7" grpId="0" animBg="1"/>
      <p:bldP spid="7" grpId="1" animBg="1"/>
      <p:bldP spid="8" grpId="0" animBg="1"/>
      <p:bldP spid="8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285728"/>
            <a:ext cx="8229600" cy="6215106"/>
          </a:xfrm>
        </p:spPr>
        <p:txBody>
          <a:bodyPr/>
          <a:lstStyle/>
          <a:p>
            <a:pPr algn="ctr">
              <a:buNone/>
            </a:pPr>
            <a:r>
              <a:rPr lang="ru-RU" sz="6000" dirty="0" err="1" smtClean="0">
                <a:solidFill>
                  <a:srgbClr val="FF0000"/>
                </a:solidFill>
                <a:latin typeface="Georgia" pitchFamily="18" charset="0"/>
              </a:rPr>
              <a:t>Каліграфічна</a:t>
            </a:r>
            <a:r>
              <a:rPr lang="ru-RU" sz="6000" dirty="0" smtClean="0">
                <a:solidFill>
                  <a:srgbClr val="FF0000"/>
                </a:solidFill>
                <a:latin typeface="Georgia" pitchFamily="18" charset="0"/>
              </a:rPr>
              <a:t> </a:t>
            </a:r>
            <a:r>
              <a:rPr lang="ru-RU" sz="6000" dirty="0" err="1" smtClean="0">
                <a:solidFill>
                  <a:srgbClr val="FF0000"/>
                </a:solidFill>
                <a:latin typeface="Georgia" pitchFamily="18" charset="0"/>
              </a:rPr>
              <a:t>хвилинка</a:t>
            </a:r>
            <a:endParaRPr lang="ru-RU" sz="6000" dirty="0" smtClean="0">
              <a:solidFill>
                <a:srgbClr val="FF0000"/>
              </a:solidFill>
              <a:latin typeface="Georgia" pitchFamily="18" charset="0"/>
            </a:endParaRPr>
          </a:p>
          <a:p>
            <a:pPr algn="ctr">
              <a:buNone/>
            </a:pPr>
            <a:r>
              <a:rPr lang="ru-RU" sz="11500" dirty="0" err="1" smtClean="0">
                <a:latin typeface="Georgia" pitchFamily="18" charset="0"/>
              </a:rPr>
              <a:t>хв</a:t>
            </a:r>
            <a:r>
              <a:rPr lang="ru-RU" sz="11500" dirty="0" smtClean="0">
                <a:latin typeface="Georgia" pitchFamily="18" charset="0"/>
              </a:rPr>
              <a:t>   ил</a:t>
            </a:r>
          </a:p>
          <a:p>
            <a:pPr algn="ctr">
              <a:buNone/>
            </a:pPr>
            <a:endParaRPr lang="ru-RU" sz="11500" dirty="0">
              <a:latin typeface="Georgia" pitchFamily="18" charset="0"/>
            </a:endParaRPr>
          </a:p>
        </p:txBody>
      </p:sp>
      <p:pic>
        <p:nvPicPr>
          <p:cNvPr id="6" name="Picture 2" descr="D:\Шлапак робота\Мои  уроки, заходи\Мой урок\image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00232" y="285728"/>
            <a:ext cx="5000659" cy="5442578"/>
          </a:xfrm>
          <a:prstGeom prst="rect">
            <a:avLst/>
          </a:prstGeom>
          <a:noFill/>
        </p:spPr>
      </p:pic>
      <p:sp>
        <p:nvSpPr>
          <p:cNvPr id="1037" name="Rectangle 13"/>
          <p:cNvSpPr>
            <a:spLocks noChangeArrowheads="1"/>
          </p:cNvSpPr>
          <p:nvPr/>
        </p:nvSpPr>
        <p:spPr bwMode="auto">
          <a:xfrm>
            <a:off x="0" y="457200"/>
            <a:ext cx="0" cy="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sz="7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Garamond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7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aramond" pitchFamily="18" charset="0"/>
                <a:ea typeface="Calibri" pitchFamily="34" charset="0"/>
                <a:cs typeface="Times New Roman" pitchFamily="18" charset="0"/>
              </a:rPr>
              <a:t>          </a:t>
            </a:r>
            <a:endParaRPr kumimoji="0" lang="uk-UA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52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3" dur="5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100000" y="100000"/>
                                      <p:to x="250000" y="250000"/>
                                    </p:animScale>
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<p:cBhvr>
                                        <p:cTn id="14" dur="5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15" dur="5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6000"/>
                            </p:stCondLst>
                            <p:childTnLst>
                              <p:par>
                                <p:cTn id="18" presetID="45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8900"/>
                            </p:stCondLst>
                            <p:childTnLst>
                              <p:par>
                                <p:cTn id="24" presetID="45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Выноска-облако 4"/>
          <p:cNvSpPr/>
          <p:nvPr/>
        </p:nvSpPr>
        <p:spPr>
          <a:xfrm>
            <a:off x="285720" y="214290"/>
            <a:ext cx="8358246" cy="5357850"/>
          </a:xfrm>
          <a:prstGeom prst="cloudCallou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None/>
            </a:pPr>
            <a:r>
              <a:rPr lang="uk-UA" sz="6000" dirty="0" smtClean="0">
                <a:latin typeface="Georgia" pitchFamily="18" charset="0"/>
              </a:rPr>
              <a:t>хвиля ( - -   =  )</a:t>
            </a:r>
            <a:endParaRPr lang="ru-RU" sz="5400" dirty="0" smtClean="0">
              <a:latin typeface="Georgia" pitchFamily="18" charset="0"/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5286380" y="2643182"/>
            <a:ext cx="285752" cy="285752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вал 6"/>
          <p:cNvSpPr/>
          <p:nvPr/>
        </p:nvSpPr>
        <p:spPr>
          <a:xfrm>
            <a:off x="6143636" y="2643182"/>
            <a:ext cx="285752" cy="285752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800" decel="100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800" decel="100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43042" y="214290"/>
            <a:ext cx="6786610" cy="1428760"/>
          </a:xfrm>
          <a:prstGeom prst="snip1Rect">
            <a:avLst/>
          </a:prstGeom>
          <a:effectLst>
            <a:innerShdw blurRad="114300">
              <a:prstClr val="black"/>
            </a:inn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r>
              <a:rPr lang="uk-UA" sz="4000" dirty="0" smtClean="0"/>
              <a:t>Які літери можуть позначати м'якість приголосного звука?</a:t>
            </a:r>
            <a:endParaRPr lang="ru-RU" sz="40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000108"/>
            <a:ext cx="8715436" cy="4071965"/>
          </a:xfrm>
          <a:prstGeom prst="foldedCorner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/>
          <a:p>
            <a:pPr algn="ctr">
              <a:buNone/>
            </a:pPr>
            <a:r>
              <a:rPr lang="uk-UA" sz="2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Списати текст, підкреслити букви, що позначають м'якість приголосних.</a:t>
            </a:r>
            <a:endParaRPr lang="ru-RU" sz="2800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just">
              <a:buNone/>
            </a:pPr>
            <a:r>
              <a:rPr lang="uk-UA" i="1" dirty="0" smtClean="0"/>
              <a:t>    Поки бідного маркіза витягали з води, Кіт вже встиг розповісти королю, як злодії вкрали у хазяїна весь одяг. Король наказав швидко доставити найкраще вбрання для маркіза </a:t>
            </a:r>
            <a:r>
              <a:rPr lang="uk-UA" i="1" dirty="0" err="1" smtClean="0"/>
              <a:t>Карабаса</a:t>
            </a:r>
            <a:r>
              <a:rPr lang="uk-UA" i="1" dirty="0" smtClean="0"/>
              <a:t>.</a:t>
            </a:r>
            <a:endParaRPr lang="ru-RU" dirty="0" smtClean="0"/>
          </a:p>
          <a:p>
            <a:endParaRPr lang="ru-RU" dirty="0"/>
          </a:p>
        </p:txBody>
      </p:sp>
      <p:pic>
        <p:nvPicPr>
          <p:cNvPr id="8" name="Рисунок 7" descr="D:\Шлапак робота\Мои  уроки, заходи\Мой урок\3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57290" y="428604"/>
            <a:ext cx="5429288" cy="5715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0"/>
                            </p:stCondLst>
                            <p:childTnLst>
                              <p:par>
                                <p:cTn id="9" presetID="3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4000" accel="100000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4000" accel="100000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-9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decel="100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decel="100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000" accel="100000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0.4+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4000" accel="100000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0.4-0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0"/>
                            </p:stCondLst>
                            <p:childTnLst>
                              <p:par>
                                <p:cTn id="18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0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1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xit" presetSubtype="4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wheel(4)">
                                      <p:cBhvr>
                                        <p:cTn id="26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1" dur="2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5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6000"/>
                            </p:stCondLst>
                            <p:childTnLst>
                              <p:par>
                                <p:cTn id="37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9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3" grpId="0" build="p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2"/>
          <p:cNvSpPr>
            <a:spLocks noGrp="1"/>
          </p:cNvSpPr>
          <p:nvPr>
            <p:ph type="subTitle" idx="1"/>
          </p:nvPr>
        </p:nvSpPr>
        <p:spPr>
          <a:xfrm>
            <a:off x="285720" y="1428736"/>
            <a:ext cx="8572560" cy="3214697"/>
          </a:xfrm>
          <a:prstGeom prst="foldedCorner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/>
          <a:p>
            <a:pPr algn="ctr">
              <a:buNone/>
            </a:pPr>
            <a:endParaRPr lang="uk-UA" i="1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ctr">
              <a:buNone/>
            </a:pPr>
            <a:r>
              <a:rPr lang="uk-UA" i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Поки б</a:t>
            </a:r>
            <a:r>
              <a:rPr lang="uk-UA" i="1" u="sng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і</a:t>
            </a:r>
            <a:r>
              <a:rPr lang="uk-UA" i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дного марк</a:t>
            </a:r>
            <a:r>
              <a:rPr lang="uk-UA" i="1" u="sng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і</a:t>
            </a:r>
            <a:r>
              <a:rPr lang="uk-UA" i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за вит</a:t>
            </a:r>
            <a:r>
              <a:rPr lang="uk-UA" i="1" u="sng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я</a:t>
            </a:r>
            <a:r>
              <a:rPr lang="uk-UA" i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гали з води, К</a:t>
            </a:r>
            <a:r>
              <a:rPr lang="uk-UA" i="1" u="sng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і</a:t>
            </a:r>
            <a:r>
              <a:rPr lang="uk-UA" i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т вже встиг розпов</a:t>
            </a:r>
            <a:r>
              <a:rPr lang="uk-UA" i="1" u="sng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і</a:t>
            </a:r>
            <a:r>
              <a:rPr lang="uk-UA" i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сти корол</a:t>
            </a:r>
            <a:r>
              <a:rPr lang="uk-UA" i="1" u="sng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ю</a:t>
            </a:r>
            <a:r>
              <a:rPr lang="uk-UA" i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, </a:t>
            </a:r>
            <a:r>
              <a:rPr lang="uk-UA" i="1" u="sng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я</a:t>
            </a:r>
            <a:r>
              <a:rPr lang="uk-UA" i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к злод</a:t>
            </a:r>
            <a:r>
              <a:rPr lang="uk-UA" i="1" u="sng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ії</a:t>
            </a:r>
            <a:r>
              <a:rPr lang="uk-UA" i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вкрали у хаз</a:t>
            </a:r>
            <a:r>
              <a:rPr lang="uk-UA" i="1" u="sng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яї</a:t>
            </a:r>
            <a:r>
              <a:rPr lang="uk-UA" i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на вес</a:t>
            </a:r>
            <a:r>
              <a:rPr lang="uk-UA" i="1" u="sng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ь</a:t>
            </a:r>
            <a:r>
              <a:rPr lang="uk-UA" i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од</a:t>
            </a:r>
            <a:r>
              <a:rPr lang="uk-UA" i="1" u="sng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я</a:t>
            </a:r>
            <a:r>
              <a:rPr lang="uk-UA" i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г. Корол</a:t>
            </a:r>
            <a:r>
              <a:rPr lang="uk-UA" i="1" u="sng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ь</a:t>
            </a:r>
            <a:r>
              <a:rPr lang="uk-UA" i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наказав швидко доставити найкраще вбранн</a:t>
            </a:r>
            <a:r>
              <a:rPr lang="uk-UA" i="1" u="sng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я</a:t>
            </a:r>
            <a:r>
              <a:rPr lang="uk-UA" i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дл</a:t>
            </a:r>
            <a:r>
              <a:rPr lang="uk-UA" i="1" u="sng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я</a:t>
            </a:r>
            <a:r>
              <a:rPr lang="uk-UA" i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марк</a:t>
            </a:r>
            <a:r>
              <a:rPr lang="uk-UA" i="1" u="sng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і</a:t>
            </a:r>
            <a:r>
              <a:rPr lang="uk-UA" i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за </a:t>
            </a:r>
            <a:r>
              <a:rPr lang="uk-UA" i="1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Карабаса</a:t>
            </a:r>
            <a:r>
              <a:rPr lang="uk-UA" i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.</a:t>
            </a:r>
            <a:endParaRPr lang="ru-RU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uiExpand="1" build="p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428604"/>
            <a:ext cx="8715436" cy="5572164"/>
          </a:xfrm>
          <a:prstGeom prst="wedgeEllipseCallout">
            <a:avLst>
              <a:gd name="adj1" fmla="val -26557"/>
              <a:gd name="adj2" fmla="val 65867"/>
            </a:avLst>
          </a:prstGeom>
          <a:blipFill>
            <a:blip r:embed="rId3" cstate="print"/>
            <a:tile tx="0" ty="0" sx="100000" sy="100000" flip="none" algn="tl"/>
          </a:blipFill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 algn="ctr">
              <a:buNone/>
            </a:pPr>
            <a:r>
              <a:rPr lang="uk-UA" dirty="0" smtClean="0">
                <a:solidFill>
                  <a:srgbClr val="00B050"/>
                </a:solidFill>
              </a:rPr>
              <a:t>Виберіть зайве слово у кожній групі. </a:t>
            </a:r>
            <a:endParaRPr lang="ru-RU" dirty="0" smtClean="0">
              <a:solidFill>
                <a:srgbClr val="00B050"/>
              </a:solidFill>
            </a:endParaRPr>
          </a:p>
          <a:p>
            <a:pPr>
              <a:buNone/>
            </a:pPr>
            <a:r>
              <a:rPr lang="uk-UA" i="1" dirty="0" smtClean="0"/>
              <a:t>Кішка, собака, лев, дятел, миша.</a:t>
            </a:r>
          </a:p>
          <a:p>
            <a:pPr>
              <a:buNone/>
            </a:pPr>
            <a:r>
              <a:rPr lang="uk-UA" i="1" dirty="0" smtClean="0"/>
              <a:t> Книга, стіл, шафа, ліжко.</a:t>
            </a:r>
          </a:p>
          <a:p>
            <a:pPr>
              <a:buNone/>
            </a:pPr>
            <a:r>
              <a:rPr lang="uk-UA" dirty="0" smtClean="0"/>
              <a:t> </a:t>
            </a:r>
          </a:p>
          <a:p>
            <a:pPr algn="ctr">
              <a:buNone/>
            </a:pPr>
            <a:r>
              <a:rPr lang="uk-UA" sz="2400" b="1" dirty="0" smtClean="0">
                <a:solidFill>
                  <a:srgbClr val="002060"/>
                </a:solidFill>
              </a:rPr>
              <a:t>Який звук  у слові </a:t>
            </a:r>
            <a:r>
              <a:rPr lang="uk-UA" sz="2400" b="1" i="1" dirty="0" smtClean="0">
                <a:solidFill>
                  <a:srgbClr val="002060"/>
                </a:solidFill>
              </a:rPr>
              <a:t>дятел</a:t>
            </a:r>
            <a:r>
              <a:rPr lang="uk-UA" sz="2400" b="1" dirty="0" smtClean="0">
                <a:solidFill>
                  <a:srgbClr val="002060"/>
                </a:solidFill>
              </a:rPr>
              <a:t> позначає буква </a:t>
            </a:r>
            <a:r>
              <a:rPr lang="uk-UA" sz="2400" b="1" i="1" dirty="0" smtClean="0">
                <a:solidFill>
                  <a:srgbClr val="002060"/>
                </a:solidFill>
              </a:rPr>
              <a:t>я ?</a:t>
            </a:r>
            <a:r>
              <a:rPr lang="uk-UA" sz="2400" b="1" dirty="0" smtClean="0">
                <a:solidFill>
                  <a:srgbClr val="002060"/>
                </a:solidFill>
              </a:rPr>
              <a:t> Який звук позначає у слові </a:t>
            </a:r>
            <a:r>
              <a:rPr lang="uk-UA" sz="2400" b="1" i="1" dirty="0" smtClean="0">
                <a:solidFill>
                  <a:srgbClr val="002060"/>
                </a:solidFill>
              </a:rPr>
              <a:t>книга</a:t>
            </a:r>
            <a:r>
              <a:rPr lang="uk-UA" sz="2400" b="1" dirty="0" smtClean="0">
                <a:solidFill>
                  <a:srgbClr val="002060"/>
                </a:solidFill>
              </a:rPr>
              <a:t> буква </a:t>
            </a:r>
            <a:r>
              <a:rPr lang="uk-UA" sz="2400" b="1" i="1" dirty="0" smtClean="0">
                <a:solidFill>
                  <a:srgbClr val="002060"/>
                </a:solidFill>
              </a:rPr>
              <a:t>а?</a:t>
            </a:r>
            <a:r>
              <a:rPr lang="uk-UA" sz="2400" b="1" dirty="0" smtClean="0">
                <a:solidFill>
                  <a:srgbClr val="002060"/>
                </a:solidFill>
              </a:rPr>
              <a:t> Чому звук [ а ] у названих словах позначений різними буквами ? </a:t>
            </a:r>
            <a:endParaRPr lang="ru-RU" sz="2400" b="1" dirty="0" smtClean="0">
              <a:solidFill>
                <a:srgbClr val="002060"/>
              </a:solidFill>
            </a:endParaRPr>
          </a:p>
          <a:p>
            <a:pPr algn="ctr">
              <a:buNone/>
            </a:pP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6" name="Picture 3" descr="D:\Шлапак робота\Мои  уроки, заходи\Мой урок\kolobok10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14480" y="0"/>
            <a:ext cx="5705636" cy="620374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0"/>
                            </p:stCondLst>
                            <p:childTnLst>
                              <p:par>
                                <p:cTn id="10" presetID="43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" dur="6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ppt_x+0.155"/>
                                          </p:val>
                                        </p:tav>
                                        <p:tav tm="55000">
                                          <p:val>
                                            <p:strVal val="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0.0019"/>
                                          </p:val>
                                        </p:tav>
                                        <p:tav tm="10000">
                                          <p:val>
                                            <p:strVal val="ppt_y+0.0076"/>
                                          </p:val>
                                        </p:tav>
                                        <p:tav tm="15000">
                                          <p:val>
                                            <p:strVal val="ppt_y+0.0169"/>
                                          </p:val>
                                        </p:tav>
                                        <p:tav tm="20000">
                                          <p:val>
                                            <p:strVal val="ppt_y+0.0296"/>
                                          </p:val>
                                        </p:tav>
                                        <p:tav tm="25000">
                                          <p:val>
                                            <p:strVal val="ppt_y+0.0454"/>
                                          </p:val>
                                        </p:tav>
                                        <p:tav tm="30000">
                                          <p:val>
                                            <p:strVal val="ppt_y+0.0639"/>
                                          </p:val>
                                        </p:tav>
                                        <p:tav tm="35000">
                                          <p:val>
                                            <p:strVal val="ppt_y+0.0846"/>
                                          </p:val>
                                        </p:tav>
                                        <p:tav tm="40000">
                                          <p:val>
                                            <p:strVal val="ppt_y+0.1071"/>
                                          </p:val>
                                        </p:tav>
                                        <p:tav tm="45000">
                                          <p:val>
                                            <p:strVal val="ppt_y+0.1307"/>
                                          </p:val>
                                        </p:tav>
                                        <p:tav tm="50000">
                                          <p:val>
                                            <p:strVal val="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ppt_y+0.1792"/>
                                          </p:val>
                                        </p:tav>
                                        <p:tav tm="60000">
                                          <p:val>
                                            <p:strVal val="ppt_y+0.2029"/>
                                          </p:val>
                                        </p:tav>
                                        <p:tav tm="65000">
                                          <p:val>
                                            <p:strVal val="ppt_y+0.2253"/>
                                          </p:val>
                                        </p:tav>
                                        <p:tav tm="70000">
                                          <p:val>
                                            <p:strVal val="ppt_y+0.2461"/>
                                          </p:val>
                                        </p:tav>
                                        <p:tav tm="75000">
                                          <p:val>
                                            <p:strVal val="ppt_y+0.2646"/>
                                          </p:val>
                                        </p:tav>
                                        <p:tav tm="80000">
                                          <p:val>
                                            <p:strVal val="ppt_y+0.2804"/>
                                          </p:val>
                                        </p:tav>
                                        <p:tav tm="85000">
                                          <p:val>
                                            <p:strVal val="ppt_y+0.2931"/>
                                          </p:val>
                                        </p:tav>
                                        <p:tav tm="90000">
                                          <p:val>
                                            <p:strVal val="ppt_y+0.3024"/>
                                          </p:val>
                                        </p:tav>
                                        <p:tav tm="95000">
                                          <p:val>
                                            <p:strVal val="ppt_y+0.308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00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" dur="100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6000"/>
                            </p:stCondLst>
                            <p:childTnLst>
                              <p:par>
                                <p:cTn id="18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7000"/>
                            </p:stCondLst>
                            <p:childTnLst>
                              <p:par>
                                <p:cTn id="25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8000"/>
                            </p:stCondLst>
                            <p:childTnLst>
                              <p:par>
                                <p:cTn id="32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411</TotalTime>
  <Words>594</Words>
  <Application>Microsoft Office PowerPoint</Application>
  <PresentationFormat>Экран (4:3)</PresentationFormat>
  <Paragraphs>94</Paragraphs>
  <Slides>19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Тема Office</vt:lpstr>
      <vt:lpstr>Слайд 1</vt:lpstr>
      <vt:lpstr> Тема. Тренувальні вправи у звуко – буквеному аналізі слів. Узагальнення знань учнів про тверді та м'які приголосні  звуки. </vt:lpstr>
      <vt:lpstr>Слайд 3</vt:lpstr>
      <vt:lpstr>Слайд 4</vt:lpstr>
      <vt:lpstr>Слайд 5</vt:lpstr>
      <vt:lpstr>Слайд 6</vt:lpstr>
      <vt:lpstr>Які літери можуть позначати м'якість приголосного звука?</vt:lpstr>
      <vt:lpstr>Слайд 8</vt:lpstr>
      <vt:lpstr>Слайд 9</vt:lpstr>
      <vt:lpstr>Слайд 10</vt:lpstr>
      <vt:lpstr>Слайд 11</vt:lpstr>
      <vt:lpstr>Слайд 12</vt:lpstr>
      <vt:lpstr>Зробити звуко – буквений аналіз слова свято.</vt:lpstr>
      <vt:lpstr>Скласти речення за першими літерами слів :  Н – п – м – к.  </vt:lpstr>
      <vt:lpstr>Фізкультхвилинка</vt:lpstr>
      <vt:lpstr>Завдання для груп : прочитати речення , підрахувати кількість твердих та м’яких приголосних звуків у всьому реченні. Записати слово «рум’яні» звукописом.</vt:lpstr>
      <vt:lpstr>Слайд 17</vt:lpstr>
      <vt:lpstr>ВІТАЄМО, ЛЮБІ ДРУЗІ!</vt:lpstr>
      <vt:lpstr>Слайд 19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Урок укр.мови 2 кл.</dc:title>
  <dc:creator>Шлапак Л.В.</dc:creator>
  <cp:lastModifiedBy>Пользователь</cp:lastModifiedBy>
  <cp:revision>55</cp:revision>
  <dcterms:created xsi:type="dcterms:W3CDTF">2013-03-10T13:49:57Z</dcterms:created>
  <dcterms:modified xsi:type="dcterms:W3CDTF">2015-10-29T07:19:54Z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712271</vt:lpwstr>
  </property>
  <property fmtid="{D5CDD505-2E9C-101B-9397-08002B2CF9AE}" name="NXPowerLiteVersion" pid="3">
    <vt:lpwstr>D4.1.4</vt:lpwstr>
  </property>
</Properties>
</file>