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5" r:id="rId3"/>
    <p:sldId id="273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68" r:id="rId15"/>
    <p:sldId id="269" r:id="rId16"/>
    <p:sldId id="270" r:id="rId17"/>
    <p:sldId id="271" r:id="rId18"/>
    <p:sldId id="276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AE1B6-685E-4646-A393-A61747ABFF2E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8968E-84E3-4291-8023-AC6B227DBF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8968E-84E3-4291-8023-AC6B227DBFB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  <a:solidFill>
            <a:schemeClr val="bg1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9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373216"/>
            <a:ext cx="3168352" cy="1331080"/>
          </a:xfrm>
          <a:prstGeom prst="rect">
            <a:avLst/>
          </a:prstGeom>
          <a:noFill/>
        </p:spPr>
      </p:pic>
      <p:pic>
        <p:nvPicPr>
          <p:cNvPr id="19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5373216"/>
            <a:ext cx="3168352" cy="1331080"/>
          </a:xfrm>
          <a:prstGeom prst="rect">
            <a:avLst/>
          </a:prstGeom>
          <a:noFill/>
        </p:spPr>
      </p:pic>
      <p:pic>
        <p:nvPicPr>
          <p:cNvPr id="20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5373216"/>
            <a:ext cx="3168352" cy="1331080"/>
          </a:xfrm>
          <a:prstGeom prst="rect">
            <a:avLst/>
          </a:prstGeom>
          <a:noFill/>
        </p:spPr>
      </p:pic>
      <p:pic>
        <p:nvPicPr>
          <p:cNvPr id="16386" name="Picture 2" descr="http://img-fotki.yandex.ru/get/5603/svetlera.233/0_5a2e8_6ca8761b_XS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467544" y="5157192"/>
            <a:ext cx="1229177" cy="1321695"/>
          </a:xfrm>
          <a:prstGeom prst="rect">
            <a:avLst/>
          </a:prstGeom>
          <a:noFill/>
        </p:spPr>
      </p:pic>
      <p:pic>
        <p:nvPicPr>
          <p:cNvPr id="16388" name="Picture 4" descr="http://img-fotki.yandex.ru/get/5905/svetlera.233/0_5a2e0_a1798d9c_L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0" y="0"/>
            <a:ext cx="1405034" cy="1152128"/>
          </a:xfrm>
          <a:prstGeom prst="rect">
            <a:avLst/>
          </a:prstGeom>
          <a:noFill/>
        </p:spPr>
      </p:pic>
      <p:sp>
        <p:nvSpPr>
          <p:cNvPr id="16390" name="AutoShape 6" descr="http://img-fotki.yandex.ru/get/5905/svetlera.233/0_5a2e9_2bfbcf22_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://img-fotki.yandex.ru/get/5905/svetlera.233/0_5a2e9_2bfbcf22_L.pn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7596336" y="4653136"/>
            <a:ext cx="1240185" cy="17369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14290"/>
            <a:ext cx="68054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Урок – </a:t>
            </a:r>
            <a:r>
              <a:rPr lang="uk-UA" sz="72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гра </a:t>
            </a:r>
            <a:endParaRPr lang="uk-UA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“Що</a:t>
            </a:r>
            <a:r>
              <a:rPr lang="uk-UA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? Де? Коли?”</a:t>
            </a:r>
            <a:endParaRPr lang="uk-UA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786058"/>
            <a:ext cx="87154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</a:t>
            </a:r>
            <a:r>
              <a:rPr lang="ru-RU" sz="4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Українська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</a:t>
            </a:r>
            <a:r>
              <a:rPr lang="ru-RU" sz="4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мова</a:t>
            </a:r>
            <a:endParaRPr lang="ru-RU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     2 клас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Підготувала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учитель початкових класів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Мусіївського</a:t>
            </a: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 НВК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Шлапак Лілія </a:t>
            </a:r>
            <a:r>
              <a:rPr lang="uk-UA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Вячеславівна</a:t>
            </a:r>
            <a:endParaRPr lang="uk-UA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3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5572164"/>
          </a:xfrm>
          <a:prstGeom prst="wedgeEllipseCallout">
            <a:avLst>
              <a:gd name="adj1" fmla="val -26557"/>
              <a:gd name="adj2" fmla="val 65867"/>
            </a:avLst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00B050"/>
                </a:solidFill>
              </a:rPr>
              <a:t>Виберіть зайве слово у кожній групі. </a:t>
            </a:r>
            <a:endParaRPr lang="ru-RU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i="1" dirty="0" smtClean="0"/>
              <a:t>Кішка, собака, лев, дятел, миша.</a:t>
            </a:r>
          </a:p>
          <a:p>
            <a:pPr>
              <a:buNone/>
            </a:pPr>
            <a:r>
              <a:rPr lang="uk-UA" i="1" dirty="0" smtClean="0"/>
              <a:t> Книга, стіл, шафа, ліжко.</a:t>
            </a:r>
          </a:p>
          <a:p>
            <a:pPr>
              <a:buNone/>
            </a:pPr>
            <a:r>
              <a:rPr lang="uk-UA" dirty="0" smtClean="0"/>
              <a:t> </a:t>
            </a:r>
          </a:p>
          <a:p>
            <a:pPr algn="ctr"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Який звук  у слові </a:t>
            </a:r>
            <a:r>
              <a:rPr lang="uk-UA" sz="2400" b="1" i="1" dirty="0" smtClean="0">
                <a:solidFill>
                  <a:srgbClr val="002060"/>
                </a:solidFill>
              </a:rPr>
              <a:t>дятел</a:t>
            </a:r>
            <a:r>
              <a:rPr lang="uk-UA" sz="2400" b="1" dirty="0" smtClean="0">
                <a:solidFill>
                  <a:srgbClr val="002060"/>
                </a:solidFill>
              </a:rPr>
              <a:t> позначає буква </a:t>
            </a:r>
            <a:r>
              <a:rPr lang="uk-UA" sz="2400" b="1" i="1" dirty="0" smtClean="0">
                <a:solidFill>
                  <a:srgbClr val="002060"/>
                </a:solidFill>
              </a:rPr>
              <a:t>я ?</a:t>
            </a:r>
            <a:r>
              <a:rPr lang="uk-UA" sz="2400" b="1" dirty="0" smtClean="0">
                <a:solidFill>
                  <a:srgbClr val="002060"/>
                </a:solidFill>
              </a:rPr>
              <a:t> Який звук позначає у слові </a:t>
            </a:r>
            <a:r>
              <a:rPr lang="uk-UA" sz="2400" b="1" i="1" dirty="0" smtClean="0">
                <a:solidFill>
                  <a:srgbClr val="002060"/>
                </a:solidFill>
              </a:rPr>
              <a:t>книга</a:t>
            </a:r>
            <a:r>
              <a:rPr lang="uk-UA" sz="2400" b="1" dirty="0" smtClean="0">
                <a:solidFill>
                  <a:srgbClr val="002060"/>
                </a:solidFill>
              </a:rPr>
              <a:t> буква </a:t>
            </a:r>
            <a:r>
              <a:rPr lang="uk-UA" sz="2400" b="1" i="1" dirty="0" smtClean="0">
                <a:solidFill>
                  <a:srgbClr val="002060"/>
                </a:solidFill>
              </a:rPr>
              <a:t>а?</a:t>
            </a:r>
            <a:r>
              <a:rPr lang="uk-UA" sz="2400" b="1" dirty="0" smtClean="0">
                <a:solidFill>
                  <a:srgbClr val="002060"/>
                </a:solidFill>
              </a:rPr>
              <a:t> Чому звук [ а ] у названих словах позначений різними буквами ?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14282" y="89119"/>
            <a:ext cx="9072626" cy="6020366"/>
          </a:xfrm>
          <a:prstGeom prst="cloudCallou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638" algn="l"/>
              </a:tabLst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Вправи виконуються сидячи в зручній позі, хребет прямий, очі відкриті, погляд – прямо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638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Швидко кліпати очима протягом 15 с.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638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638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Заплющити очі. Не розплющуючи очей,  начебто подивитися ліворуч на рахунок «раз-чотири», повернутися у вихідне положення. Так само подивитися праворуч на рахунок «п’ять-вісім» і повернутися у вихідне положення. Повторити 5 разів.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638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74638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Спокійно посидіти із заплющеними очима, розслабившись протягом 5 с.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uk-UA" i="1" dirty="0" smtClean="0">
                <a:solidFill>
                  <a:srgbClr val="FF0000"/>
                </a:solidFill>
                <a:latin typeface="Constantia" pitchFamily="18" charset="0"/>
              </a:rPr>
              <a:t>Дослідити звукові моделі слів. Знайти помилки і виправити.</a:t>
            </a:r>
            <a:endParaRPr lang="ru-RU" i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Доля ( -       -       ),               </a:t>
            </a: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землю ( -       -   -       ),  </a:t>
            </a: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взяв ( -  -      - ), </a:t>
            </a: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зірка ( -       -  -     ).</a:t>
            </a:r>
            <a:endParaRPr lang="ru-RU" dirty="0" smtClean="0">
              <a:latin typeface="Corbel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143108" y="221455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28926" y="221455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00364" y="400050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71868" y="2786058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57422" y="2786058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71670" y="400050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85984" y="335756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928671"/>
            <a:ext cx="7786742" cy="3929090"/>
          </a:xfrm>
          <a:prstGeom prst="round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uk-UA" sz="3200" i="1" dirty="0" smtClean="0">
              <a:latin typeface="Corbe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Доля ( -              ),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землю ( -       -          ),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взяв ( -        - ),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зірка (        -  -     ).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071670" y="228599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857488" y="228599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488" y="407194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428992" y="2857496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357422" y="2857496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000232" y="407194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214546" y="3429000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500298" y="2357430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500298" y="2500306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071802" y="3071810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071802" y="2928934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28794" y="3500438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28794" y="3643314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785918" y="4071942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4214818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7143800" cy="2000264"/>
          </a:xfrm>
          <a:prstGeom prst="wave">
            <a:avLst>
              <a:gd name="adj1" fmla="val 12500"/>
              <a:gd name="adj2" fmla="val 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Зробити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звуко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– буквений аналіз слова </a:t>
            </a:r>
            <a:r>
              <a:rPr lang="uk-UA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свято.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714488"/>
            <a:ext cx="8929718" cy="4071942"/>
          </a:xfrm>
        </p:spPr>
        <p:txBody>
          <a:bodyPr/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Вимовте слово вголос.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Назвіть послідовно всі звуки. Побудуйте звукову модель слова.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Поділіть слово на склади, позначте їх на моделі.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Визначте і позначте наголошений склад (звук).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Запишіть слово.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Вимовте окремо голосні звуки. Якою буквою позначено кожний звук?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Вимовте приголосні звуки. Якою буквою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позначено   кожний звук?</a:t>
            </a:r>
            <a:endParaRPr lang="uk-UA" sz="24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Скласти речення за першими літерами слів </a:t>
            </a:r>
            <a:r>
              <a:rPr lang="uk-UA" dirty="0" smtClean="0">
                <a:solidFill>
                  <a:srgbClr val="00B050"/>
                </a:solidFill>
                <a:latin typeface="Georgia" pitchFamily="18" charset="0"/>
              </a:rPr>
              <a:t>:</a:t>
            </a:r>
            <a:r>
              <a:rPr lang="uk-UA" dirty="0" smtClean="0">
                <a:latin typeface="Georgia" pitchFamily="18" charset="0"/>
              </a:rPr>
              <a:t> </a:t>
            </a:r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r>
              <a:rPr lang="uk-UA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 – п – м – к.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714620"/>
            <a:ext cx="8229600" cy="4525963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Речення записати, у словах вимовити приголосні звуки.</a:t>
            </a:r>
            <a:endParaRPr lang="ru-RU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929486" cy="857256"/>
          </a:xfrm>
          <a:prstGeom prst="round2Diag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071966" cy="5500726"/>
          </a:xfrm>
          <a:prstGeom prst="snip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У казковому лісі розминка,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Настала фізична хвилинка.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Втому </a:t>
            </a:r>
            <a:r>
              <a:rPr lang="uk-UA" sz="1800" b="1" dirty="0" err="1" smtClean="0">
                <a:solidFill>
                  <a:srgbClr val="002060"/>
                </a:solidFill>
              </a:rPr>
              <a:t>проженем</a:t>
            </a:r>
            <a:r>
              <a:rPr lang="uk-UA" sz="1800" b="1" dirty="0" smtClean="0">
                <a:solidFill>
                  <a:srgbClr val="002060"/>
                </a:solidFill>
              </a:rPr>
              <a:t> руками ,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Вгору їх </a:t>
            </a:r>
            <a:r>
              <a:rPr lang="uk-UA" sz="1800" b="1" dirty="0" err="1" smtClean="0">
                <a:solidFill>
                  <a:srgbClr val="002060"/>
                </a:solidFill>
              </a:rPr>
              <a:t>піднімем</a:t>
            </a:r>
            <a:r>
              <a:rPr lang="uk-UA" sz="1800" b="1" dirty="0" smtClean="0">
                <a:solidFill>
                  <a:srgbClr val="002060"/>
                </a:solidFill>
              </a:rPr>
              <a:t> з вами.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присядемо дружно,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Ноги згинаємо пружно.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Руки, мов крила, </a:t>
            </a:r>
            <a:r>
              <a:rPr lang="uk-UA" sz="1800" b="1" dirty="0" err="1" smtClean="0">
                <a:solidFill>
                  <a:srgbClr val="002060"/>
                </a:solidFill>
              </a:rPr>
              <a:t>розправим</a:t>
            </a:r>
            <a:r>
              <a:rPr lang="uk-UA" sz="1800" b="1" dirty="0" smtClean="0">
                <a:solidFill>
                  <a:srgbClr val="002060"/>
                </a:solidFill>
              </a:rPr>
              <a:t>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І до плечей їх </a:t>
            </a:r>
            <a:r>
              <a:rPr lang="uk-UA" sz="1800" b="1" dirty="0" err="1" smtClean="0">
                <a:solidFill>
                  <a:srgbClr val="002060"/>
                </a:solidFill>
              </a:rPr>
              <a:t>поставим</a:t>
            </a:r>
            <a:r>
              <a:rPr lang="uk-UA" sz="1800" b="1" dirty="0" smtClean="0">
                <a:solidFill>
                  <a:srgbClr val="002060"/>
                </a:solidFill>
              </a:rPr>
              <a:t>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Коло вперед покрутили,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назад повторили.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Голову вниз опустили,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назад нахилили,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наліво поклали,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направо. І стали.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Рівно і струнко.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 Швидко скінчилась хвилинка,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Нас збадьорила розминка.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sz="2800" dirty="0"/>
          </a:p>
        </p:txBody>
      </p:sp>
      <p:pic>
        <p:nvPicPr>
          <p:cNvPr id="3074" name="Picture 2" descr="D:\Шлапак робота\Мои  уроки, заходи\Мой урок\2470_незнайко 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2579" y="1142984"/>
            <a:ext cx="4003883" cy="5429264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0"/>
                            </p:stCondLst>
                            <p:childTnLst>
                              <p:par>
                                <p:cTn id="9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750"/>
                            </p:stCondLst>
                            <p:childTnLst>
                              <p:par>
                                <p:cTn id="9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250"/>
                            </p:stCondLst>
                            <p:childTnLst>
                              <p:par>
                                <p:cTn id="10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750"/>
                            </p:stCondLst>
                            <p:childTnLst>
                              <p:par>
                                <p:cTn id="11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7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535190" cy="235118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sz="2800" u="sng" dirty="0" smtClean="0">
                <a:latin typeface="Georgia" pitchFamily="18" charset="0"/>
              </a:rPr>
              <a:t>Завдання для груп :</a:t>
            </a:r>
            <a:r>
              <a:rPr lang="ru-RU" sz="2800" dirty="0" smtClean="0">
                <a:latin typeface="Georgia" pitchFamily="18" charset="0"/>
              </a:rPr>
              <a:t/>
            </a:r>
            <a:br>
              <a:rPr lang="ru-RU" sz="2800" dirty="0" smtClean="0">
                <a:latin typeface="Georgia" pitchFamily="18" charset="0"/>
              </a:rPr>
            </a:br>
            <a:r>
              <a:rPr lang="uk-UA" sz="2800" dirty="0" smtClean="0"/>
              <a:t>прочитати речення , підрахувати кількість твердих та м</a:t>
            </a:r>
            <a:r>
              <a:rPr lang="ru-RU" sz="2800" dirty="0" smtClean="0"/>
              <a:t>’</a:t>
            </a:r>
            <a:r>
              <a:rPr lang="uk-UA" sz="2800" dirty="0" smtClean="0"/>
              <a:t>яких приголосних звуків у всьому реченні. Записати слово «</a:t>
            </a:r>
            <a:r>
              <a:rPr lang="uk-UA" sz="2800" dirty="0" err="1" smtClean="0"/>
              <a:t>рум</a:t>
            </a:r>
            <a:r>
              <a:rPr lang="ru-RU" sz="2800" dirty="0" smtClean="0"/>
              <a:t>’</a:t>
            </a:r>
            <a:r>
              <a:rPr lang="uk-UA" sz="2800" dirty="0" err="1" smtClean="0"/>
              <a:t>яні</a:t>
            </a:r>
            <a:r>
              <a:rPr lang="uk-UA" sz="2800" dirty="0" smtClean="0"/>
              <a:t>» звукописом.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>
                <a:latin typeface="Georgia" pitchFamily="18" charset="0"/>
              </a:rPr>
              <a:t/>
            </a:r>
            <a:br>
              <a:rPr lang="ru-RU" sz="3200" dirty="0" smtClean="0">
                <a:latin typeface="Georgia" pitchFamily="18" charset="0"/>
              </a:rPr>
            </a:br>
            <a:endParaRPr lang="ru-RU" sz="32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852936"/>
            <a:ext cx="8208912" cy="2088232"/>
          </a:xfrm>
          <a:prstGeom prst="round2Diag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endParaRPr lang="uk-UA" sz="1800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Мої рум’яні щічки немов пиріжечки з пічки.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  <a:prstGeom prst="round2Diag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Тверді звуки : 15</a:t>
            </a:r>
          </a:p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М’які звуки : 6</a:t>
            </a:r>
          </a:p>
          <a:p>
            <a:pPr algn="ctr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[</a:t>
            </a:r>
            <a:r>
              <a:rPr lang="uk-UA" sz="3600" dirty="0" smtClean="0">
                <a:solidFill>
                  <a:srgbClr val="FF0000"/>
                </a:solidFill>
              </a:rPr>
              <a:t>р у м й а н</a:t>
            </a:r>
            <a:r>
              <a:rPr lang="en-US" sz="3600" smtClean="0">
                <a:solidFill>
                  <a:srgbClr val="FF0000"/>
                </a:solidFill>
              </a:rPr>
              <a:t>’</a:t>
            </a:r>
            <a:r>
              <a:rPr lang="uk-UA" sz="3600" smtClean="0">
                <a:solidFill>
                  <a:srgbClr val="FF0000"/>
                </a:solidFill>
              </a:rPr>
              <a:t>і</a:t>
            </a:r>
            <a:r>
              <a:rPr lang="en-US" sz="3600" dirty="0" smtClean="0">
                <a:solidFill>
                  <a:srgbClr val="FF0000"/>
                </a:solidFill>
              </a:rPr>
              <a:t>]</a:t>
            </a:r>
          </a:p>
          <a:p>
            <a:pPr algn="ctr">
              <a:buNone/>
            </a:pPr>
            <a:endParaRPr lang="uk-U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7030A0"/>
                </a:solidFill>
                <a:latin typeface="Georgia" pitchFamily="18" charset="0"/>
              </a:rPr>
              <a:t>ВІТАЄМО, ЛЮБІ ДРУЗІ!</a:t>
            </a:r>
            <a:endParaRPr lang="ru-RU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5122" name="Picture 2" descr="D:\Шлапак робота\Мои  уроки, заходи\Мой урок\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928670"/>
            <a:ext cx="5352819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1357298"/>
            <a:ext cx="58579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latin typeface="Monotype Corsiva" pitchFamily="66" charset="0"/>
              </a:rPr>
              <a:t>Шаблон  для  </a:t>
            </a:r>
            <a:r>
              <a:rPr lang="ru-RU" b="1" dirty="0" err="1" smtClean="0">
                <a:latin typeface="Monotype Corsiva" pitchFamily="66" charset="0"/>
              </a:rPr>
              <a:t>презентації</a:t>
            </a:r>
            <a:r>
              <a:rPr lang="ru-RU" b="1" dirty="0" smtClean="0">
                <a:latin typeface="Monotype Corsiva" pitchFamily="66" charset="0"/>
              </a:rPr>
              <a:t> :</a:t>
            </a:r>
          </a:p>
          <a:p>
            <a:pPr algn="ctr">
              <a:buNone/>
            </a:pPr>
            <a:endParaRPr lang="ru-RU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b="1" dirty="0" smtClean="0">
                <a:latin typeface="Monotype Corsiva" pitchFamily="66" charset="0"/>
              </a:rPr>
              <a:t>Сайт </a:t>
            </a:r>
            <a:r>
              <a:rPr lang="ru-RU" b="1" i="1" dirty="0" smtClean="0">
                <a:latin typeface="Monotype Corsiva" pitchFamily="66" charset="0"/>
                <a:hlinkClick r:id="rId2"/>
              </a:rPr>
              <a:t>http://pedsovet.su/</a:t>
            </a:r>
            <a:r>
              <a:rPr lang="ru-RU" b="1" i="1" dirty="0" smtClean="0">
                <a:latin typeface="Monotype Corsiva" pitchFamily="66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5643602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uk-UA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uk-UA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Тема.</a:t>
            </a:r>
            <a:r>
              <a:rPr lang="uk-UA" sz="3600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uk-UA" sz="3600" b="1" i="1" dirty="0" smtClean="0">
                <a:solidFill>
                  <a:srgbClr val="7030A0"/>
                </a:solidFill>
                <a:latin typeface="Georgia" pitchFamily="18" charset="0"/>
              </a:rPr>
              <a:t>Тренувальні вправи у </a:t>
            </a:r>
            <a:r>
              <a:rPr lang="uk-UA" sz="3600" b="1" i="1" dirty="0" err="1" smtClean="0">
                <a:solidFill>
                  <a:srgbClr val="7030A0"/>
                </a:solidFill>
                <a:latin typeface="Georgia" pitchFamily="18" charset="0"/>
              </a:rPr>
              <a:t>звуко</a:t>
            </a:r>
            <a:r>
              <a:rPr lang="uk-UA" sz="3600" b="1" i="1" dirty="0" smtClean="0">
                <a:solidFill>
                  <a:srgbClr val="7030A0"/>
                </a:solidFill>
                <a:latin typeface="Georgia" pitchFamily="18" charset="0"/>
              </a:rPr>
              <a:t> – буквеному аналізі слів. Узагальнення знань учнів про тверді та м'які приголосні  звуки. </a:t>
            </a:r>
            <a:br>
              <a:rPr lang="uk-UA" sz="3600" b="1" i="1" dirty="0" smtClean="0">
                <a:solidFill>
                  <a:srgbClr val="7030A0"/>
                </a:solidFill>
                <a:latin typeface="Georgia" pitchFamily="18" charset="0"/>
              </a:rPr>
            </a:br>
            <a:endParaRPr lang="uk-UA" sz="3600" b="1" i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852" y="1357298"/>
            <a:ext cx="5643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857232"/>
            <a:ext cx="68580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err="1" smtClean="0">
                <a:solidFill>
                  <a:srgbClr val="0070C0"/>
                </a:solidFill>
                <a:latin typeface="Georgia" pitchFamily="18" charset="0"/>
              </a:rPr>
              <a:t>зн</a:t>
            </a: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…</a:t>
            </a:r>
            <a:r>
              <a:rPr lang="uk-UA" sz="5400" b="1" dirty="0" err="1" smtClean="0">
                <a:solidFill>
                  <a:srgbClr val="0070C0"/>
                </a:solidFill>
                <a:latin typeface="Georgia" pitchFamily="18" charset="0"/>
              </a:rPr>
              <a:t>нн</a:t>
            </a: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п…в…г…</a:t>
            </a:r>
            <a:endParaRPr lang="ru-RU" sz="5400" b="1" dirty="0" smtClean="0">
              <a:solidFill>
                <a:srgbClr val="0070C0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п…р…м…г…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uk-U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</a:t>
            </a:r>
            <a:endParaRPr lang="ru-RU" sz="5400" dirty="0"/>
          </a:p>
        </p:txBody>
      </p:sp>
      <p:sp>
        <p:nvSpPr>
          <p:cNvPr id="3074" name="AutoShape 2" descr="https://encrypted-tbn0.gstatic.com/images?q=tbn:ANd9GcTveSHrCq1vq4a8Md5oUh-tPV1o2qv_WnbrdoUL75hiA6b5cjmB"/>
          <p:cNvSpPr>
            <a:spLocks noChangeAspect="1" noChangeArrowheads="1"/>
          </p:cNvSpPr>
          <p:nvPr/>
        </p:nvSpPr>
        <p:spPr bwMode="auto">
          <a:xfrm>
            <a:off x="155575" y="-1112838"/>
            <a:ext cx="2990850" cy="2324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irc_mi" descr="https://encrypted-tbn2.gstatic.com/images?q=tbn:ANd9GcSRjPQXTxSuOz11SsILEH7FHvU7YrnD3p41FVGlEBabFO5oz5Quz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571876"/>
            <a:ext cx="2314575" cy="211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72560" cy="6143668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               Шановні другокласники, допоможіть мені, будь            </a:t>
            </a:r>
          </a:p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           ласка! Через те, що мачуха не дає мені відпочивати, я багато пропускаю уроків у казковій школі Білосніжки.  А сьогодні в школі задали таке завдання : записати слова звукописом. Ось що я отримала : </a:t>
            </a:r>
            <a:endParaRPr lang="ru-RU" dirty="0" smtClean="0">
              <a:solidFill>
                <a:schemeClr val="tx1"/>
              </a:solidFill>
              <a:latin typeface="Gabriola" pitchFamily="82" charset="0"/>
            </a:endParaRPr>
          </a:p>
          <a:p>
            <a:pPr algn="l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свята ( -  </a:t>
            </a:r>
            <a:r>
              <a:rPr lang="uk-UA" b="1" dirty="0" smtClean="0">
                <a:solidFill>
                  <a:schemeClr val="tx1"/>
                </a:solidFill>
                <a:latin typeface="Gabriola" pitchFamily="82" charset="0"/>
              </a:rPr>
              <a:t>-</a:t>
            </a: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   </a:t>
            </a:r>
            <a:r>
              <a:rPr lang="uk-UA" b="1" dirty="0" smtClean="0">
                <a:solidFill>
                  <a:schemeClr val="tx1"/>
                </a:solidFill>
                <a:latin typeface="Gabriola" pitchFamily="82" charset="0"/>
              </a:rPr>
              <a:t>-  </a:t>
            </a: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) , фікус  ( -      -      -  ) , ключ ( -   -       - )</a:t>
            </a:r>
            <a:endParaRPr lang="ru-RU" dirty="0" smtClean="0">
              <a:solidFill>
                <a:schemeClr val="tx1"/>
              </a:solidFill>
              <a:latin typeface="Gabriola" pitchFamily="82" charset="0"/>
            </a:endParaRPr>
          </a:p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Я не можу зрозуміти, що я зробила не так.</a:t>
            </a:r>
            <a:endParaRPr lang="ru-RU" dirty="0" smtClean="0">
              <a:solidFill>
                <a:schemeClr val="tx1"/>
              </a:solidFill>
              <a:latin typeface="Gabriola" pitchFamily="82" charset="0"/>
            </a:endParaRPr>
          </a:p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					     З повагою, Попелюшка. </a:t>
            </a:r>
            <a:endParaRPr lang="ru-RU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00232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428860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714876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43372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072330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215106"/>
          </a:xfrm>
        </p:spPr>
        <p:txBody>
          <a:bodyPr/>
          <a:lstStyle/>
          <a:p>
            <a:pPr algn="ctr">
              <a:buNone/>
            </a:pPr>
            <a:r>
              <a:rPr lang="ru-RU" sz="6000" dirty="0" err="1" smtClean="0">
                <a:solidFill>
                  <a:srgbClr val="FF0000"/>
                </a:solidFill>
                <a:latin typeface="Georgia" pitchFamily="18" charset="0"/>
              </a:rPr>
              <a:t>Каліграфічна</a:t>
            </a:r>
            <a:r>
              <a:rPr lang="ru-RU" sz="6000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6000" dirty="0" err="1" smtClean="0">
                <a:solidFill>
                  <a:srgbClr val="FF0000"/>
                </a:solidFill>
                <a:latin typeface="Georgia" pitchFamily="18" charset="0"/>
              </a:rPr>
              <a:t>хвилинка</a:t>
            </a:r>
            <a:endParaRPr lang="ru-RU" sz="6000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ru-RU" sz="11500" dirty="0" err="1" smtClean="0">
                <a:latin typeface="Georgia" pitchFamily="18" charset="0"/>
              </a:rPr>
              <a:t>хв</a:t>
            </a:r>
            <a:r>
              <a:rPr lang="ru-RU" sz="11500" dirty="0" smtClean="0">
                <a:latin typeface="Georgia" pitchFamily="18" charset="0"/>
              </a:rPr>
              <a:t>   ил</a:t>
            </a:r>
          </a:p>
          <a:p>
            <a:pPr algn="ctr">
              <a:buNone/>
            </a:pPr>
            <a:endParaRPr lang="ru-RU" sz="11500" dirty="0">
              <a:latin typeface="Georgia" pitchFamily="18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285720" y="214290"/>
            <a:ext cx="8358246" cy="535785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6000" dirty="0" smtClean="0">
                <a:latin typeface="Georgia" pitchFamily="18" charset="0"/>
              </a:rPr>
              <a:t>хвиля ( - -   =  )</a:t>
            </a:r>
            <a:endParaRPr lang="ru-RU" sz="5400" dirty="0" smtClean="0"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86380" y="2643182"/>
            <a:ext cx="285752" cy="28575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143636" y="2643182"/>
            <a:ext cx="285752" cy="28575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6786610" cy="1428760"/>
          </a:xfrm>
          <a:prstGeom prst="snip1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4000" dirty="0" smtClean="0"/>
              <a:t>Які літери можуть позначати м'якість приголосного звука?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4071965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Списати текст, підкреслити букви, що позначають м'якість приголосних.</a:t>
            </a: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uk-UA" i="1" dirty="0" smtClean="0"/>
              <a:t>    Поки бідного маркіза витягали з води, Кіт вже встиг розповісти королю, як злодії вкрали у хазяїна весь одяг. Король наказав швидко доставити найкраще вбрання для маркіза </a:t>
            </a:r>
            <a:r>
              <a:rPr lang="uk-UA" i="1" dirty="0" err="1" smtClean="0"/>
              <a:t>Карабаса</a:t>
            </a:r>
            <a:r>
              <a:rPr lang="uk-UA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572560" cy="3214697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uk-UA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buNone/>
            </a:pP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Поки б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дного марк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вит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гали з води, К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 вже встиг розпов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сти корол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ю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 злод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ії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вкрали у хаз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яї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вес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ь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од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г. Корол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ь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наказав швидко доставити найкраще вбранн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дл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марк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</a:t>
            </a:r>
            <a:r>
              <a:rPr lang="uk-UA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Карабаса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594</Words>
  <Application>Microsoft Office PowerPoint</Application>
  <PresentationFormat>Экран (4:3)</PresentationFormat>
  <Paragraphs>94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 Тема. Тренувальні вправи у звуко – буквеному аналізі слів. Узагальнення знань учнів про тверді та м'які приголосні  звуки.  </vt:lpstr>
      <vt:lpstr>Слайд 4</vt:lpstr>
      <vt:lpstr>Слайд 5</vt:lpstr>
      <vt:lpstr>Слайд 6</vt:lpstr>
      <vt:lpstr>Слайд 7</vt:lpstr>
      <vt:lpstr>Які літери можуть позначати м'якість приголосного звука?</vt:lpstr>
      <vt:lpstr>Слайд 9</vt:lpstr>
      <vt:lpstr>Слайд 10</vt:lpstr>
      <vt:lpstr>Слайд 11</vt:lpstr>
      <vt:lpstr>Слайд 12</vt:lpstr>
      <vt:lpstr>Слайд 13</vt:lpstr>
      <vt:lpstr>Зробити звуко – буквений аналіз слова свято.</vt:lpstr>
      <vt:lpstr>Скласти речення за першими літерами слів :  Н – п – м – к.  </vt:lpstr>
      <vt:lpstr>Фізкультхвилинка</vt:lpstr>
      <vt:lpstr>Завдання для груп : прочитати речення , підрахувати кількість твердих та м’яких приголосних звуків у всьому реченні. Записати слово «рум’яні» звукописом.  </vt:lpstr>
      <vt:lpstr>Слайд 18</vt:lpstr>
      <vt:lpstr>ВІТАЄМО, ЛЮБІ ДРУЗІ!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укр.мови 2 кл.</dc:title>
  <dc:creator>Шлапак Л.В.</dc:creator>
  <cp:lastModifiedBy>Пользователь</cp:lastModifiedBy>
  <cp:revision>58</cp:revision>
  <dcterms:created xsi:type="dcterms:W3CDTF">2013-03-10T13:49:57Z</dcterms:created>
  <dcterms:modified xsi:type="dcterms:W3CDTF">2015-10-29T07:18:51Z</dcterms:modified>
</cp:coreProperties>
</file>