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4" r:id="rId2"/>
    <p:sldId id="275" r:id="rId3"/>
    <p:sldId id="276" r:id="rId4"/>
    <p:sldId id="277" r:id="rId5"/>
    <p:sldId id="278" r:id="rId6"/>
    <p:sldId id="279" r:id="rId7"/>
    <p:sldId id="281" r:id="rId8"/>
    <p:sldId id="282" r:id="rId9"/>
    <p:sldId id="283" r:id="rId10"/>
    <p:sldId id="284" r:id="rId11"/>
    <p:sldId id="285" r:id="rId12"/>
    <p:sldId id="280" r:id="rId13"/>
    <p:sldId id="267" r:id="rId14"/>
    <p:sldId id="286" r:id="rId15"/>
    <p:sldId id="288" r:id="rId16"/>
    <p:sldId id="287" r:id="rId17"/>
    <p:sldId id="290" r:id="rId18"/>
    <p:sldId id="260" r:id="rId19"/>
    <p:sldId id="289" r:id="rId20"/>
    <p:sldId id="291" r:id="rId21"/>
    <p:sldId id="292" r:id="rId22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674" autoAdjust="0"/>
  </p:normalViewPr>
  <p:slideViewPr>
    <p:cSldViewPr>
      <p:cViewPr>
        <p:scale>
          <a:sx n="73" d="100"/>
          <a:sy n="73" d="100"/>
        </p:scale>
        <p:origin x="-1074" y="-7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1E5930-5665-45BA-8940-750B4E62EF99}" type="datetimeFigureOut">
              <a:rPr lang="uk-UA" smtClean="0"/>
              <a:pPr/>
              <a:t>16.11.2014</a:t>
            </a:fld>
            <a:endParaRPr lang="uk-UA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1DF6F6-D011-4D40-A388-E79A0A619026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1E5930-5665-45BA-8940-750B4E62EF99}" type="datetimeFigureOut">
              <a:rPr lang="uk-UA" smtClean="0"/>
              <a:pPr/>
              <a:t>16.11.2014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1DF6F6-D011-4D40-A388-E79A0A61902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1E5930-5665-45BA-8940-750B4E62EF99}" type="datetimeFigureOut">
              <a:rPr lang="uk-UA" smtClean="0"/>
              <a:pPr/>
              <a:t>16.11.2014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1DF6F6-D011-4D40-A388-E79A0A61902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1E5930-5665-45BA-8940-750B4E62EF99}" type="datetimeFigureOut">
              <a:rPr lang="uk-UA" smtClean="0"/>
              <a:pPr/>
              <a:t>16.11.2014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1DF6F6-D011-4D40-A388-E79A0A61902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1E5930-5665-45BA-8940-750B4E62EF99}" type="datetimeFigureOut">
              <a:rPr lang="uk-UA" smtClean="0"/>
              <a:pPr/>
              <a:t>16.11.2014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1DF6F6-D011-4D40-A388-E79A0A619026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1E5930-5665-45BA-8940-750B4E62EF99}" type="datetimeFigureOut">
              <a:rPr lang="uk-UA" smtClean="0"/>
              <a:pPr/>
              <a:t>16.11.2014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1DF6F6-D011-4D40-A388-E79A0A61902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1E5930-5665-45BA-8940-750B4E62EF99}" type="datetimeFigureOut">
              <a:rPr lang="uk-UA" smtClean="0"/>
              <a:pPr/>
              <a:t>16.11.2014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1DF6F6-D011-4D40-A388-E79A0A61902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1E5930-5665-45BA-8940-750B4E62EF99}" type="datetimeFigureOut">
              <a:rPr lang="uk-UA" smtClean="0"/>
              <a:pPr/>
              <a:t>16.11.2014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1DF6F6-D011-4D40-A388-E79A0A61902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1E5930-5665-45BA-8940-750B4E62EF99}" type="datetimeFigureOut">
              <a:rPr lang="uk-UA" smtClean="0"/>
              <a:pPr/>
              <a:t>16.11.2014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1DF6F6-D011-4D40-A388-E79A0A619026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1E5930-5665-45BA-8940-750B4E62EF99}" type="datetimeFigureOut">
              <a:rPr lang="uk-UA" smtClean="0"/>
              <a:pPr/>
              <a:t>16.11.2014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1DF6F6-D011-4D40-A388-E79A0A61902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1E5930-5665-45BA-8940-750B4E62EF99}" type="datetimeFigureOut">
              <a:rPr lang="uk-UA" smtClean="0"/>
              <a:pPr/>
              <a:t>16.11.2014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1DF6F6-D011-4D40-A388-E79A0A619026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100000">
              <a:srgbClr val="FFFF00">
                <a:alpha val="72000"/>
              </a:srgbClr>
            </a:gs>
            <a:gs pos="83000">
              <a:srgbClr val="D4DEFF"/>
            </a:gs>
            <a:gs pos="100000">
              <a:srgbClr val="96AB94"/>
            </a:gs>
          </a:gsLst>
          <a:path path="rect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E51E5930-5665-45BA-8940-750B4E62EF99}" type="datetimeFigureOut">
              <a:rPr lang="uk-UA" smtClean="0"/>
              <a:pPr/>
              <a:t>16.11.2014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uk-UA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2F1DF6F6-D011-4D40-A388-E79A0A619026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88640"/>
            <a:ext cx="7632848" cy="629939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677034">
            <a:off x="2361902" y="4444822"/>
            <a:ext cx="2331964" cy="456775"/>
          </a:xfrm>
        </p:spPr>
        <p:txBody>
          <a:bodyPr>
            <a:normAutofit fontScale="77500" lnSpcReduction="20000"/>
          </a:bodyPr>
          <a:lstStyle/>
          <a:p>
            <a:r>
              <a:rPr lang="uk-UA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Фірма «Знання»</a:t>
            </a:r>
            <a:endParaRPr lang="ru-RU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5517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0"/>
            <a:ext cx="2943225" cy="4371975"/>
          </a:xfrm>
          <a:prstGeom prst="rect">
            <a:avLst/>
          </a:prstGeom>
        </p:spPr>
      </p:pic>
      <p:grpSp>
        <p:nvGrpSpPr>
          <p:cNvPr id="30" name="Группа 29"/>
          <p:cNvGrpSpPr/>
          <p:nvPr/>
        </p:nvGrpSpPr>
        <p:grpSpPr>
          <a:xfrm>
            <a:off x="1832782" y="4580433"/>
            <a:ext cx="6394352" cy="1970130"/>
            <a:chOff x="1515230" y="4562192"/>
            <a:chExt cx="6394352" cy="1970130"/>
          </a:xfrm>
        </p:grpSpPr>
        <p:sp>
          <p:nvSpPr>
            <p:cNvPr id="3" name="Правая фигурная скобка 2"/>
            <p:cNvSpPr/>
            <p:nvPr/>
          </p:nvSpPr>
          <p:spPr>
            <a:xfrm rot="5400000">
              <a:off x="4352366" y="2543696"/>
              <a:ext cx="720080" cy="6394352"/>
            </a:xfrm>
            <a:prstGeom prst="rightBrace">
              <a:avLst/>
            </a:prstGeom>
            <a:ln w="127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cxnSp>
          <p:nvCxnSpPr>
            <p:cNvPr id="4" name="Прямая соединительная линия 3"/>
            <p:cNvCxnSpPr>
              <a:endCxn id="3" idx="0"/>
            </p:cNvCxnSpPr>
            <p:nvPr/>
          </p:nvCxnSpPr>
          <p:spPr>
            <a:xfrm>
              <a:off x="1515230" y="5380832"/>
              <a:ext cx="6394352" cy="0"/>
            </a:xfrm>
            <a:prstGeom prst="line">
              <a:avLst/>
            </a:prstGeom>
            <a:ln w="38100"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" name="Прямая соединительная линия 4"/>
            <p:cNvCxnSpPr/>
            <p:nvPr/>
          </p:nvCxnSpPr>
          <p:spPr>
            <a:xfrm rot="5400000">
              <a:off x="2013938" y="5434417"/>
              <a:ext cx="360040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6" name="Прямая соединительная линия 5"/>
            <p:cNvCxnSpPr/>
            <p:nvPr/>
          </p:nvCxnSpPr>
          <p:spPr>
            <a:xfrm rot="5400000">
              <a:off x="2704703" y="5451573"/>
              <a:ext cx="360040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 rot="5400000">
              <a:off x="3309974" y="5451573"/>
              <a:ext cx="360040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 rot="5400000">
              <a:off x="3985145" y="5434417"/>
              <a:ext cx="360040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rot="5400000">
              <a:off x="4601019" y="5451573"/>
              <a:ext cx="360040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rot="5400000">
              <a:off x="7132186" y="5442513"/>
              <a:ext cx="360040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2" name="Правая круглая скобка 11"/>
            <p:cNvSpPr/>
            <p:nvPr/>
          </p:nvSpPr>
          <p:spPr>
            <a:xfrm rot="16200000">
              <a:off x="1640294" y="4806460"/>
              <a:ext cx="432048" cy="682176"/>
            </a:xfrm>
            <a:prstGeom prst="rightBracket">
              <a:avLst/>
            </a:prstGeom>
            <a:ln/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515230" y="5344991"/>
              <a:ext cx="6158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dirty="0" smtClean="0"/>
                <a:t>1 </a:t>
              </a:r>
              <a:r>
                <a:rPr lang="uk-UA" dirty="0" err="1" smtClean="0"/>
                <a:t>хв</a:t>
              </a:r>
              <a:endParaRPr lang="ru-RU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595380" y="4562192"/>
              <a:ext cx="5357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dirty="0" smtClean="0"/>
                <a:t>? м</a:t>
              </a:r>
              <a:endParaRPr lang="ru-RU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631553" y="6162990"/>
              <a:ext cx="92044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dirty="0" smtClean="0"/>
                <a:t>100</a:t>
              </a:r>
              <a:r>
                <a:rPr lang="en-US" dirty="0" smtClean="0"/>
                <a:t>0</a:t>
              </a:r>
              <a:r>
                <a:rPr lang="uk-UA" dirty="0" smtClean="0"/>
                <a:t> </a:t>
              </a:r>
              <a:r>
                <a:rPr lang="uk-UA" dirty="0" smtClean="0"/>
                <a:t>м</a:t>
              </a:r>
              <a:endParaRPr lang="ru-RU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904566" y="5380832"/>
              <a:ext cx="6158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dirty="0" smtClean="0"/>
                <a:t>1 </a:t>
              </a:r>
              <a:r>
                <a:rPr lang="uk-UA" dirty="0" err="1" smtClean="0"/>
                <a:t>хв</a:t>
              </a:r>
              <a:endParaRPr lang="ru-RU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197406" y="5344991"/>
              <a:ext cx="6158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dirty="0" smtClean="0"/>
                <a:t>1 </a:t>
              </a:r>
              <a:r>
                <a:rPr lang="uk-UA" dirty="0" err="1" smtClean="0"/>
                <a:t>хв</a:t>
              </a:r>
              <a:endParaRPr lang="ru-RU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549291" y="5363572"/>
              <a:ext cx="6158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dirty="0" smtClean="0"/>
                <a:t>1 </a:t>
              </a:r>
              <a:r>
                <a:rPr lang="uk-UA" dirty="0" err="1" smtClean="0"/>
                <a:t>хв</a:t>
              </a:r>
              <a:endParaRPr lang="ru-RU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165165" y="5363572"/>
              <a:ext cx="6158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dirty="0" smtClean="0"/>
                <a:t>1 </a:t>
              </a:r>
              <a:r>
                <a:rPr lang="uk-UA" dirty="0" err="1" smtClean="0"/>
                <a:t>хв</a:t>
              </a:r>
              <a:endParaRPr lang="ru-RU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783839" y="5405033"/>
              <a:ext cx="6158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dirty="0" smtClean="0"/>
                <a:t>1 </a:t>
              </a:r>
              <a:r>
                <a:rPr lang="uk-UA" dirty="0" err="1" smtClean="0"/>
                <a:t>хв</a:t>
              </a:r>
              <a:endParaRPr lang="ru-RU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457687" y="5410460"/>
              <a:ext cx="6158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dirty="0" smtClean="0"/>
                <a:t>1 </a:t>
              </a:r>
              <a:r>
                <a:rPr lang="uk-UA" dirty="0" err="1" smtClean="0"/>
                <a:t>хв</a:t>
              </a:r>
              <a:endParaRPr lang="ru-RU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073561" y="5412897"/>
              <a:ext cx="6158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dirty="0" smtClean="0"/>
                <a:t>1 </a:t>
              </a:r>
              <a:r>
                <a:rPr lang="uk-UA" dirty="0" err="1" smtClean="0"/>
                <a:t>хв</a:t>
              </a:r>
              <a:endParaRPr lang="ru-RU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677427" y="5417126"/>
              <a:ext cx="6158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dirty="0" smtClean="0"/>
                <a:t>1 </a:t>
              </a:r>
              <a:r>
                <a:rPr lang="uk-UA" dirty="0" err="1" smtClean="0"/>
                <a:t>хв</a:t>
              </a:r>
              <a:endParaRPr lang="ru-RU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289731" y="5434417"/>
              <a:ext cx="6158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dirty="0" smtClean="0"/>
                <a:t>1 </a:t>
              </a:r>
              <a:r>
                <a:rPr lang="uk-UA" dirty="0" err="1" smtClean="0"/>
                <a:t>хв</a:t>
              </a:r>
              <a:endParaRPr lang="ru-RU" dirty="0"/>
            </a:p>
          </p:txBody>
        </p:sp>
        <p:cxnSp>
          <p:nvCxnSpPr>
            <p:cNvPr id="27" name="Прямая соединительная линия 26"/>
            <p:cNvCxnSpPr/>
            <p:nvPr/>
          </p:nvCxnSpPr>
          <p:spPr>
            <a:xfrm rot="5400000">
              <a:off x="6497407" y="5451573"/>
              <a:ext cx="360040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/>
            <p:cNvCxnSpPr/>
            <p:nvPr/>
          </p:nvCxnSpPr>
          <p:spPr>
            <a:xfrm rot="5400000">
              <a:off x="5890675" y="5451573"/>
              <a:ext cx="360040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 rot="5400000">
              <a:off x="5219693" y="5451573"/>
              <a:ext cx="360040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72567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15616" y="884948"/>
            <a:ext cx="7776864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Щоб знайти швидкість, треба відстань поділити на час.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31640" y="238617"/>
            <a:ext cx="14526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i="1" dirty="0" smtClean="0"/>
              <a:t>Знай:</a:t>
            </a:r>
            <a:endParaRPr lang="ru-RU" sz="3600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1318577" y="5471745"/>
            <a:ext cx="61926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u="sng" dirty="0" smtClean="0"/>
              <a:t>Одиниці швидкості:</a:t>
            </a:r>
          </a:p>
          <a:p>
            <a:r>
              <a:rPr lang="uk-U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км/</a:t>
            </a:r>
            <a:r>
              <a:rPr lang="uk-UA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</a:t>
            </a:r>
            <a:r>
              <a:rPr lang="uk-U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    м/</a:t>
            </a:r>
            <a:r>
              <a:rPr lang="uk-UA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хв</a:t>
            </a:r>
            <a:r>
              <a:rPr lang="uk-U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  см/с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79108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5013176"/>
            <a:ext cx="5904656" cy="1656184"/>
          </a:xfrm>
        </p:spPr>
        <p:txBody>
          <a:bodyPr>
            <a:no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5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5400" b="1" dirty="0" smtClean="0">
                <a:latin typeface="Times New Roman" pitchFamily="18" charset="0"/>
                <a:cs typeface="Times New Roman" pitchFamily="18" charset="0"/>
              </a:rPr>
              <a:t>2 год – 120 км</a:t>
            </a:r>
            <a:br>
              <a:rPr lang="uk-UA" sz="5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5400" b="1" dirty="0" smtClean="0">
                <a:latin typeface="Times New Roman" pitchFamily="18" charset="0"/>
                <a:cs typeface="Times New Roman" pitchFamily="18" charset="0"/>
              </a:rPr>
              <a:t>1 год - </a:t>
            </a:r>
            <a:r>
              <a:rPr lang="uk-UA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uk-UA" sz="5400" b="1" dirty="0" smtClean="0">
                <a:latin typeface="Times New Roman" pitchFamily="18" charset="0"/>
                <a:cs typeface="Times New Roman" pitchFamily="18" charset="0"/>
              </a:rPr>
              <a:t> км</a:t>
            </a:r>
            <a:r>
              <a:rPr lang="uk-UA" sz="5400" b="1" dirty="0" smtClean="0"/>
              <a:t/>
            </a:r>
            <a:br>
              <a:rPr lang="uk-UA" sz="5400" b="1" dirty="0" smtClean="0"/>
            </a:br>
            <a:endParaRPr lang="uk-UA" sz="5400" b="1" dirty="0"/>
          </a:p>
        </p:txBody>
      </p:sp>
      <p:pic>
        <p:nvPicPr>
          <p:cNvPr id="5" name="Содержимое 3" descr="Auto_Porsche_Dreamcar_Porsche_006678_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7664" y="0"/>
            <a:ext cx="5904656" cy="4877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502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332656"/>
            <a:ext cx="7498080" cy="633670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uk-UA" sz="4800" b="1" dirty="0" smtClean="0"/>
              <a:t>120 км</a:t>
            </a:r>
            <a:r>
              <a:rPr lang="uk-UA" sz="4800" dirty="0" smtClean="0"/>
              <a:t> – </a:t>
            </a:r>
            <a:r>
              <a:rPr lang="uk-UA" sz="4800" b="1" dirty="0" smtClean="0">
                <a:solidFill>
                  <a:srgbClr val="FF0000"/>
                </a:solidFill>
              </a:rPr>
              <a:t>відстань</a:t>
            </a:r>
          </a:p>
          <a:p>
            <a:pPr>
              <a:buNone/>
            </a:pPr>
            <a:r>
              <a:rPr lang="uk-UA" sz="4800" b="1" dirty="0" smtClean="0"/>
              <a:t>2 год </a:t>
            </a:r>
            <a:r>
              <a:rPr lang="uk-UA" sz="4800" dirty="0" smtClean="0"/>
              <a:t>– </a:t>
            </a:r>
            <a:r>
              <a:rPr lang="uk-UA" sz="4800" b="1" dirty="0" smtClean="0">
                <a:solidFill>
                  <a:srgbClr val="FF0000"/>
                </a:solidFill>
              </a:rPr>
              <a:t>час</a:t>
            </a:r>
          </a:p>
          <a:p>
            <a:pPr algn="ctr">
              <a:buNone/>
            </a:pPr>
            <a:endParaRPr lang="en-US" sz="4800" dirty="0" smtClean="0"/>
          </a:p>
          <a:p>
            <a:pPr algn="ctr">
              <a:buNone/>
            </a:pPr>
            <a:r>
              <a:rPr lang="uk-UA" sz="4800" dirty="0" smtClean="0"/>
              <a:t>Якщо за </a:t>
            </a:r>
            <a:r>
              <a:rPr lang="uk-UA" sz="4800" dirty="0" smtClean="0">
                <a:solidFill>
                  <a:srgbClr val="00B050"/>
                </a:solidFill>
              </a:rPr>
              <a:t>1 годину </a:t>
            </a:r>
            <a:r>
              <a:rPr lang="uk-UA" sz="4800" dirty="0" smtClean="0"/>
              <a:t>автобус проїжджає  </a:t>
            </a:r>
            <a:r>
              <a:rPr lang="uk-UA" sz="4800" dirty="0" smtClean="0">
                <a:solidFill>
                  <a:srgbClr val="00B050"/>
                </a:solidFill>
              </a:rPr>
              <a:t>60 км</a:t>
            </a:r>
            <a:r>
              <a:rPr lang="uk-UA" sz="4800" dirty="0" smtClean="0"/>
              <a:t>, то говорять, що він рухається зі швидкістю</a:t>
            </a:r>
          </a:p>
          <a:p>
            <a:pPr algn="ctr">
              <a:buNone/>
            </a:pPr>
            <a:r>
              <a:rPr lang="uk-UA" sz="4800" dirty="0" smtClean="0"/>
              <a:t>  60 км за годину.</a:t>
            </a:r>
          </a:p>
          <a:p>
            <a:pPr>
              <a:buNone/>
            </a:pPr>
            <a:r>
              <a:rPr lang="uk-UA" sz="4800" b="1" dirty="0" smtClean="0"/>
              <a:t>       </a:t>
            </a:r>
            <a:endParaRPr lang="en-US" sz="4800" b="1" dirty="0" smtClean="0"/>
          </a:p>
          <a:p>
            <a:pPr>
              <a:buNone/>
            </a:pPr>
            <a:r>
              <a:rPr lang="en-US" sz="4800" b="1" dirty="0" smtClean="0"/>
              <a:t>  </a:t>
            </a:r>
            <a:r>
              <a:rPr lang="uk-UA" sz="4800" b="1" dirty="0" smtClean="0"/>
              <a:t> 60 км/год – </a:t>
            </a:r>
            <a:r>
              <a:rPr lang="uk-UA" sz="4800" b="1" dirty="0" smtClean="0">
                <a:solidFill>
                  <a:srgbClr val="FF0000"/>
                </a:solidFill>
              </a:rPr>
              <a:t>швидкість</a:t>
            </a:r>
          </a:p>
          <a:p>
            <a:pPr>
              <a:buNone/>
            </a:pPr>
            <a:endParaRPr lang="uk-UA" dirty="0" smtClean="0"/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123766" y="2132856"/>
            <a:ext cx="7768713" cy="1944217"/>
          </a:xfrm>
          <a:prstGeom prst="rect">
            <a:avLst/>
          </a:prstGeom>
          <a:effectLst>
            <a:outerShdw blurRad="63500" dist="25400" dir="5400000" rotWithShape="0">
              <a:srgbClr val="000000">
                <a:alpha val="43137"/>
              </a:srgbClr>
            </a:outerShdw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67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uk-UA" sz="9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</a:t>
            </a:r>
            <a:r>
              <a:rPr lang="uk-UA" sz="98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Фізкультхвилинка</a:t>
            </a:r>
            <a:endParaRPr lang="uk-UA" sz="9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346827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123766" y="2132856"/>
            <a:ext cx="7768713" cy="1944217"/>
          </a:xfrm>
          <a:prstGeom prst="rect">
            <a:avLst/>
          </a:prstGeom>
          <a:effectLst>
            <a:outerShdw blurRad="63500" dist="25400" dir="5400000" rotWithShape="0">
              <a:srgbClr val="000000">
                <a:alpha val="43137"/>
              </a:srgbClr>
            </a:outerShdw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algn="ctr"/>
            <a:r>
              <a:rPr lang="uk-UA" sz="9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uk-UA" sz="98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Задачна</a:t>
            </a:r>
            <a:endParaRPr lang="uk-UA" sz="9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977430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2714224"/>
              </p:ext>
            </p:extLst>
          </p:nvPr>
        </p:nvGraphicFramePr>
        <p:xfrm>
          <a:off x="971600" y="1808797"/>
          <a:ext cx="7956376" cy="4797152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989094"/>
                <a:gridCol w="1989094"/>
                <a:gridCol w="1989094"/>
                <a:gridCol w="1989094"/>
              </a:tblGrid>
              <a:tr h="779431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РУХОМИЙ</a:t>
                      </a:r>
                    </a:p>
                    <a:p>
                      <a:pPr algn="ctr"/>
                      <a:r>
                        <a:rPr lang="uk-UA" dirty="0" smtClean="0"/>
                        <a:t>ОБ’ЄКТ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 smtClean="0"/>
                    </a:p>
                    <a:p>
                      <a:r>
                        <a:rPr lang="uk-UA" dirty="0" smtClean="0"/>
                        <a:t>   </a:t>
                      </a:r>
                      <a:r>
                        <a:rPr lang="uk-UA" i="1" dirty="0" smtClean="0">
                          <a:solidFill>
                            <a:srgbClr val="C00000"/>
                          </a:solidFill>
                        </a:rPr>
                        <a:t>Швидкість</a:t>
                      </a:r>
                      <a:endParaRPr lang="ru-RU" i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 smtClean="0"/>
                    </a:p>
                    <a:p>
                      <a:r>
                        <a:rPr lang="uk-UA" dirty="0" smtClean="0">
                          <a:solidFill>
                            <a:srgbClr val="C00000"/>
                          </a:solidFill>
                        </a:rPr>
                        <a:t>         </a:t>
                      </a:r>
                      <a:r>
                        <a:rPr lang="uk-UA" i="1" dirty="0" smtClean="0">
                          <a:solidFill>
                            <a:srgbClr val="C00000"/>
                          </a:solidFill>
                        </a:rPr>
                        <a:t>Час</a:t>
                      </a:r>
                      <a:endParaRPr lang="ru-RU" i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4400" b="1" i="1" dirty="0" smtClean="0">
                          <a:ln/>
                          <a:solidFill>
                            <a:schemeClr val="accent3"/>
                          </a:solidFill>
                        </a:rPr>
                        <a:t>   </a:t>
                      </a:r>
                      <a:r>
                        <a:rPr lang="uk-UA" sz="1800" b="1" i="1" dirty="0" smtClean="0">
                          <a:ln/>
                          <a:solidFill>
                            <a:schemeClr val="accent3"/>
                          </a:solidFill>
                        </a:rPr>
                        <a:t>Відстань</a:t>
                      </a:r>
                      <a:endParaRPr lang="uk-UA" sz="1800" dirty="0"/>
                    </a:p>
                  </a:txBody>
                  <a:tcPr/>
                </a:tc>
              </a:tr>
              <a:tr h="1378342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?</a:t>
                      </a:r>
                      <a:endParaRPr lang="uk-UA" sz="4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4400" dirty="0" smtClean="0">
                          <a:latin typeface="Times New Roman" pitchFamily="18" charset="0"/>
                          <a:cs typeface="Times New Roman" pitchFamily="18" charset="0"/>
                        </a:rPr>
                        <a:t>  4</a:t>
                      </a:r>
                      <a:r>
                        <a:rPr lang="uk-UA" sz="4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год</a:t>
                      </a:r>
                      <a:endParaRPr lang="uk-UA" sz="4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4400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12 км</a:t>
                      </a:r>
                      <a:endParaRPr lang="uk-UA" sz="4400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261037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4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?</a:t>
                      </a:r>
                    </a:p>
                    <a:p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4800" dirty="0" smtClean="0"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uk-UA" sz="4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uk-UA" sz="4800" dirty="0" smtClean="0">
                          <a:latin typeface="Times New Roman" pitchFamily="18" charset="0"/>
                          <a:cs typeface="Times New Roman" pitchFamily="18" charset="0"/>
                        </a:rPr>
                        <a:t> год</a:t>
                      </a:r>
                      <a:endParaRPr lang="uk-UA" sz="4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4400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28</a:t>
                      </a:r>
                      <a:r>
                        <a:rPr lang="uk-UA" sz="4400" baseline="0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k-UA" sz="3600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км</a:t>
                      </a:r>
                      <a:endParaRPr lang="uk-UA" sz="3600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378342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4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?</a:t>
                      </a:r>
                    </a:p>
                    <a:p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      </a:t>
                      </a:r>
                      <a:r>
                        <a:rPr lang="uk-UA" sz="4400" dirty="0" smtClean="0">
                          <a:latin typeface="Times New Roman" pitchFamily="18" charset="0"/>
                          <a:cs typeface="Times New Roman" pitchFamily="18" charset="0"/>
                        </a:rPr>
                        <a:t>4 год</a:t>
                      </a:r>
                      <a:endParaRPr lang="uk-UA" sz="4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4400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280 км</a:t>
                      </a:r>
                      <a:endParaRPr lang="uk-UA" sz="4400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7699" y="3005596"/>
            <a:ext cx="1023910" cy="982954"/>
          </a:xfrm>
          <a:prstGeom prst="rect">
            <a:avLst/>
          </a:prstGeom>
        </p:spPr>
      </p:pic>
      <p:pic>
        <p:nvPicPr>
          <p:cNvPr id="5" name="Содержимое 5" descr="default.gif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589950" y="4072001"/>
            <a:ext cx="1152128" cy="9411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524" y="5165836"/>
            <a:ext cx="1285442" cy="102835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835696" y="404664"/>
            <a:ext cx="65527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даними таблиці обчисліть швидкість руху.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791299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1475656" y="4869160"/>
            <a:ext cx="7128792" cy="0"/>
          </a:xfrm>
          <a:prstGeom prst="lin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971600" y="4293096"/>
            <a:ext cx="544104" cy="922114"/>
          </a:xfrm>
        </p:spPr>
        <p:txBody>
          <a:bodyPr/>
          <a:lstStyle/>
          <a:p>
            <a:r>
              <a:rPr lang="uk-UA" dirty="0" smtClean="0"/>
              <a:t> </a:t>
            </a:r>
            <a:endParaRPr lang="uk-UA" dirty="0"/>
          </a:p>
        </p:txBody>
      </p:sp>
      <p:sp>
        <p:nvSpPr>
          <p:cNvPr id="9" name="Овал 8"/>
          <p:cNvSpPr/>
          <p:nvPr/>
        </p:nvSpPr>
        <p:spPr>
          <a:xfrm>
            <a:off x="1403648" y="4797152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Овал 9"/>
          <p:cNvSpPr/>
          <p:nvPr/>
        </p:nvSpPr>
        <p:spPr>
          <a:xfrm>
            <a:off x="8532440" y="4797152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8527888" y="4221088"/>
            <a:ext cx="616112" cy="922114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uk-UA" sz="43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Правая фигурная скобка 12"/>
          <p:cNvSpPr/>
          <p:nvPr/>
        </p:nvSpPr>
        <p:spPr>
          <a:xfrm rot="5400000">
            <a:off x="4680012" y="1808820"/>
            <a:ext cx="720080" cy="7128792"/>
          </a:xfrm>
          <a:prstGeom prst="rightBrace">
            <a:avLst/>
          </a:prstGeom>
          <a:ln w="127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4283968" y="5661248"/>
            <a:ext cx="1656184" cy="922114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43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12</a:t>
            </a:r>
            <a:r>
              <a:rPr kumimoji="0" lang="uk-UA" sz="43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км</a:t>
            </a:r>
            <a:endParaRPr kumimoji="0" lang="uk-UA" sz="43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rot="5400000">
            <a:off x="2951820" y="4833156"/>
            <a:ext cx="36004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4824028" y="4833156"/>
            <a:ext cx="36004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5400000">
            <a:off x="6696236" y="4833156"/>
            <a:ext cx="36004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9" name="Правая круглая скобка 18"/>
          <p:cNvSpPr/>
          <p:nvPr/>
        </p:nvSpPr>
        <p:spPr>
          <a:xfrm rot="16200000">
            <a:off x="2087724" y="3681028"/>
            <a:ext cx="432048" cy="1656184"/>
          </a:xfrm>
          <a:prstGeom prst="rightBracket">
            <a:avLst/>
          </a:prstGeom>
          <a:ln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1568494" y="4941168"/>
            <a:ext cx="1470505" cy="533228"/>
          </a:xfrm>
          <a:prstGeom prst="rect">
            <a:avLst/>
          </a:prstGeom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</a:t>
            </a:r>
            <a:r>
              <a:rPr lang="uk-UA" sz="36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1 </a:t>
            </a:r>
            <a:r>
              <a:rPr lang="uk-UA" sz="3600" b="1" dirty="0" err="1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год</a:t>
            </a:r>
            <a:endParaRPr kumimoji="0" lang="uk-UA" sz="36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463523" y="3344418"/>
            <a:ext cx="592801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b="1" dirty="0" smtClean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Швидкість</a:t>
            </a:r>
            <a:r>
              <a:rPr lang="uk-UA" sz="4400" b="1" dirty="0" smtClean="0">
                <a:ln w="11430"/>
                <a:solidFill>
                  <a:sysClr val="windowText" lastClr="0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- </a:t>
            </a:r>
            <a:r>
              <a:rPr lang="uk-UA" sz="4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?</a:t>
            </a:r>
            <a:r>
              <a:rPr lang="uk-UA" sz="440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км/с</a:t>
            </a:r>
            <a:r>
              <a:rPr lang="uk-UA" sz="4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ru-RU" sz="4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3347864" y="4922805"/>
            <a:ext cx="1470505" cy="533228"/>
          </a:xfrm>
          <a:prstGeom prst="rect">
            <a:avLst/>
          </a:prstGeom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</a:t>
            </a:r>
            <a:r>
              <a:rPr lang="uk-UA" sz="36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1 </a:t>
            </a:r>
            <a:r>
              <a:rPr lang="uk-UA" sz="3600" b="1" dirty="0" err="1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год</a:t>
            </a:r>
            <a:endParaRPr kumimoji="0" lang="uk-UA" sz="36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5204899" y="4922805"/>
            <a:ext cx="1470505" cy="533228"/>
          </a:xfrm>
          <a:prstGeom prst="rect">
            <a:avLst/>
          </a:prstGeom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</a:t>
            </a:r>
            <a:r>
              <a:rPr lang="uk-UA" sz="36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1 </a:t>
            </a:r>
            <a:r>
              <a:rPr lang="uk-UA" sz="3600" b="1" dirty="0" err="1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год</a:t>
            </a:r>
            <a:endParaRPr kumimoji="0" lang="uk-UA" sz="36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6941278" y="4941168"/>
            <a:ext cx="1470505" cy="533228"/>
          </a:xfrm>
          <a:prstGeom prst="rect">
            <a:avLst/>
          </a:prstGeom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</a:t>
            </a:r>
            <a:r>
              <a:rPr lang="uk-UA" sz="36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1 </a:t>
            </a:r>
            <a:r>
              <a:rPr lang="uk-UA" sz="3600" b="1" dirty="0" err="1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год</a:t>
            </a:r>
            <a:endParaRPr kumimoji="0" lang="uk-UA" sz="36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7372" y="0"/>
            <a:ext cx="3456384" cy="3318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100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5762511"/>
              </p:ext>
            </p:extLst>
          </p:nvPr>
        </p:nvGraphicFramePr>
        <p:xfrm>
          <a:off x="1524000" y="1397000"/>
          <a:ext cx="6936432" cy="384271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734108"/>
                <a:gridCol w="1734108"/>
                <a:gridCol w="1734108"/>
                <a:gridCol w="1734108"/>
              </a:tblGrid>
              <a:tr h="1239912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РУХОМИЙ</a:t>
                      </a:r>
                    </a:p>
                    <a:p>
                      <a:pPr algn="ctr"/>
                      <a:r>
                        <a:rPr lang="uk-UA" dirty="0" smtClean="0"/>
                        <a:t>ОБ’ЄКТ</a:t>
                      </a:r>
                    </a:p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b="1" i="1" cap="all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solidFill>
                            <a:srgbClr val="92D050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   Швидкість</a:t>
                      </a:r>
                      <a:endParaRPr lang="uk-UA" sz="2000" dirty="0" smtClean="0">
                        <a:solidFill>
                          <a:srgbClr val="92D050"/>
                        </a:solidFill>
                      </a:endParaRPr>
                    </a:p>
                    <a:p>
                      <a:r>
                        <a:rPr lang="uk-UA" sz="2800" dirty="0" smtClean="0">
                          <a:solidFill>
                            <a:srgbClr val="92D050"/>
                          </a:solidFill>
                        </a:rPr>
                        <a:t>  </a:t>
                      </a:r>
                      <a:endParaRPr lang="uk-UA" sz="2800" dirty="0">
                        <a:solidFill>
                          <a:srgbClr val="92D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dirty="0" smtClean="0">
                          <a:solidFill>
                            <a:srgbClr val="00B050"/>
                          </a:solidFill>
                        </a:rPr>
                        <a:t>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dirty="0" smtClean="0">
                          <a:solidFill>
                            <a:srgbClr val="00B050"/>
                          </a:solidFill>
                        </a:rPr>
                        <a:t>        ЧАС</a:t>
                      </a:r>
                      <a:endParaRPr lang="uk-UA" sz="18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4400" b="1" i="1" baseline="0" dirty="0" smtClean="0">
                          <a:ln/>
                          <a:solidFill>
                            <a:schemeClr val="accent3"/>
                          </a:solidFill>
                        </a:rPr>
                        <a:t>  </a:t>
                      </a:r>
                      <a:r>
                        <a:rPr lang="uk-UA" sz="1800" b="1" i="1" dirty="0" smtClean="0">
                          <a:ln/>
                          <a:solidFill>
                            <a:schemeClr val="accent3"/>
                          </a:solidFill>
                        </a:rPr>
                        <a:t>ВІДСТАНЬ</a:t>
                      </a:r>
                      <a:endParaRPr lang="uk-UA" sz="1800" dirty="0"/>
                    </a:p>
                  </a:txBody>
                  <a:tcPr/>
                </a:tc>
              </a:tr>
              <a:tr h="1301403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b="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uk-UA" sz="54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4400" dirty="0" smtClean="0">
                          <a:latin typeface="Times New Roman" pitchFamily="18" charset="0"/>
                          <a:cs typeface="Times New Roman" pitchFamily="18" charset="0"/>
                        </a:rPr>
                        <a:t> 6 год</a:t>
                      </a:r>
                      <a:endParaRPr lang="uk-UA" sz="4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4400" dirty="0" smtClean="0">
                          <a:latin typeface="Times New Roman" pitchFamily="18" charset="0"/>
                          <a:cs typeface="Times New Roman" pitchFamily="18" charset="0"/>
                        </a:rPr>
                        <a:t> 72 км</a:t>
                      </a:r>
                      <a:endParaRPr lang="uk-UA" sz="4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301403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b="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uk-UA" sz="54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4400" dirty="0" smtClean="0">
                          <a:latin typeface="Times New Roman" pitchFamily="18" charset="0"/>
                          <a:cs typeface="Times New Roman" pitchFamily="18" charset="0"/>
                        </a:rPr>
                        <a:t> 2год</a:t>
                      </a:r>
                      <a:endParaRPr lang="uk-UA" sz="4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4400" dirty="0" smtClean="0">
                          <a:latin typeface="Times New Roman" pitchFamily="18" charset="0"/>
                          <a:cs typeface="Times New Roman" pitchFamily="18" charset="0"/>
                        </a:rPr>
                        <a:t>100км</a:t>
                      </a:r>
                      <a:endParaRPr lang="uk-UA" sz="4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" name="Содержимое 3" descr="007070_16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19672" y="3933056"/>
            <a:ext cx="1586733" cy="1322834"/>
          </a:xfrm>
          <a:effectLst>
            <a:softEdge rad="127000"/>
          </a:effectLst>
        </p:spPr>
      </p:pic>
      <p:pic>
        <p:nvPicPr>
          <p:cNvPr id="11" name="Содержимое 3" descr="007070_167.jpg"/>
          <p:cNvPicPr>
            <a:picLocks noChangeAspect="1"/>
          </p:cNvPicPr>
          <p:nvPr/>
        </p:nvPicPr>
        <p:blipFill>
          <a:blip r:embed="rId3" cstate="print"/>
          <a:srcRect t="10887" r="5508" b="5284"/>
          <a:stretch>
            <a:fillRect/>
          </a:stretch>
        </p:blipFill>
        <p:spPr>
          <a:xfrm>
            <a:off x="1835696" y="2564904"/>
            <a:ext cx="1080120" cy="1512168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6" name="Дуга 25"/>
          <p:cNvSpPr/>
          <p:nvPr/>
        </p:nvSpPr>
        <p:spPr>
          <a:xfrm>
            <a:off x="3419872" y="3140968"/>
            <a:ext cx="504056" cy="1512168"/>
          </a:xfrm>
          <a:prstGeom prst="arc">
            <a:avLst>
              <a:gd name="adj1" fmla="val 16200000"/>
              <a:gd name="adj2" fmla="val 5337121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28" name="Прямая соединительная линия 27"/>
          <p:cNvCxnSpPr>
            <a:stCxn id="26" idx="0"/>
          </p:cNvCxnSpPr>
          <p:nvPr/>
        </p:nvCxnSpPr>
        <p:spPr>
          <a:xfrm rot="10800000" flipH="1">
            <a:off x="3671900" y="3068960"/>
            <a:ext cx="180019" cy="7200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>
            <a:endCxn id="26" idx="0"/>
          </p:cNvCxnSpPr>
          <p:nvPr/>
        </p:nvCxnSpPr>
        <p:spPr>
          <a:xfrm rot="16200000" flipV="1">
            <a:off x="3581891" y="3230978"/>
            <a:ext cx="216024" cy="3600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>
            <a:stCxn id="26" idx="2"/>
          </p:cNvCxnSpPr>
          <p:nvPr/>
        </p:nvCxnSpPr>
        <p:spPr>
          <a:xfrm rot="10800000" flipH="1">
            <a:off x="3685710" y="4437112"/>
            <a:ext cx="22194" cy="2148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>
            <a:stCxn id="26" idx="2"/>
          </p:cNvCxnSpPr>
          <p:nvPr/>
        </p:nvCxnSpPr>
        <p:spPr>
          <a:xfrm rot="10800000" flipH="1" flipV="1">
            <a:off x="3685710" y="4652000"/>
            <a:ext cx="238218" cy="113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2" name="Заголовок 1"/>
          <p:cNvSpPr>
            <a:spLocks noGrp="1"/>
          </p:cNvSpPr>
          <p:nvPr>
            <p:ph type="title"/>
          </p:nvPr>
        </p:nvSpPr>
        <p:spPr>
          <a:xfrm>
            <a:off x="3851920" y="3429000"/>
            <a:ext cx="648072" cy="576064"/>
          </a:xfrm>
        </p:spPr>
        <p:txBody>
          <a:bodyPr>
            <a:noAutofit/>
          </a:bodyPr>
          <a:lstStyle/>
          <a:p>
            <a:r>
              <a:rPr lang="uk-UA" sz="3200" dirty="0" smtClean="0"/>
              <a:t>на</a:t>
            </a:r>
            <a:endParaRPr lang="uk-UA" sz="3200" dirty="0"/>
          </a:p>
        </p:txBody>
      </p:sp>
      <p:sp>
        <p:nvSpPr>
          <p:cNvPr id="43" name="Заголовок 1"/>
          <p:cNvSpPr txBox="1">
            <a:spLocks/>
          </p:cNvSpPr>
          <p:nvPr/>
        </p:nvSpPr>
        <p:spPr>
          <a:xfrm>
            <a:off x="4355976" y="3429000"/>
            <a:ext cx="328080" cy="576064"/>
          </a:xfrm>
          <a:prstGeom prst="rect">
            <a:avLst/>
          </a:prstGeom>
        </p:spPr>
        <p:txBody>
          <a:bodyPr anchor="ctr">
            <a:normAutofit fontScale="90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?</a:t>
            </a:r>
            <a:endParaRPr kumimoji="0" lang="uk-UA" sz="43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44" name="Прямая соединительная линия 43"/>
          <p:cNvCxnSpPr/>
          <p:nvPr/>
        </p:nvCxnSpPr>
        <p:spPr>
          <a:xfrm flipV="1">
            <a:off x="4716016" y="3789040"/>
            <a:ext cx="288032" cy="7200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4716016" y="3645024"/>
            <a:ext cx="288032" cy="14401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7" name="Заголовок 1"/>
          <p:cNvSpPr txBox="1">
            <a:spLocks/>
          </p:cNvSpPr>
          <p:nvPr/>
        </p:nvSpPr>
        <p:spPr>
          <a:xfrm>
            <a:off x="2483768" y="260648"/>
            <a:ext cx="4896544" cy="792088"/>
          </a:xfrm>
          <a:prstGeom prst="rect">
            <a:avLst/>
          </a:prstGeom>
          <a:effectLst>
            <a:outerShdw blurRad="63500" dist="25400" dir="5400000" rotWithShape="0">
              <a:srgbClr val="000000">
                <a:alpha val="43137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300" i="0" u="none" strike="noStrike" kern="1200" normalizeH="0" baseline="0" noProof="0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Розв’яжіть задачу</a:t>
            </a:r>
            <a:endParaRPr kumimoji="0" lang="uk-UA" sz="4300" i="0" u="none" strike="noStrike" kern="1200" normalizeH="0" baseline="0" noProof="0" dirty="0">
              <a:ln w="18415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123765" y="2111963"/>
            <a:ext cx="7768713" cy="1944217"/>
          </a:xfrm>
          <a:prstGeom prst="rect">
            <a:avLst/>
          </a:prstGeom>
          <a:effectLst>
            <a:outerShdw blurRad="63500" dist="25400" dir="5400000" rotWithShape="0">
              <a:srgbClr val="000000">
                <a:alpha val="43137"/>
              </a:srgbClr>
            </a:outerShdw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algn="ctr"/>
            <a:r>
              <a:rPr lang="uk-UA" sz="9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Пригадай</a:t>
            </a:r>
            <a:endParaRPr lang="uk-UA" sz="9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82140" y="6021288"/>
            <a:ext cx="36519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Самостійна робота</a:t>
            </a: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462082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23928" y="188640"/>
            <a:ext cx="3024336" cy="1368152"/>
          </a:xfrm>
        </p:spPr>
        <p:txBody>
          <a:bodyPr>
            <a:normAutofit/>
          </a:bodyPr>
          <a:lstStyle/>
          <a:p>
            <a:r>
              <a:rPr lang="uk-UA" sz="3200" i="1" dirty="0" smtClean="0"/>
              <a:t>Девіз уроку: </a:t>
            </a:r>
          </a:p>
          <a:p>
            <a:endParaRPr lang="uk-UA" i="1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1194967" y="1988840"/>
            <a:ext cx="777686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 </a:t>
            </a:r>
            <a:r>
              <a:rPr lang="uk-UA" sz="4000" b="1" i="1" dirty="0"/>
              <a:t>Працюй, </a:t>
            </a:r>
            <a:endParaRPr lang="uk-UA" sz="4000" b="1" i="1" dirty="0" smtClean="0"/>
          </a:p>
          <a:p>
            <a:endParaRPr lang="uk-UA" sz="4000" b="1" i="1" dirty="0"/>
          </a:p>
          <a:p>
            <a:r>
              <a:rPr lang="uk-UA" sz="4000" b="1" i="1" dirty="0"/>
              <a:t>                </a:t>
            </a:r>
            <a:r>
              <a:rPr lang="uk-UA" sz="4000" b="1" i="1" dirty="0" smtClean="0"/>
              <a:t>   </a:t>
            </a:r>
            <a:r>
              <a:rPr lang="uk-UA" sz="4000" b="1" i="1" dirty="0"/>
              <a:t>вивчай і </a:t>
            </a:r>
            <a:r>
              <a:rPr lang="uk-UA" sz="4000" b="1" i="1" dirty="0" smtClean="0"/>
              <a:t>     </a:t>
            </a:r>
          </a:p>
          <a:p>
            <a:r>
              <a:rPr lang="uk-UA" sz="4000" b="1" i="1" dirty="0" smtClean="0"/>
              <a:t>         </a:t>
            </a:r>
          </a:p>
          <a:p>
            <a:r>
              <a:rPr lang="uk-UA" sz="4000" b="1" i="1" dirty="0"/>
              <a:t> </a:t>
            </a:r>
            <a:r>
              <a:rPr lang="uk-UA" sz="4000" b="1" i="1" dirty="0" smtClean="0"/>
              <a:t>                                 пізнавай</a:t>
            </a:r>
            <a:r>
              <a:rPr lang="uk-UA" sz="4000" b="1" i="1" dirty="0"/>
              <a:t>!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576940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332656"/>
            <a:ext cx="66959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Назвіть кількість трикутників на малюнках.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ый треугольник 5"/>
          <p:cNvSpPr/>
          <p:nvPr/>
        </p:nvSpPr>
        <p:spPr>
          <a:xfrm>
            <a:off x="1662958" y="3212976"/>
            <a:ext cx="2952328" cy="1512168"/>
          </a:xfrm>
          <a:prstGeom prst="rt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2411760" y="3573016"/>
            <a:ext cx="0" cy="115212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>
            <a:stCxn id="6" idx="5"/>
            <a:endCxn id="6" idx="3"/>
          </p:cNvCxnSpPr>
          <p:nvPr/>
        </p:nvCxnSpPr>
        <p:spPr>
          <a:xfrm>
            <a:off x="3139122" y="3969060"/>
            <a:ext cx="0" cy="75608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Равнобедренный треугольник 15"/>
          <p:cNvSpPr/>
          <p:nvPr/>
        </p:nvSpPr>
        <p:spPr>
          <a:xfrm>
            <a:off x="5796136" y="2204864"/>
            <a:ext cx="2304256" cy="2520280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8" name="Прямая соединительная линия 17"/>
          <p:cNvCxnSpPr>
            <a:stCxn id="16" idx="0"/>
          </p:cNvCxnSpPr>
          <p:nvPr/>
        </p:nvCxnSpPr>
        <p:spPr>
          <a:xfrm flipH="1">
            <a:off x="6372200" y="2204864"/>
            <a:ext cx="576064" cy="25202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stCxn id="16" idx="0"/>
          </p:cNvCxnSpPr>
          <p:nvPr/>
        </p:nvCxnSpPr>
        <p:spPr>
          <a:xfrm>
            <a:off x="6948264" y="2204864"/>
            <a:ext cx="432048" cy="25202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83229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123765" y="2111963"/>
            <a:ext cx="7768713" cy="1944217"/>
          </a:xfrm>
          <a:prstGeom prst="rect">
            <a:avLst/>
          </a:prstGeom>
          <a:effectLst>
            <a:outerShdw blurRad="63500" dist="25400" dir="5400000" rotWithShape="0">
              <a:srgbClr val="000000">
                <a:alpha val="43137"/>
              </a:srgbClr>
            </a:outerShdw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algn="ctr"/>
            <a:r>
              <a:rPr lang="uk-UA" sz="9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Кінцева</a:t>
            </a:r>
            <a:endParaRPr lang="uk-UA" sz="9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617943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908720"/>
            <a:ext cx="8064896" cy="483209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800" i="1" dirty="0" smtClean="0">
                <a:solidFill>
                  <a:sysClr val="windowText" lastClr="000000"/>
                </a:solidFill>
              </a:rPr>
              <a:t>Зупинка</a:t>
            </a:r>
            <a:r>
              <a:rPr lang="uk-UA" sz="2800" dirty="0" smtClean="0">
                <a:solidFill>
                  <a:sysClr val="windowText" lastClr="000000"/>
                </a:solidFill>
              </a:rPr>
              <a:t> </a:t>
            </a:r>
            <a:r>
              <a:rPr lang="uk-UA" sz="2800" b="1" i="1" dirty="0" smtClean="0">
                <a:solidFill>
                  <a:sysClr val="windowText" lastClr="000000"/>
                </a:solidFill>
              </a:rPr>
              <a:t>«Розминка»</a:t>
            </a:r>
          </a:p>
          <a:p>
            <a:endParaRPr lang="uk-UA" sz="2800" dirty="0" smtClean="0">
              <a:solidFill>
                <a:sysClr val="windowText" lastClr="000000"/>
              </a:solidFill>
            </a:endParaRPr>
          </a:p>
          <a:p>
            <a:r>
              <a:rPr lang="uk-UA" sz="2800" dirty="0">
                <a:solidFill>
                  <a:sysClr val="windowText" lastClr="000000"/>
                </a:solidFill>
              </a:rPr>
              <a:t> </a:t>
            </a:r>
            <a:r>
              <a:rPr lang="uk-UA" sz="2800" dirty="0" smtClean="0">
                <a:solidFill>
                  <a:sysClr val="windowText" lastClr="000000"/>
                </a:solidFill>
              </a:rPr>
              <a:t>     </a:t>
            </a:r>
            <a:r>
              <a:rPr lang="uk-UA" sz="2800" i="1" dirty="0" smtClean="0">
                <a:solidFill>
                  <a:sysClr val="windowText" lastClr="000000"/>
                </a:solidFill>
              </a:rPr>
              <a:t>Зупинка</a:t>
            </a:r>
            <a:r>
              <a:rPr lang="uk-UA" sz="2800" dirty="0" smtClean="0">
                <a:solidFill>
                  <a:sysClr val="windowText" lastClr="000000"/>
                </a:solidFill>
              </a:rPr>
              <a:t> </a:t>
            </a:r>
            <a:r>
              <a:rPr lang="uk-UA" sz="2800" b="1" i="1" dirty="0" smtClean="0">
                <a:solidFill>
                  <a:sysClr val="windowText" lastClr="000000"/>
                </a:solidFill>
              </a:rPr>
              <a:t>«Місто Відкриття» </a:t>
            </a:r>
          </a:p>
          <a:p>
            <a:r>
              <a:rPr lang="uk-UA" sz="2800" dirty="0" smtClean="0">
                <a:solidFill>
                  <a:sysClr val="windowText" lastClr="000000"/>
                </a:solidFill>
              </a:rPr>
              <a:t>     </a:t>
            </a:r>
          </a:p>
          <a:p>
            <a:r>
              <a:rPr lang="uk-UA" sz="2800" dirty="0">
                <a:solidFill>
                  <a:sysClr val="windowText" lastClr="000000"/>
                </a:solidFill>
              </a:rPr>
              <a:t> </a:t>
            </a:r>
            <a:r>
              <a:rPr lang="uk-UA" sz="2800" dirty="0" smtClean="0">
                <a:solidFill>
                  <a:sysClr val="windowText" lastClr="000000"/>
                </a:solidFill>
              </a:rPr>
              <a:t>                </a:t>
            </a:r>
            <a:r>
              <a:rPr lang="uk-UA" sz="2800" i="1" dirty="0">
                <a:solidFill>
                  <a:sysClr val="windowText" lastClr="000000"/>
                </a:solidFill>
              </a:rPr>
              <a:t>Зупинка</a:t>
            </a:r>
            <a:r>
              <a:rPr lang="uk-UA" sz="2800" dirty="0">
                <a:solidFill>
                  <a:sysClr val="windowText" lastClr="000000"/>
                </a:solidFill>
              </a:rPr>
              <a:t> </a:t>
            </a:r>
            <a:r>
              <a:rPr lang="uk-UA" sz="2800" b="1" i="1" dirty="0">
                <a:solidFill>
                  <a:sysClr val="windowText" lastClr="000000"/>
                </a:solidFill>
              </a:rPr>
              <a:t>«</a:t>
            </a:r>
            <a:r>
              <a:rPr lang="uk-UA" sz="2800" b="1" i="1" dirty="0" err="1">
                <a:solidFill>
                  <a:sysClr val="windowText" lastClr="000000"/>
                </a:solidFill>
              </a:rPr>
              <a:t>Фізкультхвилинка</a:t>
            </a:r>
            <a:r>
              <a:rPr lang="uk-UA" sz="2800" b="1" i="1" dirty="0">
                <a:solidFill>
                  <a:sysClr val="windowText" lastClr="000000"/>
                </a:solidFill>
              </a:rPr>
              <a:t>»</a:t>
            </a:r>
          </a:p>
          <a:p>
            <a:endParaRPr lang="uk-UA" sz="2800" dirty="0" smtClean="0">
              <a:solidFill>
                <a:sysClr val="windowText" lastClr="000000"/>
              </a:solidFill>
            </a:endParaRPr>
          </a:p>
          <a:p>
            <a:r>
              <a:rPr lang="uk-UA" sz="2800" i="1" dirty="0" smtClean="0">
                <a:solidFill>
                  <a:sysClr val="windowText" lastClr="000000"/>
                </a:solidFill>
              </a:rPr>
              <a:t>                             </a:t>
            </a:r>
            <a:r>
              <a:rPr lang="uk-UA" sz="2800" i="1" dirty="0">
                <a:solidFill>
                  <a:sysClr val="windowText" lastClr="000000"/>
                </a:solidFill>
              </a:rPr>
              <a:t>Зупинка </a:t>
            </a:r>
            <a:r>
              <a:rPr lang="uk-UA" sz="2800" b="1" i="1" dirty="0">
                <a:solidFill>
                  <a:sysClr val="windowText" lastClr="000000"/>
                </a:solidFill>
              </a:rPr>
              <a:t>«</a:t>
            </a:r>
            <a:r>
              <a:rPr lang="uk-UA" sz="2800" b="1" i="1" dirty="0" err="1">
                <a:solidFill>
                  <a:sysClr val="windowText" lastClr="000000"/>
                </a:solidFill>
              </a:rPr>
              <a:t>Задачна</a:t>
            </a:r>
            <a:r>
              <a:rPr lang="uk-UA" sz="2800" b="1" i="1" dirty="0">
                <a:solidFill>
                  <a:sysClr val="windowText" lastClr="000000"/>
                </a:solidFill>
              </a:rPr>
              <a:t>»</a:t>
            </a:r>
          </a:p>
          <a:p>
            <a:r>
              <a:rPr lang="uk-UA" sz="2800" dirty="0" smtClean="0">
                <a:solidFill>
                  <a:sysClr val="windowText" lastClr="000000"/>
                </a:solidFill>
              </a:rPr>
              <a:t>                     </a:t>
            </a:r>
          </a:p>
          <a:p>
            <a:r>
              <a:rPr lang="uk-UA" sz="2800" dirty="0">
                <a:solidFill>
                  <a:sysClr val="windowText" lastClr="000000"/>
                </a:solidFill>
              </a:rPr>
              <a:t> </a:t>
            </a:r>
            <a:r>
              <a:rPr lang="uk-UA" sz="2800" dirty="0" smtClean="0">
                <a:solidFill>
                  <a:sysClr val="windowText" lastClr="000000"/>
                </a:solidFill>
              </a:rPr>
              <a:t>                                     </a:t>
            </a:r>
            <a:r>
              <a:rPr lang="uk-UA" sz="2800" i="1" dirty="0" smtClean="0">
                <a:solidFill>
                  <a:sysClr val="windowText" lastClr="000000"/>
                </a:solidFill>
              </a:rPr>
              <a:t>Зупинка</a:t>
            </a:r>
            <a:r>
              <a:rPr lang="uk-UA" sz="2800" dirty="0" smtClean="0">
                <a:solidFill>
                  <a:sysClr val="windowText" lastClr="000000"/>
                </a:solidFill>
              </a:rPr>
              <a:t> </a:t>
            </a:r>
            <a:r>
              <a:rPr lang="uk-UA" sz="2800" b="1" i="1" dirty="0" smtClean="0">
                <a:solidFill>
                  <a:sysClr val="windowText" lastClr="000000"/>
                </a:solidFill>
              </a:rPr>
              <a:t>«Пригадай»</a:t>
            </a:r>
            <a:endParaRPr lang="uk-UA" sz="2800" dirty="0" smtClean="0">
              <a:solidFill>
                <a:sysClr val="windowText" lastClr="000000"/>
              </a:solidFill>
            </a:endParaRPr>
          </a:p>
          <a:p>
            <a:r>
              <a:rPr lang="uk-UA" sz="2800" i="1" dirty="0">
                <a:solidFill>
                  <a:sysClr val="windowText" lastClr="000000"/>
                </a:solidFill>
              </a:rPr>
              <a:t> </a:t>
            </a:r>
            <a:r>
              <a:rPr lang="uk-UA" sz="2800" i="1" dirty="0" smtClean="0">
                <a:solidFill>
                  <a:sysClr val="windowText" lastClr="000000"/>
                </a:solidFill>
              </a:rPr>
              <a:t>                                                                        </a:t>
            </a:r>
          </a:p>
          <a:p>
            <a:r>
              <a:rPr lang="uk-UA" sz="2800" i="1" dirty="0">
                <a:solidFill>
                  <a:sysClr val="windowText" lastClr="000000"/>
                </a:solidFill>
              </a:rPr>
              <a:t> </a:t>
            </a:r>
            <a:r>
              <a:rPr lang="uk-UA" sz="2800" i="1" dirty="0" smtClean="0">
                <a:solidFill>
                  <a:sysClr val="windowText" lastClr="000000"/>
                </a:solidFill>
              </a:rPr>
              <a:t>                                              Зупинка </a:t>
            </a:r>
            <a:r>
              <a:rPr lang="uk-UA" sz="2800" b="1" i="1" dirty="0" smtClean="0">
                <a:solidFill>
                  <a:sysClr val="windowText" lastClr="000000"/>
                </a:solidFill>
              </a:rPr>
              <a:t>«Кінцева» </a:t>
            </a:r>
            <a:endParaRPr lang="ru-RU" sz="2800" b="1" i="1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3231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259632" y="2276872"/>
            <a:ext cx="7452320" cy="1944217"/>
          </a:xfrm>
          <a:prstGeom prst="rect">
            <a:avLst/>
          </a:prstGeom>
          <a:effectLst>
            <a:outerShdw blurRad="63500" dist="25400" dir="5400000" rotWithShape="0">
              <a:srgbClr val="000000">
                <a:alpha val="43137"/>
              </a:srgbClr>
            </a:outerShdw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uk-UA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   </a:t>
            </a:r>
            <a:r>
              <a:rPr lang="uk-UA" sz="9800" b="1" i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Розминка</a:t>
            </a:r>
            <a:endParaRPr lang="uk-UA" sz="9800" b="1" i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18788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259632" y="1556792"/>
            <a:ext cx="7560840" cy="3500976"/>
          </a:xfrm>
          <a:prstGeom prst="rect">
            <a:avLst/>
          </a:prstGeom>
          <a:effectLst>
            <a:outerShdw blurRad="63500" dist="25400" dir="5400000" rotWithShape="0">
              <a:srgbClr val="000000">
                <a:alpha val="43137"/>
              </a:srgbClr>
            </a:outerShdw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uk-UA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uk-UA" sz="62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7143          4302          </a:t>
            </a:r>
          </a:p>
          <a:p>
            <a:r>
              <a:rPr lang="uk-UA" sz="62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  530          55700                                       </a:t>
            </a:r>
          </a:p>
          <a:p>
            <a:r>
              <a:rPr lang="uk-UA" sz="6200" b="1" dirty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uk-UA" sz="62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       249111         </a:t>
            </a:r>
            <a:endParaRPr lang="uk-UA" sz="6200" b="1" dirty="0">
              <a:ln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9433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332656"/>
            <a:ext cx="7632848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i="1" dirty="0" smtClean="0"/>
              <a:t>В порядку зростання:</a:t>
            </a:r>
          </a:p>
          <a:p>
            <a:endParaRPr lang="uk-UA" b="1" dirty="0" smtClean="0"/>
          </a:p>
          <a:p>
            <a:r>
              <a:rPr lang="uk-UA" sz="4800" b="1" i="1" dirty="0" smtClean="0"/>
              <a:t>530        4302        7143        55700         249111</a:t>
            </a:r>
            <a:endParaRPr lang="ru-RU" sz="4800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1144014" y="3356992"/>
            <a:ext cx="731641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i="1" dirty="0" smtClean="0"/>
              <a:t>В порядку спадання:</a:t>
            </a:r>
          </a:p>
          <a:p>
            <a:r>
              <a:rPr lang="uk-UA" sz="4800" b="1" i="1" dirty="0" smtClean="0"/>
              <a:t>249111          55700            7143       4302       530</a:t>
            </a:r>
            <a:endParaRPr lang="ru-RU" sz="4800" b="1" i="1" dirty="0"/>
          </a:p>
        </p:txBody>
      </p:sp>
    </p:spTree>
    <p:extLst>
      <p:ext uri="{BB962C8B-B14F-4D97-AF65-F5344CB8AC3E}">
        <p14:creationId xmlns:p14="http://schemas.microsoft.com/office/powerpoint/2010/main" val="3231873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123767" y="2132856"/>
            <a:ext cx="7452320" cy="1944217"/>
          </a:xfrm>
          <a:prstGeom prst="rect">
            <a:avLst/>
          </a:prstGeom>
          <a:effectLst>
            <a:outerShdw blurRad="63500" dist="25400" dir="5400000" rotWithShape="0">
              <a:srgbClr val="000000">
                <a:alpha val="43137"/>
              </a:srgbClr>
            </a:outerShdw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750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uk-UA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                  </a:t>
            </a:r>
            <a:r>
              <a:rPr lang="uk-UA" sz="9800" b="1" i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Місто    </a:t>
            </a:r>
          </a:p>
          <a:p>
            <a:r>
              <a:rPr lang="uk-UA" sz="9800" b="1" i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uk-UA" sz="9800" b="1" i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 Відкриття</a:t>
            </a:r>
            <a:endParaRPr lang="uk-UA" sz="9800" b="1" i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79497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1115616" y="480931"/>
            <a:ext cx="7848872" cy="5976664"/>
          </a:xfrm>
          <a:prstGeom prst="rect">
            <a:avLst/>
          </a:prstGeom>
          <a:effectLst>
            <a:outerShdw blurRad="63500" dist="25400" dir="5400000" rotWithShape="0">
              <a:srgbClr val="000000">
                <a:alpha val="43137"/>
              </a:srgbClr>
            </a:outerShdw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uk-UA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   </a:t>
            </a:r>
            <a:r>
              <a:rPr lang="uk-UA" sz="800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ш         д                     </a:t>
            </a:r>
          </a:p>
          <a:p>
            <a:r>
              <a:rPr lang="uk-UA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и          </a:t>
            </a:r>
            <a:r>
              <a:rPr lang="uk-UA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ь                                                                с           к        і           в              т</a:t>
            </a:r>
          </a:p>
          <a:p>
            <a:r>
              <a:rPr lang="uk-UA" sz="4800" b="1" i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uk-UA" sz="4800" b="1" i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     </a:t>
            </a:r>
            <a:endParaRPr lang="uk-UA" sz="4800" b="1" i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09523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123766" y="2132856"/>
            <a:ext cx="7768713" cy="1944217"/>
          </a:xfrm>
          <a:prstGeom prst="rect">
            <a:avLst/>
          </a:prstGeom>
          <a:effectLst>
            <a:outerShdw blurRad="63500" dist="25400" dir="5400000" rotWithShape="0">
              <a:srgbClr val="000000">
                <a:alpha val="43137"/>
              </a:srgbClr>
            </a:outerShdw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uk-UA" sz="9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Швидкість</a:t>
            </a:r>
            <a:endParaRPr lang="uk-UA" sz="9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3141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Другая 2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567</TotalTime>
  <Words>278</Words>
  <Application>Microsoft Office PowerPoint</Application>
  <PresentationFormat>Экран (4:3)</PresentationFormat>
  <Paragraphs>104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Солнцестояние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2 год – 120 км  1 год - ? км 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на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Андрей</cp:lastModifiedBy>
  <cp:revision>74</cp:revision>
  <dcterms:created xsi:type="dcterms:W3CDTF">2010-11-19T23:55:23Z</dcterms:created>
  <dcterms:modified xsi:type="dcterms:W3CDTF">2014-11-16T12:51:29Z</dcterms:modified>
</cp:coreProperties>
</file>