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A3EFD4F-C84B-42C9-BBD0-5BC0B6714CD0}" type="datetimeFigureOut">
              <a:rPr lang="uk-UA" smtClean="0"/>
              <a:pPr/>
              <a:t>22.11.2015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2A25543-F19B-443E-9F31-2B963AA1E9C5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1491_poster20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1729" y="0"/>
            <a:ext cx="9285729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500043"/>
            <a:ext cx="7529538" cy="1071569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a_AlgeriusBlw" pitchFamily="82" charset="-52"/>
              </a:rPr>
              <a:t>Урок - подорож</a:t>
            </a:r>
            <a:endParaRPr lang="uk-UA" b="1" dirty="0">
              <a:solidFill>
                <a:srgbClr val="C00000"/>
              </a:solidFill>
              <a:latin typeface="a_AlgeriusBlw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361_poster20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778508"/>
            <a:ext cx="8143932" cy="46508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072494" cy="1076324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a_BraggaTitulSpUp" pitchFamily="82" charset="-52"/>
              </a:rPr>
              <a:t>Острів Розваг</a:t>
            </a:r>
            <a:endParaRPr lang="uk-UA" dirty="0">
              <a:solidFill>
                <a:srgbClr val="FFFF00"/>
              </a:solidFill>
              <a:latin typeface="a_BraggaTitulSpUp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4849_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24000"/>
            <a:ext cx="8215370" cy="483395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87155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a_AlgeriusBlw" pitchFamily="82" charset="-52"/>
              </a:rPr>
              <a:t>Острів Задачинськ</a:t>
            </a:r>
            <a:endParaRPr lang="uk-UA" b="1" dirty="0">
              <a:solidFill>
                <a:schemeClr val="bg1"/>
              </a:solidFill>
              <a:latin typeface="a_AlgeriusBlw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500174"/>
          <a:ext cx="8515352" cy="4786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7676"/>
                <a:gridCol w="4257676"/>
              </a:tblGrid>
              <a:tr h="2393173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en-US" sz="1800" dirty="0" smtClean="0"/>
                        <a:t>           </a:t>
                      </a:r>
                      <a:r>
                        <a:rPr lang="uk-UA" sz="1800" dirty="0" smtClean="0"/>
                        <a:t>У  8 човнах розміщується   </a:t>
                      </a:r>
                      <a:r>
                        <a:rPr lang="en-US" sz="1800" i="1" dirty="0" smtClean="0"/>
                        <a:t>d</a:t>
                      </a:r>
                      <a:r>
                        <a:rPr lang="uk-UA" sz="1800" dirty="0" smtClean="0"/>
                        <a:t>   чоловік.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uk-UA" sz="1800" dirty="0" smtClean="0"/>
                        <a:t>Скільки чоловік можна розмістити на</a:t>
                      </a:r>
                      <a:r>
                        <a:rPr lang="en-US" sz="1800" baseline="0" dirty="0" smtClean="0"/>
                        <a:t>   </a:t>
                      </a:r>
                      <a:r>
                        <a:rPr lang="en-US" sz="1800" i="1" dirty="0" smtClean="0"/>
                        <a:t>c</a:t>
                      </a:r>
                      <a:r>
                        <a:rPr lang="uk-UA" sz="1800" dirty="0" smtClean="0"/>
                        <a:t>  човнах?</a:t>
                      </a:r>
                      <a:endParaRPr lang="uk-UA" sz="18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dirty="0" smtClean="0"/>
                        <a:t>         У</a:t>
                      </a:r>
                      <a:r>
                        <a:rPr lang="uk-UA" baseline="0" dirty="0" smtClean="0"/>
                        <a:t> пірата  Генрі Моргана   </a:t>
                      </a:r>
                      <a:r>
                        <a:rPr lang="uk-UA" i="1" baseline="0" dirty="0" smtClean="0"/>
                        <a:t>а</a:t>
                      </a:r>
                      <a:r>
                        <a:rPr lang="uk-UA" baseline="0" dirty="0" smtClean="0"/>
                        <a:t>  монет.</a:t>
                      </a:r>
                    </a:p>
                    <a:p>
                      <a:r>
                        <a:rPr lang="uk-UA" baseline="0" dirty="0" smtClean="0"/>
                        <a:t> Це на   </a:t>
                      </a:r>
                      <a:r>
                        <a:rPr lang="uk-UA" i="1" baseline="0" dirty="0" smtClean="0"/>
                        <a:t>в</a:t>
                      </a:r>
                      <a:r>
                        <a:rPr lang="uk-UA" baseline="0" dirty="0" smtClean="0"/>
                        <a:t>   монет  менше, ніж у Джона  Сільвера.  У скільки разів більше монет у  Джона Сільвера, ніж  у  Генрі Моргана?</a:t>
                      </a:r>
                      <a:endParaRPr lang="uk-UA" dirty="0" smtClean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2393173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endParaRPr lang="en-US" b="1" dirty="0" smtClean="0"/>
                    </a:p>
                    <a:p>
                      <a:pPr marL="342900" indent="-342900">
                        <a:buNone/>
                      </a:pPr>
                      <a:r>
                        <a:rPr lang="en-US" b="1" baseline="0" dirty="0" smtClean="0"/>
                        <a:t>          </a:t>
                      </a:r>
                      <a:r>
                        <a:rPr lang="uk-UA" b="1" smtClean="0"/>
                        <a:t>5  зошитів </a:t>
                      </a:r>
                      <a:r>
                        <a:rPr lang="uk-UA" b="1" dirty="0" smtClean="0"/>
                        <a:t>коштують </a:t>
                      </a:r>
                      <a:r>
                        <a:rPr lang="uk-UA" b="1" i="1" dirty="0" smtClean="0"/>
                        <a:t>а</a:t>
                      </a:r>
                      <a:r>
                        <a:rPr lang="uk-UA" b="1" dirty="0" smtClean="0"/>
                        <a:t> гривень.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uk-UA" b="1" dirty="0" smtClean="0"/>
                        <a:t>Скільки  зошитів   можна   купити </a:t>
                      </a:r>
                    </a:p>
                    <a:p>
                      <a:pPr marL="342900" indent="-342900">
                        <a:buNone/>
                      </a:pPr>
                      <a:r>
                        <a:rPr lang="uk-UA" b="1" dirty="0" smtClean="0"/>
                        <a:t>на</a:t>
                      </a:r>
                      <a:r>
                        <a:rPr lang="uk-UA" b="1" baseline="0" dirty="0" smtClean="0"/>
                        <a:t>  </a:t>
                      </a:r>
                      <a:r>
                        <a:rPr lang="uk-UA" b="1" dirty="0" smtClean="0"/>
                        <a:t>60   гривень?</a:t>
                      </a:r>
                    </a:p>
                    <a:p>
                      <a:pPr marL="342900" indent="-342900">
                        <a:buAutoNum type="arabicPlain" startAt="5"/>
                      </a:pPr>
                      <a:endParaRPr lang="uk-UA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  </a:t>
                      </a:r>
                      <a:r>
                        <a:rPr lang="en-US" dirty="0" smtClean="0"/>
                        <a:t>     </a:t>
                      </a:r>
                      <a:r>
                        <a:rPr lang="uk-UA" b="1" dirty="0" smtClean="0"/>
                        <a:t>Довжина прямокутної ділянки </a:t>
                      </a:r>
                      <a:r>
                        <a:rPr lang="en-US" b="1" dirty="0" smtClean="0"/>
                        <a:t> </a:t>
                      </a:r>
                      <a:r>
                        <a:rPr lang="uk-UA" b="1" dirty="0" smtClean="0"/>
                        <a:t>землі  </a:t>
                      </a:r>
                      <a:r>
                        <a:rPr lang="en-US" b="1" i="1" dirty="0" smtClean="0"/>
                        <a:t>n</a:t>
                      </a:r>
                      <a:r>
                        <a:rPr lang="uk-UA" b="1" dirty="0" smtClean="0"/>
                        <a:t> </a:t>
                      </a:r>
                      <a:r>
                        <a:rPr lang="en-US" b="1" dirty="0" smtClean="0"/>
                        <a:t>  </a:t>
                      </a:r>
                      <a:r>
                        <a:rPr lang="uk-UA" b="1" dirty="0" smtClean="0"/>
                        <a:t>метрів.  Це на 6 метрів більше, ніж ширина. Яка площа цієї ділянки?</a:t>
                      </a:r>
                      <a:endParaRPr lang="uk-UA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501122" cy="85724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dirty="0" smtClean="0">
                <a:solidFill>
                  <a:srgbClr val="7030A0"/>
                </a:solidFill>
                <a:latin typeface="a_AlbionicTitulBrk" pitchFamily="34" charset="-52"/>
              </a:rPr>
              <a:t>Склади вираз до задачі</a:t>
            </a:r>
            <a:endParaRPr lang="uk-UA" dirty="0">
              <a:solidFill>
                <a:srgbClr val="7030A0"/>
              </a:solidFill>
              <a:latin typeface="a_AlbionicTitulBrk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12396_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357298"/>
            <a:ext cx="8215370" cy="478631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74638"/>
            <a:ext cx="7972452" cy="868346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a_BraggaTitulSpUp" pitchFamily="82" charset="-52"/>
              </a:rPr>
              <a:t>Острів Скарбів</a:t>
            </a:r>
            <a:endParaRPr lang="uk-UA" dirty="0">
              <a:solidFill>
                <a:srgbClr val="FFFF00"/>
              </a:solidFill>
              <a:latin typeface="a_BraggaTitulSpUp" pitchFamily="82" charset="-5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643314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97207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uk-UA" dirty="0" smtClean="0"/>
              <a:t>  Блок - схема                                    </a:t>
            </a:r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a_AlgeriusBlw" pitchFamily="82" charset="-52"/>
              </a:rPr>
              <a:t>Розшифруйте   назву піратського прапору</a:t>
            </a:r>
            <a:endParaRPr lang="uk-UA" dirty="0">
              <a:solidFill>
                <a:srgbClr val="FF0000"/>
              </a:solidFill>
              <a:latin typeface="a_AlgeriusBlw" pitchFamily="82" charset="-52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714744" y="1857364"/>
            <a:ext cx="1357322" cy="57150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а</a:t>
            </a:r>
            <a:endParaRPr lang="uk-UA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868" y="2857496"/>
            <a:ext cx="1785950" cy="42862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* 2</a:t>
            </a:r>
            <a:endParaRPr lang="uk-UA" sz="2000" b="1" dirty="0"/>
          </a:p>
        </p:txBody>
      </p:sp>
      <p:sp>
        <p:nvSpPr>
          <p:cNvPr id="6" name="Ромб 5"/>
          <p:cNvSpPr/>
          <p:nvPr/>
        </p:nvSpPr>
        <p:spPr>
          <a:xfrm>
            <a:off x="3643306" y="3786190"/>
            <a:ext cx="1428760" cy="1071570"/>
          </a:xfrm>
          <a:prstGeom prst="diamon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&lt;</a:t>
            </a:r>
            <a:r>
              <a:rPr lang="uk-UA" b="1" dirty="0" smtClean="0"/>
              <a:t>20 ?</a:t>
            </a:r>
            <a:endParaRPr lang="uk-UA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4929198"/>
            <a:ext cx="1285884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+ 18</a:t>
            </a:r>
            <a:endParaRPr lang="uk-UA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4929198"/>
            <a:ext cx="1285884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- 18</a:t>
            </a:r>
            <a:endParaRPr lang="uk-UA" sz="2400" b="1" dirty="0"/>
          </a:p>
        </p:txBody>
      </p:sp>
      <p:sp>
        <p:nvSpPr>
          <p:cNvPr id="10" name="Волна 9"/>
          <p:cNvSpPr/>
          <p:nvPr/>
        </p:nvSpPr>
        <p:spPr>
          <a:xfrm>
            <a:off x="3929058" y="5715016"/>
            <a:ext cx="1214446" cy="714380"/>
          </a:xfrm>
          <a:prstGeom prst="wave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/>
              <a:t>Х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4357686" y="2500306"/>
            <a:ext cx="71438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Стрелка вниз 11"/>
          <p:cNvSpPr/>
          <p:nvPr/>
        </p:nvSpPr>
        <p:spPr>
          <a:xfrm>
            <a:off x="4357686" y="3357562"/>
            <a:ext cx="71438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3" name="Стрелка влево 12"/>
          <p:cNvSpPr/>
          <p:nvPr/>
        </p:nvSpPr>
        <p:spPr>
          <a:xfrm flipV="1">
            <a:off x="2429528" y="4258616"/>
            <a:ext cx="1141192" cy="7505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право 14"/>
          <p:cNvSpPr/>
          <p:nvPr/>
        </p:nvSpPr>
        <p:spPr>
          <a:xfrm>
            <a:off x="5143504" y="4286256"/>
            <a:ext cx="1071570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Стрелка вниз 15"/>
          <p:cNvSpPr/>
          <p:nvPr/>
        </p:nvSpPr>
        <p:spPr>
          <a:xfrm>
            <a:off x="2428860" y="4357694"/>
            <a:ext cx="45719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Стрелка вниз 16"/>
          <p:cNvSpPr/>
          <p:nvPr/>
        </p:nvSpPr>
        <p:spPr>
          <a:xfrm>
            <a:off x="6215074" y="4357694"/>
            <a:ext cx="45719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Стрелка вниз 17"/>
          <p:cNvSpPr/>
          <p:nvPr/>
        </p:nvSpPr>
        <p:spPr>
          <a:xfrm>
            <a:off x="2428860" y="5500702"/>
            <a:ext cx="71438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Стрелка вниз 18"/>
          <p:cNvSpPr/>
          <p:nvPr/>
        </p:nvSpPr>
        <p:spPr>
          <a:xfrm>
            <a:off x="6215074" y="5500702"/>
            <a:ext cx="71438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Стрелка вправо 19"/>
          <p:cNvSpPr/>
          <p:nvPr/>
        </p:nvSpPr>
        <p:spPr>
          <a:xfrm>
            <a:off x="2643174" y="6000768"/>
            <a:ext cx="1214446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Стрелка влево 20"/>
          <p:cNvSpPr/>
          <p:nvPr/>
        </p:nvSpPr>
        <p:spPr>
          <a:xfrm>
            <a:off x="5214942" y="6000768"/>
            <a:ext cx="857256" cy="7143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8686800" cy="4483113"/>
          </a:xfrm>
        </p:spPr>
        <p:txBody>
          <a:bodyPr>
            <a:normAutofit/>
          </a:bodyPr>
          <a:lstStyle/>
          <a:p>
            <a:r>
              <a:rPr lang="uk-UA" sz="4400" dirty="0" smtClean="0">
                <a:solidFill>
                  <a:schemeClr val="tx2">
                    <a:lumMod val="10000"/>
                  </a:schemeClr>
                </a:solidFill>
                <a:latin typeface="a_AlgeriusBlw" pitchFamily="82" charset="-52"/>
              </a:rPr>
              <a:t>Веселий</a:t>
            </a:r>
          </a:p>
          <a:p>
            <a:r>
              <a:rPr lang="uk-UA" sz="4400" dirty="0">
                <a:solidFill>
                  <a:schemeClr val="tx2">
                    <a:lumMod val="10000"/>
                  </a:schemeClr>
                </a:solidFill>
                <a:latin typeface="a_AlgeriusBlw" pitchFamily="82" charset="-52"/>
              </a:rPr>
              <a:t> </a:t>
            </a:r>
            <a:r>
              <a:rPr lang="uk-UA" sz="4400" dirty="0" smtClean="0">
                <a:solidFill>
                  <a:schemeClr val="tx2">
                    <a:lumMod val="10000"/>
                  </a:schemeClr>
                </a:solidFill>
                <a:latin typeface="a_AlgeriusBlw" pitchFamily="82" charset="-52"/>
              </a:rPr>
              <a:t>Роджер</a:t>
            </a:r>
            <a:endParaRPr lang="uk-UA" sz="4400" dirty="0">
              <a:solidFill>
                <a:schemeClr val="tx2">
                  <a:lumMod val="10000"/>
                </a:schemeClr>
              </a:solidFill>
              <a:latin typeface="a_AlgeriusBlw" pitchFamily="82" charset="-5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-762000"/>
            <a:ext cx="5357818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643314"/>
            <a:ext cx="307183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43692_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524000"/>
            <a:ext cx="7786742" cy="483395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a_AlgeriusBlw" pitchFamily="82" charset="-52"/>
              </a:rPr>
              <a:t>Подорож закінчена.</a:t>
            </a:r>
            <a:br>
              <a:rPr lang="uk-UA" dirty="0" smtClean="0">
                <a:solidFill>
                  <a:srgbClr val="FFFF00"/>
                </a:solidFill>
                <a:latin typeface="a_AlgeriusBlw" pitchFamily="82" charset="-52"/>
              </a:rPr>
            </a:br>
            <a:r>
              <a:rPr lang="uk-UA" dirty="0" smtClean="0">
                <a:solidFill>
                  <a:srgbClr val="FFFF00"/>
                </a:solidFill>
                <a:latin typeface="a_AlgeriusBlw" pitchFamily="82" charset="-52"/>
              </a:rPr>
              <a:t>Вітаю вас з перемогою!</a:t>
            </a:r>
            <a:endParaRPr lang="uk-UA" dirty="0">
              <a:solidFill>
                <a:srgbClr val="FFFF00"/>
              </a:solidFill>
              <a:latin typeface="a_AlgeriusBlw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54406478_piratesofthecaribbean2_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571612"/>
            <a:ext cx="6072230" cy="450059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rgbClr val="FFFF00"/>
                </a:solidFill>
              </a:rPr>
              <a:t>У пошуках </a:t>
            </a:r>
            <a:r>
              <a:rPr lang="uk-UA" b="1" dirty="0" smtClean="0">
                <a:solidFill>
                  <a:srgbClr val="FFFF00"/>
                </a:solidFill>
              </a:rPr>
              <a:t>скарбів</a:t>
            </a:r>
            <a:endParaRPr lang="uk-UA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71612"/>
            <a:ext cx="8286808" cy="478634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a_Albionic" pitchFamily="34" charset="-52"/>
              </a:rPr>
              <a:t>Острів Каліграфічний</a:t>
            </a:r>
            <a:endParaRPr lang="uk-UA" dirty="0">
              <a:solidFill>
                <a:srgbClr val="FFFF00"/>
              </a:solidFill>
              <a:latin typeface="a_Albionic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Изображение 1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524000"/>
            <a:ext cx="8215370" cy="490539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FFC000"/>
                </a:solidFill>
                <a:latin typeface="a_AlgeriusBlw" pitchFamily="82" charset="-52"/>
              </a:rPr>
              <a:t>Острів Усного рахунку</a:t>
            </a:r>
            <a:endParaRPr lang="uk-UA" dirty="0">
              <a:solidFill>
                <a:srgbClr val="FFC000"/>
              </a:solidFill>
              <a:latin typeface="a_AlgeriusBlw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071810"/>
            <a:ext cx="8358246" cy="335758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uk-UA" dirty="0" smtClean="0"/>
              <a:t>                                      </a:t>
            </a:r>
            <a:r>
              <a:rPr lang="uk-UA" sz="2800" dirty="0" smtClean="0"/>
              <a:t>Довжина = 90 м</a:t>
            </a:r>
          </a:p>
          <a:p>
            <a:r>
              <a:rPr lang="uk-UA" sz="2800" dirty="0" smtClean="0"/>
              <a:t>                                   Ширина = 80 м</a:t>
            </a:r>
          </a:p>
          <a:p>
            <a:r>
              <a:rPr lang="uk-UA" dirty="0"/>
              <a:t> </a:t>
            </a:r>
            <a:r>
              <a:rPr lang="uk-UA" dirty="0" smtClean="0"/>
              <a:t>                                      </a:t>
            </a:r>
            <a:r>
              <a:rPr lang="en-US" dirty="0" smtClean="0"/>
              <a:t>S = ?</a:t>
            </a:r>
            <a:endParaRPr lang="uk-UA" dirty="0" smtClean="0"/>
          </a:p>
          <a:p>
            <a:endParaRPr lang="uk-UA" dirty="0"/>
          </a:p>
          <a:p>
            <a:r>
              <a:rPr lang="uk-UA" dirty="0" smtClean="0"/>
              <a:t>                                      </a:t>
            </a:r>
            <a:r>
              <a:rPr lang="uk-UA" sz="2800" dirty="0" smtClean="0"/>
              <a:t>Довжина = 30 см</a:t>
            </a:r>
          </a:p>
          <a:p>
            <a:r>
              <a:rPr lang="uk-UA" sz="2800" dirty="0"/>
              <a:t> </a:t>
            </a:r>
            <a:r>
              <a:rPr lang="uk-UA" sz="2800" dirty="0" smtClean="0"/>
              <a:t>                                  Ширина = 20 см</a:t>
            </a:r>
          </a:p>
          <a:p>
            <a:r>
              <a:rPr lang="uk-UA" sz="2800" dirty="0"/>
              <a:t> </a:t>
            </a:r>
            <a:r>
              <a:rPr lang="uk-UA" sz="2800" dirty="0" smtClean="0"/>
              <a:t>                                  Висота = 10 см</a:t>
            </a:r>
            <a:endParaRPr lang="en-US" sz="2800" dirty="0" smtClean="0"/>
          </a:p>
          <a:p>
            <a:r>
              <a:rPr lang="en-US" sz="2800" dirty="0"/>
              <a:t> </a:t>
            </a:r>
            <a:r>
              <a:rPr lang="en-US" sz="2800" dirty="0" smtClean="0"/>
              <a:t>                                  V = ?</a:t>
            </a:r>
            <a:endParaRPr lang="uk-UA" sz="2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3286124"/>
            <a:ext cx="2214578" cy="1214446"/>
          </a:xfrm>
          <a:prstGeom prst="rect">
            <a:avLst/>
          </a:prstGeom>
          <a:solidFill>
            <a:schemeClr val="bg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Куб 4"/>
          <p:cNvSpPr/>
          <p:nvPr/>
        </p:nvSpPr>
        <p:spPr>
          <a:xfrm>
            <a:off x="1000100" y="5000636"/>
            <a:ext cx="1785950" cy="107157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57166"/>
            <a:ext cx="3357585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3650_poster20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778508"/>
            <a:ext cx="8072494" cy="46508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86201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uk-UA" dirty="0" smtClean="0">
                <a:solidFill>
                  <a:srgbClr val="0070C0"/>
                </a:solidFill>
                <a:latin typeface="a_AlgeriusBlw" pitchFamily="82" charset="-52"/>
              </a:rPr>
              <a:t>Острів Виразів і рівнянь</a:t>
            </a:r>
            <a:endParaRPr lang="uk-UA" dirty="0">
              <a:solidFill>
                <a:srgbClr val="0070C0"/>
              </a:solidFill>
              <a:latin typeface="a_AlgeriusBlw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r>
              <a:rPr lang="uk-UA" sz="3600" dirty="0" smtClean="0">
                <a:solidFill>
                  <a:srgbClr val="FFC000"/>
                </a:solidFill>
                <a:latin typeface="a_AlbionicTitulBrk" pitchFamily="34" charset="-52"/>
              </a:rPr>
              <a:t>1)  Яке число треба помножити на 80, щоб одержати 68 800?</a:t>
            </a:r>
          </a:p>
          <a:p>
            <a:endParaRPr lang="uk-UA" dirty="0"/>
          </a:p>
          <a:p>
            <a:endParaRPr lang="uk-UA" dirty="0" smtClean="0"/>
          </a:p>
          <a:p>
            <a:r>
              <a:rPr lang="uk-UA" sz="3600" dirty="0" smtClean="0">
                <a:solidFill>
                  <a:srgbClr val="92D050"/>
                </a:solidFill>
                <a:latin typeface="a_AlbionicTitulBrk" pitchFamily="34" charset="-52"/>
              </a:rPr>
              <a:t>2)  На яке число треба помножити 60, щоб одержати 184 200?</a:t>
            </a:r>
            <a:endParaRPr lang="uk-UA" sz="3600" dirty="0">
              <a:solidFill>
                <a:srgbClr val="92D050"/>
              </a:solidFill>
              <a:latin typeface="a_AlbionicTitulBrk" pitchFamily="34" charset="-52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  <a:latin typeface="a_AlgeriusBlw" pitchFamily="82" charset="-52"/>
              </a:rPr>
              <a:t>Складіть рівняння за записом і розв'яжіть його </a:t>
            </a:r>
            <a:endParaRPr lang="uk-UA" b="1" dirty="0">
              <a:solidFill>
                <a:schemeClr val="bg1"/>
              </a:solidFill>
              <a:latin typeface="a_AlgeriusBlw" pitchFamily="82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6732850"/>
              </p:ext>
            </p:extLst>
          </p:nvPr>
        </p:nvGraphicFramePr>
        <p:xfrm>
          <a:off x="457200" y="1524000"/>
          <a:ext cx="8229600" cy="4472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472006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sz="240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60∙Х=184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 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200</a:t>
                      </a:r>
                    </a:p>
                    <a:p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Х=184 200 : 60</a:t>
                      </a:r>
                    </a:p>
                    <a:p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Х=3 070</a:t>
                      </a:r>
                    </a:p>
                    <a:p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60 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∙ 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3 070=184 200</a:t>
                      </a:r>
                    </a:p>
                    <a:p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184 200=184 200</a:t>
                      </a:r>
                      <a:endParaRPr lang="uk-UA" sz="2400" dirty="0">
                        <a:solidFill>
                          <a:schemeClr val="bg1"/>
                        </a:solidFill>
                        <a:latin typeface="a_AlbionicTitulBrk" pitchFamily="34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sz="240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60∙Х=184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 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200</a:t>
                      </a:r>
                    </a:p>
                    <a:p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Х=184 200 : 60</a:t>
                      </a:r>
                    </a:p>
                    <a:p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Х=370</a:t>
                      </a:r>
                    </a:p>
                    <a:p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60 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* </a:t>
                      </a:r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370=184 200</a:t>
                      </a:r>
                    </a:p>
                    <a:p>
                      <a:r>
                        <a:rPr lang="uk-UA" sz="2400" baseline="0" dirty="0" smtClean="0">
                          <a:solidFill>
                            <a:schemeClr val="bg1"/>
                          </a:solidFill>
                          <a:latin typeface="a_AlbionicTitulBrk" pitchFamily="34" charset="-52"/>
                        </a:rPr>
                        <a:t>184 200=184 200</a:t>
                      </a:r>
                      <a:endParaRPr lang="uk-UA" sz="2400" dirty="0" smtClean="0">
                        <a:solidFill>
                          <a:schemeClr val="bg1"/>
                        </a:solidFill>
                        <a:latin typeface="a_AlbionicTitulBrk" pitchFamily="34" charset="-52"/>
                      </a:endParaRPr>
                    </a:p>
                    <a:p>
                      <a:endParaRPr lang="uk-UA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C00000"/>
                </a:solidFill>
                <a:latin typeface="a_BraggaTitulSpUp" pitchFamily="82" charset="-52"/>
              </a:rPr>
              <a:t>Перевірка</a:t>
            </a:r>
            <a:endParaRPr lang="uk-UA" dirty="0">
              <a:solidFill>
                <a:srgbClr val="C00000"/>
              </a:solidFill>
              <a:latin typeface="a_BraggaTitulSpUp" pitchFamily="82" charset="-5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770293"/>
            <a:ext cx="4000528" cy="2730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86190"/>
            <a:ext cx="400052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128602"/>
              </p:ext>
            </p:extLst>
          </p:nvPr>
        </p:nvGraphicFramePr>
        <p:xfrm>
          <a:off x="428596" y="1710686"/>
          <a:ext cx="8258204" cy="4499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8204"/>
              </a:tblGrid>
              <a:tr h="1123958">
                <a:tc>
                  <a:txBody>
                    <a:bodyPr/>
                    <a:lstStyle/>
                    <a:p>
                      <a:r>
                        <a:rPr lang="uk-UA" dirty="0" smtClean="0">
                          <a:latin typeface="a_AlgeriusBlw" pitchFamily="82" charset="-52"/>
                        </a:rPr>
                        <a:t>                          </a:t>
                      </a:r>
                      <a:r>
                        <a:rPr lang="uk-UA" dirty="0" smtClean="0">
                          <a:latin typeface="a_AlgeriusBlw" pitchFamily="82" charset="-52"/>
                        </a:rPr>
                        <a:t>  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  <a:latin typeface="a_AlgeriusBlw" pitchFamily="82" charset="-52"/>
                        </a:rPr>
                        <a:t>4</a:t>
                      </a:r>
                      <a:r>
                        <a:rPr lang="uk-UA" dirty="0" smtClean="0">
                          <a:latin typeface="a_AlgeriusBlw" pitchFamily="82" charset="-52"/>
                        </a:rPr>
                        <a:t>         5      8      6        </a:t>
                      </a:r>
                      <a:r>
                        <a:rPr lang="uk-UA" dirty="0" smtClean="0">
                          <a:latin typeface="a_AlgeriusBlw" pitchFamily="82" charset="-52"/>
                        </a:rPr>
                        <a:t>1     </a:t>
                      </a:r>
                      <a:r>
                        <a:rPr lang="uk-UA" dirty="0" smtClean="0">
                          <a:latin typeface="a_AlgeriusBlw" pitchFamily="82" charset="-52"/>
                        </a:rPr>
                        <a:t>2              </a:t>
                      </a:r>
                      <a:r>
                        <a:rPr lang="uk-UA" baseline="0" dirty="0" smtClean="0">
                          <a:latin typeface="a_AlgeriusBlw" pitchFamily="82" charset="-52"/>
                        </a:rPr>
                        <a:t>  </a:t>
                      </a:r>
                      <a:r>
                        <a:rPr lang="uk-UA" dirty="0" smtClean="0">
                          <a:latin typeface="a_AlgeriusBlw" pitchFamily="82" charset="-52"/>
                        </a:rPr>
                        <a:t>9      </a:t>
                      </a:r>
                      <a:r>
                        <a:rPr lang="uk-UA" dirty="0" smtClean="0">
                          <a:latin typeface="a_AlgeriusBlw" pitchFamily="82" charset="-52"/>
                        </a:rPr>
                        <a:t>7           </a:t>
                      </a:r>
                      <a:r>
                        <a:rPr lang="uk-UA" dirty="0" smtClean="0">
                          <a:latin typeface="a_AlgeriusBlw" pitchFamily="82" charset="-52"/>
                        </a:rPr>
                        <a:t>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3200" dirty="0" smtClean="0">
                          <a:latin typeface="a_AlgeriusBlw" pitchFamily="82" charset="-52"/>
                        </a:rPr>
                        <a:t>1)</a:t>
                      </a:r>
                      <a:r>
                        <a:rPr lang="uk-UA" sz="3200" baseline="0" dirty="0" smtClean="0">
                          <a:latin typeface="a_AlgeriusBlw" pitchFamily="82" charset="-52"/>
                        </a:rPr>
                        <a:t>  14600:40 : 5 - </a:t>
                      </a:r>
                      <a:r>
                        <a:rPr lang="uk-UA" sz="3200" baseline="0" dirty="0" smtClean="0">
                          <a:latin typeface="a_AlgeriusBlw" pitchFamily="82" charset="-52"/>
                        </a:rPr>
                        <a:t>1∙(36∙7-200</a:t>
                      </a:r>
                      <a:r>
                        <a:rPr lang="uk-UA" sz="3200" baseline="0" dirty="0" smtClean="0">
                          <a:latin typeface="a_AlgeriusBlw" pitchFamily="82" charset="-52"/>
                        </a:rPr>
                        <a:t>) + 0:(705-3)</a:t>
                      </a:r>
                    </a:p>
                    <a:p>
                      <a:endParaRPr lang="uk-UA" dirty="0">
                        <a:latin typeface="a_AlgeriusBlw" pitchFamily="82" charset="-52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1123958"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a_AlgeriusBlw" pitchFamily="82" charset="-52"/>
                        </a:rPr>
                        <a:t>                        </a:t>
                      </a:r>
                      <a:r>
                        <a:rPr lang="uk-UA" b="1" baseline="0" dirty="0" smtClean="0">
                          <a:latin typeface="a_AlgeriusBlw" pitchFamily="82" charset="-52"/>
                        </a:rPr>
                        <a:t> </a:t>
                      </a:r>
                      <a:r>
                        <a:rPr lang="uk-UA" b="1" baseline="0" dirty="0" smtClean="0">
                          <a:solidFill>
                            <a:schemeClr val="tx1"/>
                          </a:solidFill>
                          <a:latin typeface="a_AlgeriusBlw" pitchFamily="82" charset="-52"/>
                        </a:rPr>
                        <a:t>7</a:t>
                      </a:r>
                      <a:r>
                        <a:rPr lang="uk-UA" b="1" baseline="0" dirty="0" smtClean="0">
                          <a:latin typeface="a_AlgeriusBlw" pitchFamily="82" charset="-52"/>
                        </a:rPr>
                        <a:t>         9         </a:t>
                      </a:r>
                      <a:r>
                        <a:rPr lang="uk-UA" b="1" baseline="0" dirty="0" smtClean="0">
                          <a:latin typeface="a_AlgeriusBlw" pitchFamily="82" charset="-52"/>
                        </a:rPr>
                        <a:t>1       </a:t>
                      </a:r>
                      <a:r>
                        <a:rPr lang="uk-UA" b="1" baseline="0" dirty="0" smtClean="0">
                          <a:latin typeface="a_AlgeriusBlw" pitchFamily="82" charset="-52"/>
                        </a:rPr>
                        <a:t>3        2              8      10          </a:t>
                      </a:r>
                      <a:r>
                        <a:rPr lang="uk-UA" b="1" baseline="0" dirty="0" smtClean="0">
                          <a:latin typeface="a_AlgeriusBlw" pitchFamily="82" charset="-52"/>
                        </a:rPr>
                        <a:t>4     5     6</a:t>
                      </a:r>
                      <a:endParaRPr lang="uk-UA" b="1" dirty="0" smtClean="0">
                        <a:latin typeface="a_AlgeriusBlw" pitchFamily="82" charset="-52"/>
                      </a:endParaRPr>
                    </a:p>
                    <a:p>
                      <a:r>
                        <a:rPr lang="uk-UA" sz="3200" b="1" dirty="0" smtClean="0">
                          <a:latin typeface="a_AlgeriusBlw" pitchFamily="82" charset="-52"/>
                        </a:rPr>
                        <a:t>2)  9023∙50+(83∙4 + 0∙100) : 2 - (90∙9:3+1)</a:t>
                      </a:r>
                      <a:endParaRPr lang="uk-UA" sz="3200" b="1" dirty="0">
                        <a:latin typeface="a_AlgeriusBlw" pitchFamily="82" charset="-52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1123958">
                <a:tc>
                  <a:txBody>
                    <a:bodyPr/>
                    <a:lstStyle/>
                    <a:p>
                      <a:r>
                        <a:rPr lang="uk-UA" b="1" dirty="0" smtClean="0">
                          <a:latin typeface="a_AlgeriusBlw" pitchFamily="82" charset="-52"/>
                        </a:rPr>
                        <a:t>                      5                 </a:t>
                      </a:r>
                      <a:r>
                        <a:rPr lang="uk-UA" b="1" dirty="0" smtClean="0">
                          <a:latin typeface="a_AlgeriusBlw" pitchFamily="82" charset="-52"/>
                        </a:rPr>
                        <a:t> </a:t>
                      </a:r>
                      <a:r>
                        <a:rPr lang="uk-UA" b="1" dirty="0" smtClean="0">
                          <a:solidFill>
                            <a:srgbClr val="FF0000"/>
                          </a:solidFill>
                          <a:latin typeface="a_AlgeriusBlw" pitchFamily="82" charset="-52"/>
                        </a:rPr>
                        <a:t>2 </a:t>
                      </a:r>
                      <a:r>
                        <a:rPr lang="uk-UA" b="1" dirty="0" smtClean="0">
                          <a:latin typeface="a_AlgeriusBlw" pitchFamily="82" charset="-52"/>
                        </a:rPr>
                        <a:t>    6                         7            </a:t>
                      </a:r>
                      <a:r>
                        <a:rPr lang="uk-UA" b="1" dirty="0" smtClean="0">
                          <a:latin typeface="a_AlgeriusBlw" pitchFamily="82" charset="-52"/>
                        </a:rPr>
                        <a:t>3             1           4</a:t>
                      </a:r>
                      <a:endParaRPr lang="uk-UA" b="1" dirty="0" smtClean="0">
                        <a:latin typeface="a_AlgeriusBlw" pitchFamily="82" charset="-52"/>
                      </a:endParaRPr>
                    </a:p>
                    <a:p>
                      <a:r>
                        <a:rPr lang="uk-UA" sz="3200" b="1" dirty="0" smtClean="0">
                          <a:latin typeface="a_AlgeriusBlw" pitchFamily="82" charset="-52"/>
                        </a:rPr>
                        <a:t>3)3281+39270:3 +910570 -</a:t>
                      </a:r>
                      <a:r>
                        <a:rPr lang="uk-UA" sz="3200" b="1" dirty="0" smtClean="0">
                          <a:latin typeface="a_AlgeriusBlw" pitchFamily="82" charset="-52"/>
                        </a:rPr>
                        <a:t>300∙(</a:t>
                      </a:r>
                      <a:r>
                        <a:rPr lang="uk-UA" sz="3200" b="1" dirty="0" smtClean="0">
                          <a:latin typeface="a_AlgeriusBlw" pitchFamily="82" charset="-52"/>
                        </a:rPr>
                        <a:t>450:50</a:t>
                      </a:r>
                      <a:r>
                        <a:rPr lang="uk-UA" sz="3200" b="1" dirty="0" smtClean="0">
                          <a:latin typeface="a_AlgeriusBlw" pitchFamily="82" charset="-52"/>
                        </a:rPr>
                        <a:t>)∙10</a:t>
                      </a:r>
                      <a:endParaRPr lang="uk-UA" sz="3200" b="1" dirty="0">
                        <a:latin typeface="a_AlgeriusBlw" pitchFamily="82" charset="-52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1123958">
                <a:tc>
                  <a:txBody>
                    <a:bodyPr/>
                    <a:lstStyle/>
                    <a:p>
                      <a:r>
                        <a:rPr lang="uk-UA" b="1" dirty="0" smtClean="0">
                          <a:solidFill>
                            <a:srgbClr val="C00000"/>
                          </a:solidFill>
                          <a:latin typeface="a_AlgeriusBlw" pitchFamily="82" charset="-52"/>
                        </a:rPr>
                        <a:t>                                     1                        2      5                </a:t>
                      </a:r>
                      <a:r>
                        <a:rPr lang="uk-UA" b="1" dirty="0" smtClean="0">
                          <a:solidFill>
                            <a:srgbClr val="7030A0"/>
                          </a:solidFill>
                          <a:latin typeface="a_AlgeriusBlw" pitchFamily="82" charset="-52"/>
                        </a:rPr>
                        <a:t>3</a:t>
                      </a:r>
                      <a:r>
                        <a:rPr lang="uk-UA" b="1" dirty="0" smtClean="0">
                          <a:solidFill>
                            <a:srgbClr val="C00000"/>
                          </a:solidFill>
                          <a:latin typeface="a_AlgeriusBlw" pitchFamily="82" charset="-52"/>
                        </a:rPr>
                        <a:t> </a:t>
                      </a:r>
                      <a:r>
                        <a:rPr lang="uk-UA" b="1" dirty="0" smtClean="0">
                          <a:solidFill>
                            <a:srgbClr val="C00000"/>
                          </a:solidFill>
                          <a:latin typeface="a_AlgeriusBlw" pitchFamily="82" charset="-52"/>
                        </a:rPr>
                        <a:t>          4     6</a:t>
                      </a:r>
                      <a:endParaRPr lang="uk-UA" b="1" dirty="0" smtClean="0">
                        <a:solidFill>
                          <a:srgbClr val="C00000"/>
                        </a:solidFill>
                        <a:latin typeface="a_AlgeriusBlw" pitchFamily="82" charset="-52"/>
                      </a:endParaRPr>
                    </a:p>
                    <a:p>
                      <a:r>
                        <a:rPr lang="uk-UA" sz="3200" b="1" dirty="0" smtClean="0">
                          <a:solidFill>
                            <a:srgbClr val="C00000"/>
                          </a:solidFill>
                          <a:latin typeface="a_AlgeriusBlw" pitchFamily="82" charset="-52"/>
                        </a:rPr>
                        <a:t>2) (108005</a:t>
                      </a:r>
                      <a:r>
                        <a:rPr lang="uk-UA" sz="3200" b="1" baseline="0" dirty="0" smtClean="0">
                          <a:solidFill>
                            <a:srgbClr val="C00000"/>
                          </a:solidFill>
                          <a:latin typeface="a_AlgeriusBlw" pitchFamily="82" charset="-52"/>
                        </a:rPr>
                        <a:t> – 61549):</a:t>
                      </a:r>
                      <a:r>
                        <a:rPr lang="uk-UA" sz="3200" b="1" baseline="0" dirty="0" smtClean="0">
                          <a:solidFill>
                            <a:srgbClr val="C00000"/>
                          </a:solidFill>
                          <a:latin typeface="a_AlgeriusBlw" pitchFamily="82" charset="-52"/>
                        </a:rPr>
                        <a:t>8+7060∙400:2 </a:t>
                      </a:r>
                      <a:r>
                        <a:rPr lang="uk-UA" sz="3200" b="1" baseline="0" dirty="0" smtClean="0">
                          <a:solidFill>
                            <a:srgbClr val="C00000"/>
                          </a:solidFill>
                          <a:latin typeface="a_AlgeriusBlw" pitchFamily="82" charset="-52"/>
                        </a:rPr>
                        <a:t>– 12300</a:t>
                      </a:r>
                      <a:endParaRPr lang="uk-UA" sz="3200" b="1" dirty="0">
                        <a:solidFill>
                          <a:srgbClr val="C00000"/>
                        </a:solidFill>
                        <a:latin typeface="a_AlgeriusBlw" pitchFamily="82" charset="-52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B050"/>
                </a:solidFill>
                <a:latin typeface="a_Albionic" pitchFamily="34" charset="-52"/>
              </a:rPr>
              <a:t>Знайди вираз, де не допущена помилка у складанні програми дій</a:t>
            </a:r>
            <a:endParaRPr lang="uk-UA" b="1" dirty="0">
              <a:solidFill>
                <a:srgbClr val="00B050"/>
              </a:solidFill>
              <a:latin typeface="a_Albionic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277</TotalTime>
  <Words>350</Words>
  <Application>Microsoft Office PowerPoint</Application>
  <PresentationFormat>Экран (4:3)</PresentationFormat>
  <Paragraphs>65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Бумажная</vt:lpstr>
      <vt:lpstr>Урок - подорож</vt:lpstr>
      <vt:lpstr>У пошуках скарбів</vt:lpstr>
      <vt:lpstr>Острів Каліграфічний</vt:lpstr>
      <vt:lpstr>Острів Усного рахунку</vt:lpstr>
      <vt:lpstr>Презентация PowerPoint</vt:lpstr>
      <vt:lpstr>Острів Виразів і рівнянь</vt:lpstr>
      <vt:lpstr>Складіть рівняння за записом і розв'яжіть його </vt:lpstr>
      <vt:lpstr>Перевірка</vt:lpstr>
      <vt:lpstr>Знайди вираз, де не допущена помилка у складанні програми дій</vt:lpstr>
      <vt:lpstr>Острів Розваг</vt:lpstr>
      <vt:lpstr>Острів Задачинськ</vt:lpstr>
      <vt:lpstr>Склади вираз до задачі</vt:lpstr>
      <vt:lpstr>Острів Скарбів</vt:lpstr>
      <vt:lpstr>Розшифруйте   назву піратського прапору</vt:lpstr>
      <vt:lpstr>Презентация PowerPoint</vt:lpstr>
      <vt:lpstr>Подорож закінчена. Вітаю вас з перемогою!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- подорож</dc:title>
  <dc:creator>Ann</dc:creator>
  <cp:lastModifiedBy>ANN</cp:lastModifiedBy>
  <cp:revision>34</cp:revision>
  <dcterms:created xsi:type="dcterms:W3CDTF">2010-02-15T20:28:17Z</dcterms:created>
  <dcterms:modified xsi:type="dcterms:W3CDTF">2015-11-22T17:36:57Z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958311</vt:lpwstr>
  </property>
  <property fmtid="{D5CDD505-2E9C-101B-9397-08002B2CF9AE}" name="NXPowerLiteVersion" pid="3">
    <vt:lpwstr>D4.1.4</vt:lpwstr>
  </property>
</Properties>
</file>