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93" r:id="rId5"/>
    <p:sldId id="266" r:id="rId6"/>
    <p:sldId id="268" r:id="rId7"/>
    <p:sldId id="284" r:id="rId8"/>
    <p:sldId id="288" r:id="rId9"/>
    <p:sldId id="290" r:id="rId10"/>
    <p:sldId id="291" r:id="rId11"/>
    <p:sldId id="285" r:id="rId12"/>
    <p:sldId id="287" r:id="rId13"/>
    <p:sldId id="257" r:id="rId14"/>
    <p:sldId id="261" r:id="rId15"/>
    <p:sldId id="269" r:id="rId16"/>
    <p:sldId id="270" r:id="rId17"/>
    <p:sldId id="286" r:id="rId18"/>
    <p:sldId id="289" r:id="rId19"/>
    <p:sldId id="296" r:id="rId20"/>
    <p:sldId id="292" r:id="rId21"/>
    <p:sldId id="271" r:id="rId22"/>
    <p:sldId id="263" r:id="rId23"/>
    <p:sldId id="272" r:id="rId24"/>
    <p:sldId id="259" r:id="rId25"/>
    <p:sldId id="260" r:id="rId26"/>
    <p:sldId id="277" r:id="rId27"/>
    <p:sldId id="280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F1D93-1353-44E6-8D47-F1D4A585E9C8}" type="datetimeFigureOut">
              <a:rPr lang="ru-RU" smtClean="0"/>
              <a:pPr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image" Target="../media/image44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53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6.jpeg" Type="http://schemas.openxmlformats.org/officeDocument/2006/relationships/image"/><Relationship Id="rId5" Target="../media/image55.jpeg" Type="http://schemas.openxmlformats.org/officeDocument/2006/relationships/image"/><Relationship Id="rId4" Target="../media/image54.pn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7.jpeg" Type="http://schemas.openxmlformats.org/officeDocument/2006/relationships/image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10.png"/><Relationship Id="rId7" Type="http://schemas.openxmlformats.org/officeDocument/2006/relationships/image" Target="../media/image63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gif"/><Relationship Id="rId11" Type="http://schemas.openxmlformats.org/officeDocument/2006/relationships/image" Target="../media/image67.gif"/><Relationship Id="rId5" Type="http://schemas.openxmlformats.org/officeDocument/2006/relationships/image" Target="../media/image61.gif"/><Relationship Id="rId10" Type="http://schemas.openxmlformats.org/officeDocument/2006/relationships/image" Target="../media/image66.gif"/><Relationship Id="rId4" Type="http://schemas.openxmlformats.org/officeDocument/2006/relationships/image" Target="../media/image60.gif"/><Relationship Id="rId9" Type="http://schemas.openxmlformats.org/officeDocument/2006/relationships/image" Target="../media/image6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 ?><Relationships xmlns="http://schemas.openxmlformats.org/package/2006/relationships"><Relationship Id="rId2" Target="../media/image7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3" Type="http://schemas.openxmlformats.org/officeDocument/2006/relationships/image" Target="../media/image10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31.png"/><Relationship Id="rId10" Type="http://schemas.openxmlformats.org/officeDocument/2006/relationships/image" Target="../media/image81.gif"/><Relationship Id="rId4" Type="http://schemas.openxmlformats.org/officeDocument/2006/relationships/image" Target="../media/image76.png"/><Relationship Id="rId9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3.png"/><Relationship Id="rId10" Type="http://schemas.openxmlformats.org/officeDocument/2006/relationships/image" Target="../media/image33.gif"/><Relationship Id="rId4" Type="http://schemas.openxmlformats.org/officeDocument/2006/relationships/image" Target="../media/image4.png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5" name="Рисунок 4" descr="vignette_2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-243408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52033" y="1052736"/>
            <a:ext cx="46398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0_63c43_87c14d9b_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143248"/>
            <a:ext cx="2915816" cy="2736304"/>
          </a:xfrm>
          <a:prstGeom prst="rect">
            <a:avLst/>
          </a:prstGeom>
          <a:noFill/>
        </p:spPr>
      </p:pic>
      <p:pic>
        <p:nvPicPr>
          <p:cNvPr id="9" name="Рисунок 8" descr="0_63c42_d30df221_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628800"/>
            <a:ext cx="2195736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oradumo.com.ua/wp-content/uploads/2015/06/4a5f2735f340eee9b0cfc9e4544b1a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64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pedsovet.su/_ld/306/70846401.jpg" id="3789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descr="vignette_30.png" id="5" name="Рисунок 4"/>
          <p:cNvPicPr/>
          <p:nvPr/>
        </p:nvPicPr>
        <p:blipFill>
          <a:blip cstate="print" r:embed="rId3"/>
          <a:srcRect b="8"/>
          <a:stretch>
            <a:fillRect/>
          </a:stretch>
        </p:blipFill>
        <p:spPr bwMode="auto">
          <a:xfrm>
            <a:off x="428596" y="214290"/>
            <a:ext cx="5832648" cy="14401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20" y="357166"/>
            <a:ext cx="6500858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50" strike="noStrike" sz="44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Гра </a:t>
            </a:r>
            <a:r>
              <a:rPr b="1" baseline="0" cap="none" dirty="0" err="1" i="0" kern="1200" kumimoji="0" lang="uk-UA" noProof="0" normalizeH="0" smtClean="0" spc="50" strike="noStrike" sz="44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“Згадай</a:t>
            </a:r>
            <a:r>
              <a:rPr b="1" baseline="0" cap="none" dirty="0" i="0" kern="1200" kumimoji="0" lang="uk-UA" noProof="0" normalizeH="0" smtClean="0" spc="50" strike="noStrike" sz="44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b="1" baseline="0" cap="none" dirty="0" err="1" i="0" kern="1200" kumimoji="0" lang="uk-UA" noProof="0" normalizeH="0" smtClean="0" spc="50" strike="noStrike" sz="44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казку”</a:t>
            </a:r>
            <a:endParaRPr b="1" baseline="0" cap="none" dirty="0" i="0" kern="1200" kumimoji="0" lang="ru-RU" noProof="0" normalizeH="0" spc="50" strike="noStrike" sz="44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857356" y="1785926"/>
            <a:ext cx="4643470" cy="2714644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Буква </a:t>
            </a:r>
            <a:r>
              <a:rPr b="0" baseline="0" cap="none" dirty="0" err="1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“Ка”</a:t>
            </a: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казки складає,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тому у вас питає: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Розкажіть, в яких казках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Є герої з букви </a:t>
            </a:r>
            <a:r>
              <a:rPr b="0" baseline="0" cap="none" dirty="0" err="1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“Ка”</a:t>
            </a: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b="0" baseline="0" cap="none" dirty="0" i="0" kern="1200" kumimoji="0" lang="ru-RU" noProof="0" normalizeH="0" smtClean="0" spc="0" strike="noStrike" sz="28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Vesely_horovod3" id="8" name="Рисунок 7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6215074" y="3571876"/>
            <a:ext cx="1285884" cy="1634500"/>
          </a:xfrm>
          <a:prstGeom prst="rect">
            <a:avLst/>
          </a:prstGeom>
          <a:noFill/>
        </p:spPr>
      </p:pic>
      <p:pic>
        <p:nvPicPr>
          <p:cNvPr descr="д8" id="9" name="Рисунок 8"/>
          <p:cNvPicPr/>
          <p:nvPr/>
        </p:nvPicPr>
        <p:blipFill>
          <a:blip cstate="print" r:embed="rId5"/>
          <a:srcRect b="104"/>
          <a:stretch>
            <a:fillRect/>
          </a:stretch>
        </p:blipFill>
        <p:spPr bwMode="auto">
          <a:xfrm>
            <a:off x="4643438" y="4214818"/>
            <a:ext cx="1785950" cy="1705938"/>
          </a:xfrm>
          <a:prstGeom prst="rect">
            <a:avLst/>
          </a:prstGeom>
          <a:noFill/>
        </p:spPr>
      </p:pic>
      <p:pic>
        <p:nvPicPr>
          <p:cNvPr descr="Vesely_horovod10" id="10" name="Рисунок 9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714612" y="4214818"/>
            <a:ext cx="1428760" cy="1921392"/>
          </a:xfrm>
          <a:prstGeom prst="rect">
            <a:avLst/>
          </a:prstGeom>
          <a:noFill/>
        </p:spPr>
      </p:pic>
      <p:pic>
        <p:nvPicPr>
          <p:cNvPr descr="63243733_1282881110_05" id="11" name="Рисунок 10"/>
          <p:cNvPicPr/>
          <p:nvPr/>
        </p:nvPicPr>
        <p:blipFill>
          <a:blip cstate="print" r:embed="rId7"/>
          <a:srcRect/>
          <a:stretch>
            <a:fillRect/>
          </a:stretch>
        </p:blipFill>
        <p:spPr bwMode="auto">
          <a:xfrm rot="20587392">
            <a:off x="6311241" y="1075834"/>
            <a:ext cx="1789659" cy="1912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freeppt.ru/FonyD/2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471" cy="6858000"/>
          </a:xfrm>
          <a:prstGeom prst="rect">
            <a:avLst/>
          </a:prstGeom>
          <a:noFill/>
        </p:spPr>
      </p:pic>
      <p:pic>
        <p:nvPicPr>
          <p:cNvPr id="5" name="Рисунок 4" descr="http://afisha.lutsk.ua/sites/image.life/company28/afisha6867_view_724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643446"/>
            <a:ext cx="152399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ltei.ru/assets/galleries/147/kurochka_ryab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428604"/>
            <a:ext cx="1543050" cy="22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knygy.com.ua/pictures/l/978966499157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500042"/>
            <a:ext cx="162909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booklya.ua/content/upload/product/7k/7231/290x290/85192/krivenka-kachechk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00042"/>
            <a:ext cx="15716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bookopt.com.ua/media/catalog/product/cache/1/image/9df78eab33525d08d6e5fb8d27136e95/f/i/file_64_15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143116"/>
            <a:ext cx="1571636" cy="217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kotygoroshko.com.ua/_dr/3/38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714620"/>
            <a:ext cx="1562100" cy="193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knygy.com.ua/pictures/l/9789664991794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02" y="4714884"/>
            <a:ext cx="1357322" cy="144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knygy.com.ua/pictures/l/9789661689038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7686" y="2643182"/>
            <a:ext cx="1552579" cy="188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knygy.com.ua/pictures/l/9789661689700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14744" y="428604"/>
            <a:ext cx="1571625" cy="212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aratta-ukraine.com/textua/13010702_1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85984" y="2714620"/>
            <a:ext cx="17145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500298" y="2786058"/>
            <a:ext cx="1571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Котигорошко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ropowerpoint.ru/wp-content/uploads/2013/02/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9" y="0"/>
            <a:ext cx="913047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802" y="428604"/>
            <a:ext cx="2928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Гра</a:t>
            </a:r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4400" b="1" dirty="0" err="1" smtClean="0">
                <a:solidFill>
                  <a:schemeClr val="accent6">
                    <a:lumMod val="75000"/>
                  </a:schemeClr>
                </a:solidFill>
              </a:rPr>
              <a:t>“Рими”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21455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dirty="0" smtClean="0"/>
              <a:t>Дочка -                  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язочка</a:t>
            </a:r>
            <a:r>
              <a:rPr lang="uk-UA" sz="2800" dirty="0" smtClean="0"/>
              <a:t> </a:t>
            </a:r>
          </a:p>
          <a:p>
            <a:r>
              <a:rPr lang="uk-UA" sz="2800" dirty="0" smtClean="0"/>
              <a:t>Змій -                     бочка</a:t>
            </a:r>
          </a:p>
          <a:p>
            <a:r>
              <a:rPr lang="uk-UA" sz="2800" dirty="0" smtClean="0"/>
              <a:t>Казочка -               ключі</a:t>
            </a:r>
          </a:p>
          <a:p>
            <a:r>
              <a:rPr lang="uk-UA" sz="2800" dirty="0" smtClean="0"/>
              <a:t>Злива -                   слива</a:t>
            </a:r>
          </a:p>
          <a:p>
            <a:r>
              <a:rPr lang="uk-UA" sz="2800" dirty="0" smtClean="0"/>
              <a:t>Вночі -                    смій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142852"/>
            <a:ext cx="2691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Вікторина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78579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по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засіку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метений,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із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борошна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спечений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,—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баби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діда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тебе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втечу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1785926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Гуси-гуси,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гусенята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Візьміть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мене на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крилята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понесіть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до батенька,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А в батенька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їсти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пити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Ще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хороше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походити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4288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ru-RU" dirty="0" smtClean="0">
                <a:solidFill>
                  <a:srgbClr val="FF0000"/>
                </a:solidFill>
              </a:rPr>
              <a:t>Ой </a:t>
            </a:r>
            <a:r>
              <a:rPr lang="ru-RU" dirty="0" err="1" smtClean="0">
                <a:solidFill>
                  <a:srgbClr val="FF0000"/>
                </a:solidFill>
              </a:rPr>
              <a:t>ви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діточки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козеняточка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Відімкніться, відчиніться!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Ваша матінка прийшла,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Молочка вам принесла.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3571876"/>
            <a:ext cx="2857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err="1" smtClean="0">
                <a:solidFill>
                  <a:srgbClr val="00B050"/>
                </a:solidFill>
              </a:rPr>
              <a:t>Мій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котику,мій</a:t>
            </a:r>
            <a:r>
              <a:rPr lang="ru-RU" dirty="0" smtClean="0">
                <a:solidFill>
                  <a:srgbClr val="00B050"/>
                </a:solidFill>
              </a:rPr>
              <a:t> братику!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err="1" smtClean="0">
                <a:solidFill>
                  <a:srgbClr val="00B050"/>
                </a:solidFill>
              </a:rPr>
              <a:t>Несе</a:t>
            </a:r>
            <a:r>
              <a:rPr lang="ru-RU" dirty="0" smtClean="0">
                <a:solidFill>
                  <a:srgbClr val="00B050"/>
                </a:solidFill>
              </a:rPr>
              <a:t> мене лиса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кленові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ліса</a:t>
            </a:r>
            <a:r>
              <a:rPr lang="ru-RU" dirty="0" smtClean="0">
                <a:solidFill>
                  <a:srgbClr val="00B050"/>
                </a:solidFill>
              </a:rPr>
              <a:t>,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крутії</a:t>
            </a:r>
            <a:r>
              <a:rPr lang="ru-RU" dirty="0" smtClean="0">
                <a:solidFill>
                  <a:srgbClr val="00B050"/>
                </a:solidFill>
              </a:rPr>
              <a:t> гори,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бистрії</a:t>
            </a:r>
            <a:r>
              <a:rPr lang="ru-RU" dirty="0" smtClean="0">
                <a:solidFill>
                  <a:srgbClr val="00B050"/>
                </a:solidFill>
              </a:rPr>
              <a:t> води.</a:t>
            </a:r>
          </a:p>
          <a:p>
            <a:pPr fontAlgn="t"/>
            <a:r>
              <a:rPr lang="uk-UA" dirty="0" smtClean="0">
                <a:solidFill>
                  <a:srgbClr val="00B050"/>
                </a:solidFill>
              </a:rPr>
              <a:t>Порятуй мене!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http://pedsovet.su/_ld/391/47064686.jpg" id="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"/>
            <a:ext cx="9144000" cy="68580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57818" y="0"/>
            <a:ext cx="2691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4400">
                <a:solidFill>
                  <a:schemeClr val="accent6">
                    <a:lumMod val="50000"/>
                  </a:schemeClr>
                </a:solidFill>
              </a:rPr>
              <a:t>Вікторина</a:t>
            </a:r>
            <a:r>
              <a:rPr dirty="0" lang="uk-UA" smtClean="0"/>
              <a:t> </a:t>
            </a:r>
            <a:endParaRPr dirty="0"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0004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Я по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засіку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метений,</a:t>
            </a:r>
            <a:b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із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борошна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спечений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,—</a:t>
            </a:r>
            <a:b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баби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діда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То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й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 тебе </a:t>
            </a:r>
            <a:r>
              <a:rPr dirty="0" err="1" lang="ru-RU" smtClean="0">
                <a:solidFill>
                  <a:schemeClr val="accent1">
                    <a:lumMod val="75000"/>
                  </a:schemeClr>
                </a:solidFill>
              </a:rPr>
              <a:t>втечу</a:t>
            </a:r>
            <a:r>
              <a:rPr dirty="0" lang="ru-RU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dirty="0" lang="ru-RU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1285860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Гуси-гуси,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гусенята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</a:p>
          <a:p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Візьміть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мене на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крилята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Та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понесіть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до батенька,</a:t>
            </a:r>
          </a:p>
          <a:p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А в батенька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їсти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пити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Ще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хороше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dirty="0" err="1" lang="ru-RU" smtClean="0">
                <a:solidFill>
                  <a:schemeClr val="accent6">
                    <a:lumMod val="75000"/>
                  </a:schemeClr>
                </a:solidFill>
              </a:rPr>
              <a:t>походити</a:t>
            </a:r>
            <a:r>
              <a:rPr dirty="0" lang="ru-RU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dirty="0"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4288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dirty="0" lang="ru-RU" smtClean="0">
                <a:solidFill>
                  <a:srgbClr val="FF0000"/>
                </a:solidFill>
              </a:rPr>
              <a:t>Ой </a:t>
            </a:r>
            <a:r>
              <a:rPr dirty="0" err="1" lang="ru-RU" smtClean="0">
                <a:solidFill>
                  <a:srgbClr val="FF0000"/>
                </a:solidFill>
              </a:rPr>
              <a:t>ви</a:t>
            </a:r>
            <a:r>
              <a:rPr dirty="0" lang="ru-RU" smtClean="0">
                <a:solidFill>
                  <a:srgbClr val="FF0000"/>
                </a:solidFill>
              </a:rPr>
              <a:t> </a:t>
            </a:r>
            <a:r>
              <a:rPr dirty="0" err="1" lang="ru-RU" smtClean="0">
                <a:solidFill>
                  <a:srgbClr val="FF0000"/>
                </a:solidFill>
              </a:rPr>
              <a:t>діточки</a:t>
            </a:r>
            <a:r>
              <a:rPr dirty="0" lang="ru-RU" smtClean="0">
                <a:solidFill>
                  <a:srgbClr val="FF0000"/>
                </a:solidFill>
              </a:rPr>
              <a:t>, </a:t>
            </a:r>
            <a:r>
              <a:rPr dirty="0" err="1" lang="ru-RU" smtClean="0">
                <a:solidFill>
                  <a:srgbClr val="FF0000"/>
                </a:solidFill>
              </a:rPr>
              <a:t>козеняточка</a:t>
            </a:r>
            <a:r>
              <a:rPr dirty="0" lang="ru-RU" smtClean="0">
                <a:solidFill>
                  <a:srgbClr val="FF0000"/>
                </a:solidFill>
              </a:rPr>
              <a:t>,</a:t>
            </a:r>
          </a:p>
          <a:p>
            <a:pPr fontAlgn="t"/>
            <a:r>
              <a:rPr dirty="0" lang="uk-UA" smtClean="0">
                <a:solidFill>
                  <a:srgbClr val="FF0000"/>
                </a:solidFill>
              </a:rPr>
              <a:t>Відімкніться, відчиніться!</a:t>
            </a:r>
          </a:p>
          <a:p>
            <a:pPr fontAlgn="t"/>
            <a:r>
              <a:rPr dirty="0" lang="uk-UA" smtClean="0">
                <a:solidFill>
                  <a:srgbClr val="FF0000"/>
                </a:solidFill>
              </a:rPr>
              <a:t>Ваша матінка прийшла,</a:t>
            </a:r>
          </a:p>
          <a:p>
            <a:pPr fontAlgn="t"/>
            <a:r>
              <a:rPr dirty="0" lang="uk-UA" smtClean="0">
                <a:solidFill>
                  <a:srgbClr val="FF0000"/>
                </a:solidFill>
              </a:rPr>
              <a:t>Молочка вам принесла.</a:t>
            </a:r>
            <a:endParaRPr dirty="0" lang="ru-RU" smtClean="0">
              <a:solidFill>
                <a:srgbClr val="FF0000"/>
              </a:solidFill>
            </a:endParaRPr>
          </a:p>
          <a:p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214686"/>
            <a:ext cx="2857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dirty="0" err="1" lang="ru-RU" smtClean="0">
                <a:solidFill>
                  <a:srgbClr val="00B050"/>
                </a:solidFill>
              </a:rPr>
              <a:t>Мій</a:t>
            </a:r>
            <a:r>
              <a:rPr dirty="0" lang="ru-RU" smtClean="0">
                <a:solidFill>
                  <a:srgbClr val="00B050"/>
                </a:solidFill>
              </a:rPr>
              <a:t> </a:t>
            </a:r>
            <a:r>
              <a:rPr dirty="0" err="1" lang="ru-RU" smtClean="0">
                <a:solidFill>
                  <a:srgbClr val="00B050"/>
                </a:solidFill>
              </a:rPr>
              <a:t>котику,мій</a:t>
            </a:r>
            <a:r>
              <a:rPr dirty="0" lang="ru-RU" smtClean="0">
                <a:solidFill>
                  <a:srgbClr val="00B050"/>
                </a:solidFill>
              </a:rPr>
              <a:t> братику!</a:t>
            </a:r>
            <a:br>
              <a:rPr dirty="0" lang="ru-RU" smtClean="0">
                <a:solidFill>
                  <a:srgbClr val="00B050"/>
                </a:solidFill>
              </a:rPr>
            </a:br>
            <a:r>
              <a:rPr dirty="0" err="1" lang="ru-RU" smtClean="0">
                <a:solidFill>
                  <a:srgbClr val="00B050"/>
                </a:solidFill>
              </a:rPr>
              <a:t>Несе</a:t>
            </a:r>
            <a:r>
              <a:rPr dirty="0" lang="ru-RU" smtClean="0">
                <a:solidFill>
                  <a:srgbClr val="00B050"/>
                </a:solidFill>
              </a:rPr>
              <a:t> мене лиса</a:t>
            </a:r>
            <a:br>
              <a:rPr dirty="0" lang="ru-RU" smtClean="0">
                <a:solidFill>
                  <a:srgbClr val="00B050"/>
                </a:solidFill>
              </a:rPr>
            </a:br>
            <a:r>
              <a:rPr dirty="0" lang="ru-RU" smtClean="0">
                <a:solidFill>
                  <a:srgbClr val="00B050"/>
                </a:solidFill>
              </a:rPr>
              <a:t>За </a:t>
            </a:r>
            <a:r>
              <a:rPr dirty="0" err="1" lang="ru-RU" smtClean="0">
                <a:solidFill>
                  <a:srgbClr val="00B050"/>
                </a:solidFill>
              </a:rPr>
              <a:t>кленові</a:t>
            </a:r>
            <a:r>
              <a:rPr dirty="0" lang="ru-RU" smtClean="0">
                <a:solidFill>
                  <a:srgbClr val="00B050"/>
                </a:solidFill>
              </a:rPr>
              <a:t> </a:t>
            </a:r>
            <a:r>
              <a:rPr dirty="0" err="1" lang="ru-RU" smtClean="0">
                <a:solidFill>
                  <a:srgbClr val="00B050"/>
                </a:solidFill>
              </a:rPr>
              <a:t>ліса</a:t>
            </a:r>
            <a:r>
              <a:rPr dirty="0" lang="ru-RU" smtClean="0">
                <a:solidFill>
                  <a:srgbClr val="00B050"/>
                </a:solidFill>
              </a:rPr>
              <a:t>,</a:t>
            </a:r>
            <a:br>
              <a:rPr dirty="0" lang="ru-RU" smtClean="0">
                <a:solidFill>
                  <a:srgbClr val="00B050"/>
                </a:solidFill>
              </a:rPr>
            </a:br>
            <a:r>
              <a:rPr dirty="0" lang="ru-RU" smtClean="0">
                <a:solidFill>
                  <a:srgbClr val="00B050"/>
                </a:solidFill>
              </a:rPr>
              <a:t>За </a:t>
            </a:r>
            <a:r>
              <a:rPr dirty="0" err="1" lang="ru-RU" smtClean="0">
                <a:solidFill>
                  <a:srgbClr val="00B050"/>
                </a:solidFill>
              </a:rPr>
              <a:t>крутії</a:t>
            </a:r>
            <a:r>
              <a:rPr dirty="0" lang="ru-RU" smtClean="0">
                <a:solidFill>
                  <a:srgbClr val="00B050"/>
                </a:solidFill>
              </a:rPr>
              <a:t> гори,</a:t>
            </a:r>
            <a:br>
              <a:rPr dirty="0" lang="ru-RU" smtClean="0">
                <a:solidFill>
                  <a:srgbClr val="00B050"/>
                </a:solidFill>
              </a:rPr>
            </a:br>
            <a:r>
              <a:rPr dirty="0" lang="ru-RU" smtClean="0">
                <a:solidFill>
                  <a:srgbClr val="00B050"/>
                </a:solidFill>
              </a:rPr>
              <a:t>За </a:t>
            </a:r>
            <a:r>
              <a:rPr dirty="0" err="1" lang="ru-RU" smtClean="0">
                <a:solidFill>
                  <a:srgbClr val="00B050"/>
                </a:solidFill>
              </a:rPr>
              <a:t>бистрії</a:t>
            </a:r>
            <a:r>
              <a:rPr dirty="0" lang="ru-RU" smtClean="0">
                <a:solidFill>
                  <a:srgbClr val="00B050"/>
                </a:solidFill>
              </a:rPr>
              <a:t> води.</a:t>
            </a:r>
          </a:p>
          <a:p>
            <a:pPr fontAlgn="t"/>
            <a:r>
              <a:rPr dirty="0" lang="uk-UA" smtClean="0">
                <a:solidFill>
                  <a:srgbClr val="00B050"/>
                </a:solidFill>
              </a:rPr>
              <a:t>Порятуй мене!</a:t>
            </a:r>
            <a:endParaRPr dirty="0" lang="ru-RU" smtClean="0">
              <a:solidFill>
                <a:srgbClr val="00B050"/>
              </a:solidFill>
            </a:endParaRPr>
          </a:p>
          <a:p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pic>
        <p:nvPicPr>
          <p:cNvPr descr="http://4.bp.blogspot.com/-a5yvtCYVs_s/VBf4VzlPZRI/AAAAAAAAPRM/4wjk2JXqHTA/s1600/kolobok10.png" id="1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429124" y="1928802"/>
            <a:ext cx="1143008" cy="1242794"/>
          </a:xfrm>
          <a:prstGeom prst="rect">
            <a:avLst/>
          </a:prstGeom>
          <a:noFill/>
        </p:spPr>
      </p:pic>
      <p:pic>
        <p:nvPicPr>
          <p:cNvPr descr="https://kinderlibrary.files.wordpress.com/2014/12/45478-20.png?w=320&amp;h=319" id="24578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571876"/>
            <a:ext cx="1904992" cy="1904993"/>
          </a:xfrm>
          <a:prstGeom prst="rect">
            <a:avLst/>
          </a:prstGeom>
          <a:noFill/>
        </p:spPr>
      </p:pic>
      <p:pic>
        <p:nvPicPr>
          <p:cNvPr descr="http://52dnz.klasna.com/uploads/editor/439/69266/sitepage_109/images/utka1_1.png" id="24580" name="Picture 4"/>
          <p:cNvPicPr>
            <a:picLocks noChangeArrowheads="1" noChangeAspect="1"/>
          </p:cNvPicPr>
          <p:nvPr/>
        </p:nvPicPr>
        <p:blipFill>
          <a:blip r:embed="rId5"/>
          <a:srcRect r="50"/>
          <a:stretch>
            <a:fillRect/>
          </a:stretch>
        </p:blipFill>
        <p:spPr bwMode="auto">
          <a:xfrm>
            <a:off x="6929454" y="2857496"/>
            <a:ext cx="1928826" cy="1419224"/>
          </a:xfrm>
          <a:prstGeom prst="rect">
            <a:avLst/>
          </a:prstGeom>
          <a:noFill/>
        </p:spPr>
      </p:pic>
      <p:pic>
        <p:nvPicPr>
          <p:cNvPr descr="https://i.ytimg.com/vi/_emF-9SfCF8/maxresdefault.jpg" id="24582" name="Picture 6"/>
          <p:cNvPicPr>
            <a:picLocks noChangeArrowheads="1" noChangeAspect="1"/>
          </p:cNvPicPr>
          <p:nvPr/>
        </p:nvPicPr>
        <p:blipFill>
          <a:blip cstate="print" r:embed="rId6"/>
          <a:srcRect b="113" r="75"/>
          <a:stretch>
            <a:fillRect/>
          </a:stretch>
        </p:blipFill>
        <p:spPr bwMode="auto">
          <a:xfrm>
            <a:off x="5429256" y="4429132"/>
            <a:ext cx="1022113" cy="1207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5" name="Рисунок 4" descr="vignette_2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5248" y="-285776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143240" y="1214422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“Склади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розсипанки”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77905">
            <a:off x="3520493" y="4169648"/>
            <a:ext cx="3050087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377003">
            <a:off x="819220" y="1892558"/>
            <a:ext cx="1988098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1208462">
            <a:off x="3419388" y="3132078"/>
            <a:ext cx="2358860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915053">
            <a:off x="6175158" y="3372482"/>
            <a:ext cx="2925650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928390">
            <a:off x="6247343" y="3366010"/>
            <a:ext cx="28455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924490">
            <a:off x="580991" y="3312571"/>
            <a:ext cx="273264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315100">
            <a:off x="888671" y="1866437"/>
            <a:ext cx="179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казка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156874">
            <a:off x="3491394" y="3152224"/>
            <a:ext cx="23664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качечка”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398855">
            <a:off x="3377317" y="4093271"/>
            <a:ext cx="31952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“Кривенька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6" name="Рисунок 5" descr="https://image.jimcdn.com/app/cms/image/transf/none/path/s0308e0641111a6cc/image/iaa20b9e69ceba1fe/version/1366644828/imag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0"/>
            <a:ext cx="4071966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428604"/>
            <a:ext cx="45129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Словникова робота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1214422"/>
            <a:ext cx="778674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Качечка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надіслала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нам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нові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слова,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що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рідко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 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використовують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сучасному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житті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Lucida Sans Unicode" pitchFamily="34" charset="0"/>
              <a:ea typeface="Times New Roman" pitchFamily="18" charset="0"/>
              <a:cs typeface="Lucida Sans Unicode" pitchFamily="34" charset="0"/>
            </a:endParaRP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lvl="0" algn="ctr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Веретенце  </a:t>
            </a:r>
            <a:r>
              <a:rPr lang="ru-RU" sz="2000" dirty="0" err="1" smtClean="0">
                <a:solidFill>
                  <a:srgbClr val="FFC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Починочок</a:t>
            </a:r>
            <a:r>
              <a:rPr lang="ru-RU" sz="2000" dirty="0" smtClean="0">
                <a:solidFill>
                  <a:srgbClr val="FFC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</a:t>
            </a:r>
            <a:r>
              <a:rPr lang="ru-RU" sz="2000" dirty="0" err="1" smtClean="0">
                <a:solidFill>
                  <a:srgbClr val="00B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Кужілочка</a:t>
            </a:r>
            <a:r>
              <a:rPr lang="ru-RU" sz="2000" dirty="0" smtClean="0">
                <a:solidFill>
                  <a:srgbClr val="00B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Іва-діва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                       </a:t>
            </a:r>
          </a:p>
          <a:p>
            <a:pPr lvl="0" algn="ctr" fontAlgn="t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Lucida Sans Unicode" pitchFamily="34" charset="0"/>
              <a:ea typeface="Times New Roman" pitchFamily="18" charset="0"/>
              <a:cs typeface="Lucida Sans Unicode" pitchFamily="34" charset="0"/>
            </a:endParaRPr>
          </a:p>
          <a:p>
            <a:pPr lvl="0" algn="ctr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err="1" smtClean="0">
                <a:solidFill>
                  <a:srgbClr val="7030A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Полинули</a:t>
            </a:r>
            <a:r>
              <a:rPr lang="ru-RU" sz="2000" dirty="0" smtClean="0">
                <a:solidFill>
                  <a:srgbClr val="7030A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</a:t>
            </a:r>
            <a:r>
              <a:rPr lang="ru-RU" sz="2000" dirty="0" err="1" smtClean="0">
                <a:solidFill>
                  <a:srgbClr val="00B0F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Жалувати</a:t>
            </a:r>
            <a:r>
              <a:rPr lang="ru-RU" sz="2000" dirty="0" smtClean="0">
                <a:solidFill>
                  <a:srgbClr val="00B0F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</a:t>
            </a:r>
            <a:r>
              <a:rPr lang="ru-RU" sz="2000" dirty="0" smtClean="0">
                <a:solidFill>
                  <a:srgbClr val="C00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Галочка</a:t>
            </a:r>
            <a:r>
              <a:rPr lang="ru-RU" sz="2000" dirty="0" smtClean="0">
                <a:solidFill>
                  <a:srgbClr val="92D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 </a:t>
            </a:r>
            <a:r>
              <a:rPr lang="ru-RU" sz="2000" dirty="0" err="1" smtClean="0">
                <a:solidFill>
                  <a:srgbClr val="92D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Коромисло</a:t>
            </a:r>
            <a:endParaRPr lang="uk-UA" sz="2000" b="1" dirty="0" smtClean="0">
              <a:solidFill>
                <a:srgbClr val="C0000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1.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Д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ерев’яний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пристрій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для ручного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прядіння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FFC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2. 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ряжа намотана на веретено.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3.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Частина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прядки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вигляді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кілка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, на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який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намотують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пряжу.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4.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З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вертання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дівчини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7030A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5. </a:t>
            </a:r>
            <a:r>
              <a:rPr lang="ru-RU" sz="2000" dirty="0" err="1" smtClean="0">
                <a:solidFill>
                  <a:srgbClr val="7030A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олетіли</a:t>
            </a:r>
            <a:r>
              <a:rPr lang="ru-RU" sz="2000" dirty="0" smtClean="0">
                <a:solidFill>
                  <a:srgbClr val="7030A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B0F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6. </a:t>
            </a:r>
            <a:r>
              <a:rPr lang="ru-RU" sz="2000" dirty="0" err="1" smtClean="0">
                <a:solidFill>
                  <a:srgbClr val="00B0F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Ш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анувати</a:t>
            </a:r>
            <a:r>
              <a:rPr lang="ru-RU" sz="2000" dirty="0" smtClean="0">
                <a:solidFill>
                  <a:srgbClr val="00B0F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C00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7. </a:t>
            </a:r>
            <a:r>
              <a:rPr lang="ru-RU" sz="2000" dirty="0" err="1" smtClean="0">
                <a:solidFill>
                  <a:srgbClr val="C0000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Пестли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ве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звертання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дівчини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92D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8. </a:t>
            </a:r>
            <a:r>
              <a:rPr lang="ru-RU" sz="2000" dirty="0" err="1" smtClean="0">
                <a:solidFill>
                  <a:srgbClr val="92D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Дерев’ян</a:t>
            </a:r>
            <a:r>
              <a:rPr lang="uk-UA" sz="2000" dirty="0" smtClean="0">
                <a:solidFill>
                  <a:srgbClr val="92D050"/>
                </a:solidFill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а дугоподібна палиця для перенесення                          двох  </a:t>
            </a:r>
            <a:r>
              <a:rPr lang="uk-UA" sz="2000" dirty="0" smtClean="0">
                <a:solidFill>
                  <a:srgbClr val="92D050"/>
                </a:solidFill>
                <a:latin typeface="Lucida Sans Unicode" pitchFamily="34" charset="0"/>
                <a:cs typeface="Lucida Sans Unicode" pitchFamily="34" charset="0"/>
              </a:rPr>
              <a:t>в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Lucida Sans Unicode" pitchFamily="34" charset="0"/>
                <a:cs typeface="Lucida Sans Unicode" pitchFamily="34" charset="0"/>
              </a:rPr>
              <a:t>ідер води.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885831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- </a:t>
            </a:r>
            <a:r>
              <a:rPr dirty="0" err="1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Дерев’яний</a:t>
            </a:r>
            <a:r>
              <a:rPr dirty="0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пристрій</a:t>
            </a:r>
            <a:r>
              <a:rPr dirty="0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для ручного </a:t>
            </a:r>
            <a:r>
              <a:rPr dirty="0" err="1" lang="ru-RU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прядіння</a:t>
            </a:r>
            <a:endParaRPr dirty="0" lang="ru-RU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dirty="0" lang="ru-RU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FFC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               Пряжа намотана на веретено –</a:t>
            </a: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dirty="0" lang="ru-RU" smtClean="0" sz="2000">
              <a:solidFill>
                <a:srgbClr val="FFC000"/>
              </a:solidFill>
              <a:latin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- </a:t>
            </a:r>
            <a:r>
              <a:rPr dirty="0" err="1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Частина</a:t>
            </a: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прядки у </a:t>
            </a:r>
            <a:r>
              <a:rPr dirty="0" err="1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вигляді</a:t>
            </a: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кілка</a:t>
            </a: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, на </a:t>
            </a:r>
            <a:r>
              <a:rPr dirty="0" err="1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який</a:t>
            </a: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намотують</a:t>
            </a:r>
            <a:r>
              <a:rPr dirty="0" lang="ru-RU" smtClean="0" sz="2000">
                <a:solidFill>
                  <a:srgbClr val="00B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пряжу</a:t>
            </a:r>
            <a:endParaRPr dirty="0" lang="ru-RU" smtClean="0" sz="2000">
              <a:solidFill>
                <a:srgbClr val="00B050"/>
              </a:solidFill>
              <a:latin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dirty="0" lang="ru-RU" smtClean="0" sz="2000">
              <a:solidFill>
                <a:schemeClr val="accent2">
                  <a:lumMod val="75000"/>
                </a:schemeClr>
              </a:solidFill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           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Звертання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до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дівчини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-</a:t>
            </a: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dirty="0" lang="ru-RU" smtClean="0" sz="2000">
              <a:solidFill>
                <a:schemeClr val="accent2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7030A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- </a:t>
            </a:r>
            <a:r>
              <a:rPr dirty="0" err="1" lang="ru-RU" smtClean="0" sz="2000">
                <a:solidFill>
                  <a:srgbClr val="7030A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Полетіли</a:t>
            </a:r>
            <a:r>
              <a:rPr dirty="0" i="1" lang="ru-RU" smtClean="0" sz="2000"/>
              <a:t> </a:t>
            </a:r>
            <a:endParaRPr dirty="0" lang="ru-RU" smtClean="0" sz="2000">
              <a:solidFill>
                <a:srgbClr val="002060"/>
              </a:solidFill>
              <a:latin charset="0" pitchFamily="49" typeface="Lucida Console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00B0F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                                               </a:t>
            </a:r>
            <a:r>
              <a:rPr dirty="0" err="1" lang="ru-RU" smtClean="0" sz="2000">
                <a:solidFill>
                  <a:srgbClr val="00B0F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Шанувати</a:t>
            </a:r>
            <a:r>
              <a:rPr dirty="0" lang="ru-RU" smtClean="0" sz="2000">
                <a:solidFill>
                  <a:srgbClr val="00B0F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-</a:t>
            </a:r>
            <a:endParaRPr dirty="0" lang="ru-RU" smtClean="0" sz="2000">
              <a:solidFill>
                <a:srgbClr val="00B0F0"/>
              </a:solidFill>
              <a:latin charset="0" pitchFamily="18" typeface="Times New Roman"/>
              <a:cs charset="0" pitchFamily="18" typeface="Times New Roman"/>
            </a:endParaRPr>
          </a:p>
          <a:p>
            <a:pPr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- </a:t>
            </a:r>
            <a:r>
              <a:rPr dirty="0" err="1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Пестливе</a:t>
            </a:r>
            <a:r>
              <a:rPr dirty="0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звертання</a:t>
            </a:r>
            <a:r>
              <a:rPr dirty="0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до </a:t>
            </a:r>
            <a:r>
              <a:rPr dirty="0" err="1" lang="ru-RU" smtClean="0" sz="2000">
                <a:solidFill>
                  <a:srgbClr val="C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дівчини</a:t>
            </a:r>
            <a:endParaRPr dirty="0" lang="ru-RU" smtClean="0" sz="2000">
              <a:solidFill>
                <a:srgbClr val="C00000"/>
              </a:solidFill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dirty="0" lang="ru-RU" smtClean="0" sz="2000">
              <a:solidFill>
                <a:srgbClr val="C00000"/>
              </a:solidFill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ru-RU" smtClean="0" sz="2000">
                <a:solidFill>
                  <a:srgbClr val="92D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   </a:t>
            </a:r>
            <a:r>
              <a:rPr dirty="0" err="1" lang="ru-RU" smtClean="0" sz="2000">
                <a:solidFill>
                  <a:srgbClr val="92D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Дерев’ян</a:t>
            </a:r>
            <a:r>
              <a:rPr dirty="0" lang="uk-UA" smtClean="0" sz="2000">
                <a:solidFill>
                  <a:srgbClr val="92D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а дугоподібна палиця для                        </a:t>
            </a:r>
          </a:p>
          <a:p>
            <a:pPr eaLnBrk="0" fontAlgn="t" hangingPunct="0"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dirty="0" lang="uk-UA" smtClean="0" sz="2000">
                <a:solidFill>
                  <a:srgbClr val="92D05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                                перенесення двох  </a:t>
            </a:r>
            <a:r>
              <a:rPr dirty="0" lang="uk-UA" smtClean="0" sz="2000">
                <a:solidFill>
                  <a:srgbClr val="92D050"/>
                </a:solidFill>
                <a:latin charset="0" pitchFamily="18" typeface="Times New Roman"/>
                <a:cs charset="0" pitchFamily="18" typeface="Times New Roman"/>
              </a:rPr>
              <a:t>відер води -</a:t>
            </a:r>
            <a:endParaRPr dirty="0" lang="ru-RU" smtClean="0" sz="2000">
              <a:solidFill>
                <a:srgbClr val="92D05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www.images.lesyadraw.ru/2014/08/kak_narisovat_pero3.jpg" id="6" name="Рисунок 5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 rot="496753">
            <a:off x="106935" y="155795"/>
            <a:ext cx="2283317" cy="165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20226512">
            <a:off x="586607" y="765533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i="1" lang="ru-RU" smtClean="0">
                <a:solidFill>
                  <a:schemeClr val="accent1">
                    <a:lumMod val="75000"/>
                  </a:schemeClr>
                </a:solidFill>
                <a:latin charset="0" pitchFamily="49" typeface="Lucida Console"/>
                <a:ea charset="0" pitchFamily="18" typeface="Times New Roman"/>
                <a:cs charset="0" pitchFamily="34" typeface="Lucida Sans Unicode"/>
              </a:rPr>
              <a:t>Веретенце</a:t>
            </a:r>
            <a:endParaRPr dirty="0" i="1" lang="ru-RU">
              <a:solidFill>
                <a:schemeClr val="accent1">
                  <a:lumMod val="75000"/>
                </a:schemeClr>
              </a:solidFill>
              <a:latin charset="0" pitchFamily="49" typeface="Lucida Console"/>
            </a:endParaRPr>
          </a:p>
        </p:txBody>
      </p:sp>
      <p:pic>
        <p:nvPicPr>
          <p:cNvPr descr="http://www.images.lesyadraw.ru/2014/08/kak_narisovat_pero3.jpg" id="8" name="Рисунок 7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>
            <a:off x="6786578" y="428604"/>
            <a:ext cx="2067441" cy="14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images.lesyadraw.ru/2014/08/kak_narisovat_pero3.jpg" id="10" name="Рисунок 9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>
            <a:off x="0" y="1714488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9967803">
            <a:off x="282799" y="2269359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err="1" i="1" lang="ru-RU" smtClean="0">
                <a:solidFill>
                  <a:srgbClr val="00B050"/>
                </a:solidFill>
                <a:latin charset="0" pitchFamily="49" typeface="Lucida Console"/>
              </a:rPr>
              <a:t>Кужілочка</a:t>
            </a:r>
            <a:r>
              <a:rPr dirty="0" i="1" lang="ru-RU" smtClean="0">
                <a:solidFill>
                  <a:srgbClr val="00B050"/>
                </a:solidFill>
                <a:latin charset="0" pitchFamily="49" typeface="Lucida Console"/>
              </a:rPr>
              <a:t> </a:t>
            </a:r>
            <a:endParaRPr dirty="0" lang="ru-RU">
              <a:solidFill>
                <a:srgbClr val="00B050"/>
              </a:solidFill>
              <a:latin charset="0" pitchFamily="49" typeface="Lucida Console"/>
            </a:endParaRPr>
          </a:p>
        </p:txBody>
      </p:sp>
      <p:pic>
        <p:nvPicPr>
          <p:cNvPr descr="http://www.images.lesyadraw.ru/2014/08/kak_narisovat_pero3.jpg" id="12" name="Рисунок 11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>
            <a:off x="142844" y="4643446"/>
            <a:ext cx="1744750" cy="13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images.lesyadraw.ru/2014/08/kak_narisovat_pero3.jpg" id="13" name="Рисунок 12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 rot="297624">
            <a:off x="6845048" y="3515683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images.lesyadraw.ru/2014/08/kak_narisovat_pero3.jpg" id="14" name="Рисунок 13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 rot="297624">
            <a:off x="201312" y="3087054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images.lesyadraw.ru/2014/08/kak_narisovat_pero3.jpg" id="15" name="Рисунок 14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 rot="21448562">
            <a:off x="5745756" y="2402252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 rot="19924788">
            <a:off x="6225861" y="292612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err="1" i="1" lang="ru-RU" smtClean="0">
                <a:solidFill>
                  <a:schemeClr val="accent2">
                    <a:lumMod val="75000"/>
                  </a:schemeClr>
                </a:solidFill>
                <a:latin charset="0" pitchFamily="49" typeface="Lucida Console"/>
              </a:rPr>
              <a:t>Іва-діва</a:t>
            </a:r>
            <a:endParaRPr dirty="0"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161280">
            <a:off x="659563" y="3688042"/>
            <a:ext cx="1353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err="1" i="1" lang="ru-RU" smtClean="0">
                <a:solidFill>
                  <a:srgbClr val="7030A0"/>
                </a:solidFill>
                <a:latin charset="0" pitchFamily="49" typeface="Lucida Console"/>
              </a:rPr>
              <a:t>Полинули</a:t>
            </a:r>
            <a:r>
              <a:rPr dirty="0" i="1" lang="ru-RU" smtClean="0">
                <a:solidFill>
                  <a:srgbClr val="7030A0"/>
                </a:solidFill>
              </a:rPr>
              <a:t> </a:t>
            </a:r>
            <a:endParaRPr dirty="0" lang="ru-RU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9949582">
            <a:off x="7164263" y="942710"/>
            <a:ext cx="1439817" cy="36933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cap="none" dirty="0" err="1" i="1" lang="ru-RU" smtClean="0" spc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charset="0" pitchFamily="49" typeface="Lucida Console"/>
              </a:rPr>
              <a:t>Починочок</a:t>
            </a:r>
            <a:endParaRPr b="1" cap="none" dirty="0" lang="ru-RU" spc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9993517">
            <a:off x="7221210" y="4090697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err="1" i="1" lang="ru-RU" smtClean="0">
                <a:solidFill>
                  <a:srgbClr val="00B0F0"/>
                </a:solidFill>
                <a:latin charset="0" pitchFamily="49" typeface="Lucida Console"/>
              </a:rPr>
              <a:t>Жалувати</a:t>
            </a:r>
            <a:r>
              <a:rPr dirty="0" i="1" lang="ru-RU" smtClean="0">
                <a:solidFill>
                  <a:srgbClr val="00B0F0"/>
                </a:solidFill>
                <a:latin charset="0" pitchFamily="49" typeface="Lucida Console"/>
              </a:rPr>
              <a:t> </a:t>
            </a:r>
            <a:endParaRPr dirty="0" lang="ru-RU">
              <a:solidFill>
                <a:srgbClr val="00B0F0"/>
              </a:solidFill>
              <a:latin charset="0" pitchFamily="49" typeface="Lucida Console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9862398">
            <a:off x="436712" y="5220922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i="1" lang="ru-RU" smtClean="0">
                <a:solidFill>
                  <a:srgbClr val="C00000"/>
                </a:solidFill>
                <a:latin charset="0" pitchFamily="49" typeface="Lucida Console"/>
              </a:rPr>
              <a:t>Галочка</a:t>
            </a:r>
            <a:r>
              <a:rPr dirty="0" i="1" lang="ru-RU" smtClean="0">
                <a:solidFill>
                  <a:srgbClr val="C00000"/>
                </a:solidFill>
                <a:latin charset="0" pitchFamily="49" typeface="Lucida Console"/>
                <a:ea charset="0" pitchFamily="18" typeface="Times New Roman"/>
                <a:cs charset="0" pitchFamily="18" typeface="Times New Roman"/>
              </a:rPr>
              <a:t> </a:t>
            </a:r>
            <a:endParaRPr dirty="0" i="1" lang="ru-RU">
              <a:solidFill>
                <a:srgbClr val="C00000"/>
              </a:solidFill>
              <a:latin charset="0" pitchFamily="49" typeface="Lucida Console"/>
            </a:endParaRPr>
          </a:p>
        </p:txBody>
      </p:sp>
      <p:pic>
        <p:nvPicPr>
          <p:cNvPr descr="http://www.images.lesyadraw.ru/2014/08/kak_narisovat_pero3.jpg" id="21" name="Рисунок 20"/>
          <p:cNvPicPr/>
          <p:nvPr/>
        </p:nvPicPr>
        <p:blipFill>
          <a:blip cstate="print" r:embed="rId2">
            <a:lum bright="20000"/>
          </a:blip>
          <a:srcRect r="146"/>
          <a:stretch>
            <a:fillRect/>
          </a:stretch>
        </p:blipFill>
        <p:spPr bwMode="auto">
          <a:xfrm>
            <a:off x="6572264" y="5214950"/>
            <a:ext cx="1928826" cy="14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rot="19805457">
            <a:off x="6373662" y="5460592"/>
            <a:ext cx="2148160" cy="92333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dirty="0" err="1" i="1" lang="ru-RU" smtClean="0">
                <a:ln/>
                <a:solidFill>
                  <a:schemeClr val="accent3">
                    <a:lumMod val="50000"/>
                  </a:schemeClr>
                </a:solidFill>
                <a:latin charset="0" pitchFamily="49" typeface="Lucida Console"/>
              </a:rPr>
              <a:t>Коромисло</a:t>
            </a:r>
            <a:r>
              <a:rPr dirty="0" i="1" lang="ru-RU" smtClean="0" sz="5400">
                <a:ln/>
                <a:solidFill>
                  <a:schemeClr val="accent3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49" typeface="Lucida Console"/>
              </a:rPr>
              <a:t> </a:t>
            </a:r>
            <a:endParaRPr dirty="0" lang="ru-RU" sz="5400">
              <a:ln/>
              <a:solidFill>
                <a:schemeClr val="accent3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1857364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Схилились голівки до праці мерщій.</a:t>
            </a:r>
          </a:p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Ти всі перешкоди здолати зумій!</a:t>
            </a:r>
          </a:p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Працюй наполегливо, швидко, старанно.</a:t>
            </a:r>
          </a:p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Щоб жодна хвилинка не втратилась марно.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Новин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714752"/>
            <a:ext cx="38576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428604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archive.today/YyDpK/e45b0e12483236be28f2289fea9f1036ff298e36.jpg" id="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descr="vignette_30.png" id="5" name="Рисунок 4"/>
          <p:cNvPicPr/>
          <p:nvPr/>
        </p:nvPicPr>
        <p:blipFill>
          <a:blip cstate="print" r:embed="rId3"/>
          <a:srcRect b="8"/>
          <a:stretch>
            <a:fillRect/>
          </a:stretch>
        </p:blipFill>
        <p:spPr bwMode="auto">
          <a:xfrm>
            <a:off x="1043608" y="0"/>
            <a:ext cx="676875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260648"/>
            <a:ext cx="4700005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err="1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b="1" cap="none" dirty="0" lang="ru-RU" spc="50" sz="4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http://lenagold.ru/fon/clipart/m/med/medved200.gif" id="7" name="Picture 30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500034" y="1500174"/>
            <a:ext cx="1857388" cy="2024292"/>
          </a:xfrm>
          <a:prstGeom prst="rect">
            <a:avLst/>
          </a:prstGeom>
          <a:noFill/>
        </p:spPr>
      </p:pic>
      <p:pic>
        <p:nvPicPr>
          <p:cNvPr descr="http://lenagold.ru/fon/clipart/m/med/medved179.gif" id="8" name="Picture 10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107779" y="1928802"/>
            <a:ext cx="1131101" cy="1357322"/>
          </a:xfrm>
          <a:prstGeom prst="rect">
            <a:avLst/>
          </a:prstGeom>
          <a:noFill/>
        </p:spPr>
      </p:pic>
      <p:pic>
        <p:nvPicPr>
          <p:cNvPr descr="http://lenagold.ru/fon/clipart/m/med/medved41.gif" id="9" name="Picture 14"/>
          <p:cNvPicPr>
            <a:picLocks noChangeArrowheads="1" noChangeAspect="1" noCrop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928926" y="2071678"/>
            <a:ext cx="1296144" cy="1555374"/>
          </a:xfrm>
          <a:prstGeom prst="rect">
            <a:avLst/>
          </a:prstGeom>
          <a:noFill/>
        </p:spPr>
      </p:pic>
      <p:pic>
        <p:nvPicPr>
          <p:cNvPr descr="http://lenagold.ru/fon/clipart/m/med/medved182.gif" id="10" name="Picture 22"/>
          <p:cNvPicPr>
            <a:picLocks noChangeArrowheads="1" noChangeAspect="1" noCrop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929454" y="1928802"/>
            <a:ext cx="1228531" cy="1474238"/>
          </a:xfrm>
          <a:prstGeom prst="rect">
            <a:avLst/>
          </a:prstGeom>
          <a:noFill/>
        </p:spPr>
      </p:pic>
      <p:pic>
        <p:nvPicPr>
          <p:cNvPr descr="http://lenagold.ru/fon/clipart/m/med/medved183.gif" id="11" name="Picture 26"/>
          <p:cNvPicPr>
            <a:picLocks noChangeArrowheads="1" noChangeAspect="1" noCrop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357950" y="3643314"/>
            <a:ext cx="1288537" cy="1546247"/>
          </a:xfrm>
          <a:prstGeom prst="rect">
            <a:avLst/>
          </a:prstGeom>
          <a:noFill/>
        </p:spPr>
      </p:pic>
      <p:pic>
        <p:nvPicPr>
          <p:cNvPr descr="http://lenagold.ru/fon/clipart/m/med/medved50.gif" id="12" name="Picture 16"/>
          <p:cNvPicPr>
            <a:picLocks noChangeArrowheads="1" noChangeAspect="1" noCrop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2214546" y="4286256"/>
            <a:ext cx="1252533" cy="1503041"/>
          </a:xfrm>
          <a:prstGeom prst="rect">
            <a:avLst/>
          </a:prstGeom>
          <a:noFill/>
        </p:spPr>
      </p:pic>
      <p:pic>
        <p:nvPicPr>
          <p:cNvPr descr="http://lenagold.ru/fon/clipart/m/med/medved63.gif" id="13" name="Picture 18"/>
          <p:cNvPicPr>
            <a:picLocks noChangeArrowheads="1" noChangeAspect="1" noCrop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4857752" y="4929198"/>
            <a:ext cx="1237319" cy="1484784"/>
          </a:xfrm>
          <a:prstGeom prst="rect">
            <a:avLst/>
          </a:prstGeom>
          <a:noFill/>
        </p:spPr>
      </p:pic>
      <p:pic>
        <p:nvPicPr>
          <p:cNvPr descr="http://lenagold.ru/fon/clipart/m/med/medved186.gif" id="14" name="Picture 24"/>
          <p:cNvPicPr>
            <a:picLocks noChangeArrowheads="1" noChangeAspect="1" noCrop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7666655" y="5085185"/>
            <a:ext cx="1477345" cy="1772816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-785850" y="1857364"/>
            <a:ext cx="885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1" kumimoji="0" lang="uk-UA" normalizeH="0" smtClean="0" strike="noStrike" sz="24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0" y="857232"/>
            <a:ext cx="3337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Відгадай загадку: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071678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t"/>
            <a:r>
              <a:rPr lang="ru-RU" sz="3200" dirty="0" smtClean="0">
                <a:solidFill>
                  <a:srgbClr val="0070C0"/>
                </a:solidFill>
              </a:rPr>
              <a:t>Плавала, </a:t>
            </a:r>
            <a:r>
              <a:rPr lang="ru-RU" sz="3200" dirty="0" err="1" smtClean="0">
                <a:solidFill>
                  <a:srgbClr val="0070C0"/>
                </a:solidFill>
              </a:rPr>
              <a:t>купалася</a:t>
            </a:r>
            <a:r>
              <a:rPr lang="ru-RU" sz="3200" dirty="0" smtClean="0">
                <a:solidFill>
                  <a:srgbClr val="0070C0"/>
                </a:solidFill>
              </a:rPr>
              <a:t>,</a:t>
            </a:r>
            <a:endParaRPr lang="ru-RU" sz="3200" b="1" i="1" dirty="0" smtClean="0">
              <a:solidFill>
                <a:srgbClr val="0070C0"/>
              </a:solidFill>
            </a:endParaRPr>
          </a:p>
          <a:p>
            <a:pPr algn="ctr" fontAlgn="t"/>
            <a:r>
              <a:rPr lang="ru-RU" sz="3200" dirty="0" smtClean="0">
                <a:solidFill>
                  <a:srgbClr val="0070C0"/>
                </a:solidFill>
              </a:rPr>
              <a:t>Сухенькою </a:t>
            </a:r>
            <a:r>
              <a:rPr lang="ru-RU" sz="3200" dirty="0" err="1" smtClean="0">
                <a:solidFill>
                  <a:srgbClr val="0070C0"/>
                </a:solidFill>
              </a:rPr>
              <a:t>зосталася</a:t>
            </a:r>
            <a:r>
              <a:rPr lang="ru-RU" sz="3200" dirty="0" smtClean="0">
                <a:solidFill>
                  <a:srgbClr val="0070C0"/>
                </a:solidFill>
              </a:rPr>
              <a:t>.</a:t>
            </a:r>
            <a:endParaRPr lang="ru-RU" sz="3200" b="1" i="1" dirty="0" smtClean="0">
              <a:solidFill>
                <a:srgbClr val="0070C0"/>
              </a:solidFill>
            </a:endParaRPr>
          </a:p>
          <a:p>
            <a:pPr algn="ctr" fontAlgn="t"/>
            <a:r>
              <a:rPr lang="ru-RU" dirty="0" smtClean="0"/>
              <a:t> </a:t>
            </a:r>
            <a:endParaRPr lang="ru-RU" b="1" i="1" dirty="0" smtClean="0"/>
          </a:p>
        </p:txBody>
      </p:sp>
      <p:pic>
        <p:nvPicPr>
          <p:cNvPr id="7" name="Рисунок 6" descr="http://levko.info/wp-content/uploads/2012/02/kryvenka_kachechka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786190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571480"/>
            <a:ext cx="34049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Читання казки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185736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2060"/>
                </a:solidFill>
              </a:rPr>
              <a:t>Читання </a:t>
            </a:r>
            <a:r>
              <a:rPr lang="uk-UA" sz="2800" dirty="0" err="1" smtClean="0">
                <a:solidFill>
                  <a:srgbClr val="002060"/>
                </a:solidFill>
              </a:rPr>
              <a:t>“Небо</a:t>
            </a:r>
            <a:r>
              <a:rPr lang="uk-UA" sz="2800" dirty="0" smtClean="0">
                <a:solidFill>
                  <a:srgbClr val="002060"/>
                </a:solidFill>
              </a:rPr>
              <a:t> і </a:t>
            </a:r>
            <a:r>
              <a:rPr lang="uk-UA" sz="2800" dirty="0" err="1" smtClean="0">
                <a:solidFill>
                  <a:srgbClr val="002060"/>
                </a:solidFill>
              </a:rPr>
              <a:t>земля”</a:t>
            </a:r>
            <a:endParaRPr lang="uk-UA" sz="2800" dirty="0" smtClean="0">
              <a:solidFill>
                <a:srgbClr val="002060"/>
              </a:solidFill>
            </a:endParaRPr>
          </a:p>
          <a:p>
            <a:pPr marL="514350" indent="-514350"/>
            <a:endParaRPr lang="uk-UA" sz="28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2. Читання </a:t>
            </a:r>
            <a:r>
              <a:rPr lang="uk-UA" sz="2800" dirty="0" err="1" smtClean="0">
                <a:solidFill>
                  <a:srgbClr val="002060"/>
                </a:solidFill>
              </a:rPr>
              <a:t>“Луною”</a:t>
            </a:r>
            <a:endParaRPr lang="uk-UA" sz="2800" dirty="0" smtClean="0">
              <a:solidFill>
                <a:srgbClr val="002060"/>
              </a:solidFill>
            </a:endParaRPr>
          </a:p>
          <a:p>
            <a:endParaRPr lang="uk-UA" sz="28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3. Читання </a:t>
            </a:r>
            <a:r>
              <a:rPr lang="uk-UA" sz="2800" dirty="0" err="1" smtClean="0">
                <a:solidFill>
                  <a:srgbClr val="002060"/>
                </a:solidFill>
              </a:rPr>
              <a:t>“Ланцюжком”</a:t>
            </a:r>
            <a:endParaRPr lang="uk-UA" sz="2800" dirty="0" smtClean="0">
              <a:solidFill>
                <a:srgbClr val="002060"/>
              </a:solidFill>
            </a:endParaRPr>
          </a:p>
          <a:p>
            <a:endParaRPr lang="uk-UA" sz="2800" dirty="0" smtClean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4357694"/>
            <a:ext cx="3379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4. Читання </a:t>
            </a:r>
            <a:r>
              <a:rPr lang="uk-UA" sz="2800" dirty="0" err="1" smtClean="0">
                <a:solidFill>
                  <a:srgbClr val="002060"/>
                </a:solidFill>
              </a:rPr>
              <a:t>“Мовчки”</a:t>
            </a:r>
            <a:endParaRPr lang="uk-UA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Тест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858280" cy="5697559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uk-UA" sz="2400" b="1" dirty="0" smtClean="0"/>
              <a:t>Дід з бабою пішли в ліс </a:t>
            </a:r>
          </a:p>
          <a:p>
            <a:pPr marL="514350" indent="-514350">
              <a:buNone/>
            </a:pPr>
            <a:r>
              <a:rPr lang="uk-UA" sz="2400" b="1" dirty="0" smtClean="0"/>
              <a:t>а)по гриби; б)по дрова.</a:t>
            </a:r>
          </a:p>
          <a:p>
            <a:pPr marL="514350" indent="-514350">
              <a:buNone/>
            </a:pPr>
            <a:r>
              <a:rPr lang="uk-UA" sz="2400" b="1" dirty="0" smtClean="0"/>
              <a:t>2. Чим дід з бабою обложили гніздечко? </a:t>
            </a:r>
          </a:p>
          <a:p>
            <a:pPr marL="514350" indent="-514350">
              <a:buNone/>
            </a:pPr>
            <a:r>
              <a:rPr lang="uk-UA" sz="2400" b="1" dirty="0" smtClean="0"/>
              <a:t>а)травою; б)пір</a:t>
            </a:r>
            <a:r>
              <a:rPr lang="en-US" sz="2400" b="1" dirty="0" smtClean="0"/>
              <a:t>’</a:t>
            </a:r>
            <a:r>
              <a:rPr lang="uk-UA" sz="2400" b="1" dirty="0" err="1" smtClean="0"/>
              <a:t>ячком</a:t>
            </a:r>
            <a:r>
              <a:rPr lang="uk-UA" sz="2400" b="1" dirty="0" smtClean="0"/>
              <a:t>.</a:t>
            </a:r>
          </a:p>
          <a:p>
            <a:pPr marL="514350" indent="-514350">
              <a:buNone/>
            </a:pPr>
            <a:r>
              <a:rPr lang="uk-UA" sz="2400" b="1" dirty="0" smtClean="0"/>
              <a:t>3. Чого дивувалися дід і баба?</a:t>
            </a:r>
            <a:endParaRPr lang="en-US" sz="2400" b="1" dirty="0" smtClean="0"/>
          </a:p>
          <a:p>
            <a:pPr marL="514350" indent="-514350">
              <a:buNone/>
            </a:pPr>
            <a:r>
              <a:rPr lang="uk-UA" sz="2400" b="1" dirty="0" smtClean="0"/>
              <a:t>а)що у них прибрана хата; б)що у качечки уже ніжка не крива. </a:t>
            </a:r>
          </a:p>
          <a:p>
            <a:pPr marL="514350" indent="-514350">
              <a:buNone/>
            </a:pPr>
            <a:r>
              <a:rPr lang="uk-UA" sz="2400" b="1" dirty="0" smtClean="0"/>
              <a:t>4. Сховавшись за коморою дід і баба помітили</a:t>
            </a:r>
          </a:p>
          <a:p>
            <a:pPr marL="514350" indent="-514350">
              <a:buNone/>
            </a:pPr>
            <a:r>
              <a:rPr lang="uk-UA" sz="2400" b="1" dirty="0" smtClean="0"/>
              <a:t>а)що багато людей у них господарюють; б)що дівчина йшла до криниці.</a:t>
            </a:r>
          </a:p>
          <a:p>
            <a:pPr marL="514350" indent="-514350">
              <a:buNone/>
            </a:pPr>
            <a:r>
              <a:rPr lang="uk-UA" sz="2400" b="1" dirty="0" smtClean="0"/>
              <a:t>5. Дід і баба</a:t>
            </a:r>
          </a:p>
          <a:p>
            <a:pPr marL="514350" indent="-514350">
              <a:buNone/>
            </a:pPr>
            <a:r>
              <a:rPr lang="uk-UA" sz="2400" b="1" dirty="0" smtClean="0"/>
              <a:t>а)спалили гніздечко; б)не зізналися, що усе бачили.</a:t>
            </a:r>
          </a:p>
          <a:p>
            <a:pPr marL="514350" indent="-514350">
              <a:buNone/>
            </a:pPr>
            <a:r>
              <a:rPr lang="uk-UA" sz="2400" b="1" dirty="0" smtClean="0"/>
              <a:t>6. Дівчина </a:t>
            </a:r>
          </a:p>
          <a:p>
            <a:pPr marL="514350" indent="-514350">
              <a:buNone/>
            </a:pPr>
            <a:r>
              <a:rPr lang="uk-UA" sz="2400" b="1" dirty="0" smtClean="0"/>
              <a:t>а)залишилася у стареньких; б)полетіла з табунчиком.</a:t>
            </a:r>
          </a:p>
          <a:p>
            <a:pPr marL="514350" indent="-514350">
              <a:buNone/>
            </a:pPr>
            <a:r>
              <a:rPr lang="uk-UA" sz="4000" b="1" dirty="0" smtClean="0"/>
              <a:t>1. а, 2. б, 3. а, 4. б, 5.а, 6.б.</a:t>
            </a:r>
          </a:p>
          <a:p>
            <a:pPr marL="514350" indent="-514350">
              <a:buNone/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369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План до казки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02.yapfiles.ru/files_pic/8/9/6/386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357298"/>
            <a:ext cx="207170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728" y="1785926"/>
            <a:ext cx="436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1.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5000636"/>
            <a:ext cx="436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4.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3786190"/>
            <a:ext cx="436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2571744"/>
            <a:ext cx="436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2.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://skripnikmarina.ucoz.ua/_ph/9/2/2849612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468893"/>
            <a:ext cx="1428760" cy="2113551"/>
          </a:xfrm>
          <a:prstGeom prst="rect">
            <a:avLst/>
          </a:prstGeom>
          <a:noFill/>
        </p:spPr>
      </p:pic>
      <p:pic>
        <p:nvPicPr>
          <p:cNvPr id="13" name="Рисунок 12" descr="http://www.subject.com.ua/textbook/art/10klas/10klas.files/image31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214686"/>
            <a:ext cx="185738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c2.mggcdn.net/64/5119741/3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643446"/>
            <a:ext cx="192882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nayrok.ru/uploads/posts/2011-10/1319191306_detskie-fon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354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500174"/>
            <a:ext cx="48670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 Гра 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      </a:t>
            </a:r>
            <a:r>
              <a:rPr lang="uk-UA" sz="2800" b="1" dirty="0" err="1" smtClean="0">
                <a:solidFill>
                  <a:srgbClr val="C00000"/>
                </a:solidFill>
              </a:rPr>
              <a:t>“Прочитай</a:t>
            </a:r>
            <a:r>
              <a:rPr lang="uk-UA" sz="2800" b="1" dirty="0" smtClean="0">
                <a:solidFill>
                  <a:srgbClr val="C00000"/>
                </a:solidFill>
              </a:rPr>
              <a:t> речення про …”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78605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dirty="0" smtClean="0"/>
              <a:t>…  те, що дід і баба були самотні.</a:t>
            </a:r>
          </a:p>
          <a:p>
            <a:endParaRPr lang="uk-UA" sz="2000" dirty="0" smtClean="0"/>
          </a:p>
          <a:p>
            <a:r>
              <a:rPr lang="uk-UA" sz="2000" dirty="0" smtClean="0"/>
              <a:t>…  те, що дівчина була гарна.</a:t>
            </a:r>
          </a:p>
          <a:p>
            <a:endParaRPr lang="uk-UA" sz="2000" dirty="0" smtClean="0"/>
          </a:p>
          <a:p>
            <a:r>
              <a:rPr lang="uk-UA" sz="2000" dirty="0" smtClean="0"/>
              <a:t>…  те, що зробили дід і баба з   </a:t>
            </a:r>
          </a:p>
          <a:p>
            <a:r>
              <a:rPr lang="uk-UA" sz="2000" dirty="0" smtClean="0"/>
              <a:t>                                                    гніздечком.</a:t>
            </a:r>
          </a:p>
          <a:p>
            <a:endParaRPr lang="uk-UA" sz="2000" dirty="0" smtClean="0"/>
          </a:p>
          <a:p>
            <a:r>
              <a:rPr lang="uk-UA" sz="2000" dirty="0" smtClean="0"/>
              <a:t>…  те, як дівчина знову перетворилася     </a:t>
            </a:r>
          </a:p>
          <a:p>
            <a:r>
              <a:rPr lang="uk-UA" sz="2000" dirty="0" smtClean="0"/>
              <a:t>                                                           на качку.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4100" name="Picture 4" descr="http://svitppt.com.ua/images/51/50204/960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1571612"/>
            <a:ext cx="351827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/>
              <a:t>Казка – це …</a:t>
            </a:r>
          </a:p>
          <a:p>
            <a:pPr marL="342900" indent="-342900"/>
            <a:r>
              <a:rPr lang="uk-UA" dirty="0" smtClean="0"/>
              <a:t>а) невеликий віршований твір </a:t>
            </a:r>
          </a:p>
          <a:p>
            <a:pPr marL="342900" indent="-342900"/>
            <a:r>
              <a:rPr lang="uk-UA" dirty="0" smtClean="0"/>
              <a:t>повчального змісту;</a:t>
            </a:r>
          </a:p>
          <a:p>
            <a:pPr marL="342900" indent="-342900"/>
            <a:r>
              <a:rPr lang="uk-UA" dirty="0" smtClean="0"/>
              <a:t>б) народна оповідь про звичайні </a:t>
            </a:r>
          </a:p>
          <a:p>
            <a:pPr marL="342900" indent="-342900"/>
            <a:r>
              <a:rPr lang="uk-UA" dirty="0" smtClean="0"/>
              <a:t>і незвичайні події та персонажів;</a:t>
            </a:r>
          </a:p>
          <a:p>
            <a:pPr marL="342900" indent="-342900"/>
            <a:r>
              <a:rPr lang="uk-UA" dirty="0" smtClean="0"/>
              <a:t>в) стислий опис предметів чи </a:t>
            </a:r>
          </a:p>
          <a:p>
            <a:pPr marL="342900" indent="-342900"/>
            <a:r>
              <a:rPr lang="uk-UA" dirty="0" smtClean="0"/>
              <a:t>явищ, за якими їх треба впізнати, </a:t>
            </a:r>
          </a:p>
          <a:p>
            <a:pPr marL="342900" indent="-342900"/>
            <a:r>
              <a:rPr lang="uk-UA" dirty="0" smtClean="0"/>
              <a:t>відгадати.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571612"/>
            <a:ext cx="3830536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 startAt="2"/>
            </a:pPr>
            <a:r>
              <a:rPr lang="uk-UA" dirty="0" smtClean="0"/>
              <a:t>З</a:t>
            </a:r>
            <a:r>
              <a:rPr lang="en-US" dirty="0" smtClean="0"/>
              <a:t>’</a:t>
            </a:r>
            <a:r>
              <a:rPr lang="uk-UA" dirty="0" smtClean="0"/>
              <a:t>єднай стрілками слова та</a:t>
            </a:r>
          </a:p>
          <a:p>
            <a:pPr marL="342900" indent="-342900"/>
            <a:r>
              <a:rPr lang="uk-UA" dirty="0" smtClean="0"/>
              <a:t> їх пояснення.</a:t>
            </a:r>
          </a:p>
          <a:p>
            <a:pPr marL="342900" indent="-342900"/>
            <a:endParaRPr lang="uk-UA" dirty="0" smtClean="0"/>
          </a:p>
          <a:p>
            <a:pPr marL="342900" indent="-342900"/>
            <a:r>
              <a:rPr lang="uk-UA" dirty="0" smtClean="0"/>
              <a:t>Починочок       ручне знаряддя для</a:t>
            </a:r>
          </a:p>
          <a:p>
            <a:pPr marL="342900" indent="-342900"/>
            <a:r>
              <a:rPr lang="uk-UA" dirty="0" smtClean="0"/>
              <a:t>                           прядіння у вигляді</a:t>
            </a:r>
          </a:p>
          <a:p>
            <a:pPr marL="342900" indent="-342900"/>
            <a:r>
              <a:rPr lang="uk-UA" dirty="0" smtClean="0"/>
              <a:t>                           тонкої палички із </a:t>
            </a:r>
          </a:p>
          <a:p>
            <a:pPr marL="342900" indent="-342900"/>
            <a:r>
              <a:rPr lang="uk-UA" dirty="0" smtClean="0"/>
              <a:t>                          загостреними кінцями.</a:t>
            </a:r>
          </a:p>
          <a:p>
            <a:pPr marL="342900" indent="-342900"/>
            <a:endParaRPr lang="uk-UA" dirty="0" smtClean="0"/>
          </a:p>
          <a:p>
            <a:pPr marL="342900" indent="-342900"/>
            <a:r>
              <a:rPr lang="uk-UA" dirty="0" smtClean="0"/>
              <a:t> Кужілочка       пряжа, намотана на </a:t>
            </a:r>
          </a:p>
          <a:p>
            <a:pPr marL="342900" indent="-342900"/>
            <a:r>
              <a:rPr lang="uk-UA" dirty="0" smtClean="0"/>
              <a:t>                           веретено.</a:t>
            </a:r>
          </a:p>
          <a:p>
            <a:pPr marL="342900" indent="-342900"/>
            <a:r>
              <a:rPr lang="uk-UA" dirty="0" smtClean="0"/>
              <a:t> </a:t>
            </a:r>
          </a:p>
          <a:p>
            <a:pPr marL="342900" indent="-342900"/>
            <a:r>
              <a:rPr lang="uk-UA" dirty="0" smtClean="0"/>
              <a:t> Веретенце      зграя пташок.</a:t>
            </a:r>
          </a:p>
          <a:p>
            <a:pPr marL="342900" indent="-342900"/>
            <a:endParaRPr lang="uk-UA" dirty="0" smtClean="0"/>
          </a:p>
          <a:p>
            <a:pPr marL="342900" indent="-342900"/>
            <a:r>
              <a:rPr lang="uk-UA" dirty="0" smtClean="0"/>
              <a:t> Табунок           на який намотують</a:t>
            </a:r>
          </a:p>
          <a:p>
            <a:pPr marL="342900" indent="-342900"/>
            <a:r>
              <a:rPr lang="uk-UA" dirty="0" smtClean="0"/>
              <a:t>                           пряжу.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kolyaski.ru/UserFiles/4642164_buratino_kopij%5B1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830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28604"/>
            <a:ext cx="31515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Прочитайте </a:t>
            </a:r>
            <a:r>
              <a:rPr lang="uk-UA" sz="2400" b="1" dirty="0" err="1" smtClean="0">
                <a:solidFill>
                  <a:srgbClr val="C00000"/>
                </a:solidFill>
              </a:rPr>
              <a:t>прислів</a:t>
            </a:r>
            <a:r>
              <a:rPr lang="en-US" sz="2400" b="1" dirty="0" smtClean="0">
                <a:solidFill>
                  <a:srgbClr val="C00000"/>
                </a:solidFill>
              </a:rPr>
              <a:t>’</a:t>
            </a:r>
            <a:r>
              <a:rPr lang="uk-UA" sz="2400" b="1" dirty="0" smtClean="0">
                <a:solidFill>
                  <a:srgbClr val="C00000"/>
                </a:solidFill>
              </a:rPr>
              <a:t>я,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 з</a:t>
            </a:r>
            <a:r>
              <a:rPr lang="en-US" sz="2400" b="1" dirty="0" smtClean="0">
                <a:solidFill>
                  <a:srgbClr val="C00000"/>
                </a:solidFill>
              </a:rPr>
              <a:t>’</a:t>
            </a:r>
            <a:r>
              <a:rPr lang="uk-UA" sz="2400" b="1" dirty="0" err="1" smtClean="0">
                <a:solidFill>
                  <a:srgbClr val="C00000"/>
                </a:solidFill>
              </a:rPr>
              <a:t>єднавши</a:t>
            </a:r>
            <a:r>
              <a:rPr lang="uk-UA" sz="2400" b="1" dirty="0" smtClean="0">
                <a:solidFill>
                  <a:srgbClr val="C00000"/>
                </a:solidFill>
              </a:rPr>
              <a:t> їх частини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000240"/>
            <a:ext cx="5072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Вік живи -                   а вір справам. </a:t>
            </a:r>
          </a:p>
          <a:p>
            <a:pPr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За добро                     вік учись.</a:t>
            </a:r>
          </a:p>
          <a:p>
            <a:pPr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Не вір словам,           добром платять.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archive.today/YyDpK/e45b0e12483236be28f2289fea9f1036ff298e36.jpg" id="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descr="vignette_30.png" id="5" name="Рисунок 4"/>
          <p:cNvPicPr/>
          <p:nvPr/>
        </p:nvPicPr>
        <p:blipFill>
          <a:blip cstate="print" r:embed="rId3"/>
          <a:srcRect b="8"/>
          <a:stretch>
            <a:fillRect/>
          </a:stretch>
        </p:blipFill>
        <p:spPr bwMode="auto">
          <a:xfrm>
            <a:off x="1403648" y="0"/>
            <a:ext cx="6264696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75656" y="188640"/>
            <a:ext cx="6357702" cy="76944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Логічний ланцюжок</a:t>
            </a:r>
            <a:endParaRPr b="1" cap="none" dirty="0" lang="ru-RU" spc="50" sz="4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0" y="1196752"/>
            <a:ext cx="8748464" cy="566124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Перший, хто  починає  ланцюжок,  називає   будь-яке  слово, другий   додає  слово   і  пояснює, як  воно  зв’язане  з  першим .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Наприклад: </a:t>
            </a: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Баба  Яга – мітла (щоб літати);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Колобок – 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Лисичка – 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Котигорошко – 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Рукавичка –           ,          ,         ,  ...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</a:t>
            </a:r>
            <a:r>
              <a:rPr b="0" baseline="0" cap="none" dirty="0" err="1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Телесик</a:t>
            </a:r>
            <a:r>
              <a:rPr b="0" baseline="0" cap="none" dirty="0" i="1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         ,             , …  .</a:t>
            </a: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конь.emf" id="10" name="Рисунок 9"/>
          <p:cNvPicPr/>
          <p:nvPr/>
        </p:nvPicPr>
        <p:blipFill>
          <a:blip cstate="print" r:embed="rId4"/>
          <a:stretch>
            <a:fillRect/>
          </a:stretch>
        </p:blipFill>
        <p:spPr>
          <a:xfrm>
            <a:off x="107504" y="0"/>
            <a:ext cx="1224136" cy="1127423"/>
          </a:xfrm>
          <a:prstGeom prst="rect">
            <a:avLst/>
          </a:prstGeom>
        </p:spPr>
      </p:pic>
      <p:pic>
        <p:nvPicPr>
          <p:cNvPr descr="63243733_1282881110_05" id="11" name="Рисунок 10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739527" y="1556792"/>
            <a:ext cx="1404473" cy="1479469"/>
          </a:xfrm>
          <a:prstGeom prst="rect">
            <a:avLst/>
          </a:prstGeom>
          <a:noFill/>
        </p:spPr>
      </p:pic>
      <p:pic>
        <p:nvPicPr>
          <p:cNvPr descr="http://s47.radikal.ru/i117/0901/0d/cff38354f90c.png" id="12" name="Рисунок 11"/>
          <p:cNvPicPr/>
          <p:nvPr/>
        </p:nvPicPr>
        <p:blipFill>
          <a:blip cstate="print" r:embed="rId6"/>
          <a:srcRect b="104" r="113"/>
          <a:stretch>
            <a:fillRect/>
          </a:stretch>
        </p:blipFill>
        <p:spPr bwMode="auto">
          <a:xfrm>
            <a:off x="4499992" y="3140968"/>
            <a:ext cx="12241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Документы\Мои рисунки\домашние животные\66.png" id="13" name="Рисунок 12"/>
          <p:cNvPicPr/>
          <p:nvPr/>
        </p:nvPicPr>
        <p:blipFill>
          <a:blip cstate="email" r:embed="rId7"/>
          <a:srcRect/>
          <a:stretch>
            <a:fillRect/>
          </a:stretch>
        </p:blipFill>
        <p:spPr bwMode="auto">
          <a:xfrm>
            <a:off x="4572000" y="3789040"/>
            <a:ext cx="936104" cy="866293"/>
          </a:xfrm>
          <a:prstGeom prst="rect">
            <a:avLst/>
          </a:prstGeom>
          <a:noFill/>
        </p:spPr>
      </p:pic>
      <p:pic>
        <p:nvPicPr>
          <p:cNvPr descr="C:\Users\1234\Desktop\624_0.png" id="14" name="Picture 1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 rot="1656974">
            <a:off x="5312479" y="4079207"/>
            <a:ext cx="937934" cy="1250578"/>
          </a:xfrm>
          <a:prstGeom prst="rect">
            <a:avLst/>
          </a:prstGeom>
          <a:noFill/>
        </p:spPr>
      </p:pic>
      <p:pic>
        <p:nvPicPr>
          <p:cNvPr descr="Мышонок2" id="15" name="Рисунок 3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4572000" y="4869160"/>
            <a:ext cx="887092" cy="98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Изображение" id="16" name="Рисунок 4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5724128" y="4941168"/>
            <a:ext cx="648072" cy="72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alexbannykh060200048.jpg" id="17" name="Рисунок 4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6732240" y="4653136"/>
            <a:ext cx="742329" cy="108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ромашка2" id="18" name="Рисунок 17"/>
          <p:cNvPicPr/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3923928" y="5517232"/>
            <a:ext cx="8286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020.radikal.ru/0807/3a/21d33e8bceab.png" id="19" name="Рисунок 18"/>
          <p:cNvPicPr/>
          <p:nvPr/>
        </p:nvPicPr>
        <p:blipFill>
          <a:blip cstate="print" r:embed="rId13"/>
          <a:srcRect r="54"/>
          <a:stretch>
            <a:fillRect/>
          </a:stretch>
        </p:blipFill>
        <p:spPr bwMode="auto">
          <a:xfrm>
            <a:off x="5148064" y="5805264"/>
            <a:ext cx="124994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MyShablony/DayZ-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zubrila.com/wp-content/uploads/2015/03/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643182"/>
            <a:ext cx="4857784" cy="339845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472" y="1500174"/>
            <a:ext cx="8229600" cy="1212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Напишіть продовження до казки: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- Що було б, як би дід з бабою не спалили гніздечка?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6072206"/>
            <a:ext cx="5134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/>
              <a:t>Намалюйте ілюстрацію до казки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571480"/>
            <a:ext cx="3128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/>
              <a:t>Домашнє завдання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988840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Казав </a:t>
            </a: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казку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казочку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, </a:t>
            </a:r>
            <a:b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Приказку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приказочку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 </a:t>
            </a:r>
            <a:b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Косарикам – косарям, </a:t>
            </a:r>
            <a:b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Казкарикам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казкарям</a:t>
            </a:r>
            <a:r>
              <a:rPr dirty="0" lang="ru-RU" smtClean="0" sz="2700"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.</a:t>
            </a:r>
            <a:r>
              <a:rPr dirty="0" lang="ru-RU" smtClean="0" sz="2700"/>
              <a:t> </a:t>
            </a:r>
            <a:endParaRPr dirty="0" lang="ru-RU" sz="2700"/>
          </a:p>
        </p:txBody>
      </p:sp>
      <p:pic>
        <p:nvPicPr>
          <p:cNvPr descr="/Files/images/biblioteka/0000005990.jpg" id="5" name="Рисунок 4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707904" y="4797152"/>
            <a:ext cx="180020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Documents and Settings\Admin\Рабочий стол\3.png" id="11" name="Рисунок 10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915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3.png" id="12" name="Рисунок 11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 flipH="1">
            <a:off x="5940152" y="0"/>
            <a:ext cx="32038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vignette_30.png" id="13" name="Рисунок 12"/>
          <p:cNvPicPr/>
          <p:nvPr/>
        </p:nvPicPr>
        <p:blipFill>
          <a:blip cstate="print" r:embed="rId4"/>
          <a:srcRect b="8"/>
          <a:stretch>
            <a:fillRect/>
          </a:stretch>
        </p:blipFill>
        <p:spPr bwMode="auto">
          <a:xfrm>
            <a:off x="2123728" y="11663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843808" y="332656"/>
            <a:ext cx="3260060" cy="76944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err="1" lang="ru-RU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Скоромовка</a:t>
            </a:r>
            <a:endParaRPr b="1" cap="none" dirty="0" lang="ru-RU" spc="50" sz="4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http://img-fotki.yandex.ru/get/5704/ladyo2004.1d5/0_59c67_288e2a9c_XXL" id="18" name="Рисунок 17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588224" y="3573016"/>
            <a:ext cx="165417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-fotki.yandex.ru/get/5904/ladyo2004.1d5/0_59c0e_dd49a48a_XXL" id="19" name="Рисунок 18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643570" y="1500174"/>
            <a:ext cx="1038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-fotki.yandex.ru/get/4404/ladyo2004.1d5/0_59c12_112053fe_XXL" id="20" name="Рисунок 19"/>
          <p:cNvPicPr/>
          <p:nvPr/>
        </p:nvPicPr>
        <p:blipFill>
          <a:blip cstate="print" r:embed="rId7"/>
          <a:srcRect/>
          <a:stretch>
            <a:fillRect/>
          </a:stretch>
        </p:blipFill>
        <p:spPr bwMode="auto">
          <a:xfrm flipH="1">
            <a:off x="827584" y="3645024"/>
            <a:ext cx="2304256" cy="251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roki-shkola.ru/wp-content/uploads/2012/10/fon_pp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4855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Segoe Print" pitchFamily="2" charset="0"/>
              </a:rPr>
              <a:t>Плутаниця</a:t>
            </a:r>
            <a:r>
              <a:rPr lang="uk-UA" sz="6000" b="1" dirty="0" smtClean="0"/>
              <a:t> 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142984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Вірний, як вовк.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Голодний, як їжак.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Неповороткий, як заєць.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Колючий, як пес.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Хитрий, як ведмідь.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Впертий, як лисиця.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Полохливий, як осел.</a:t>
            </a:r>
            <a:endParaRPr lang="ru-RU" sz="2400" b="1" dirty="0">
              <a:solidFill>
                <a:srgbClr val="0070C0"/>
              </a:solidFill>
              <a:latin typeface="Segoe Print" pitchFamily="2" charset="0"/>
            </a:endParaRPr>
          </a:p>
        </p:txBody>
      </p:sp>
      <p:pic>
        <p:nvPicPr>
          <p:cNvPr id="8" name="Рисунок 7" descr="lovelyanimals014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071810"/>
            <a:ext cx="114300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ннн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57174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Пчеловодство - Форум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1142984"/>
            <a:ext cx="2071670" cy="240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RUSSIA.RU - Блоги - Денис Геннадиевич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214818"/>
            <a:ext cx="19288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mamaschool.ru/wp-content/uploads/2013/08/zagadki-pro-sobaku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46" y="4214818"/>
            <a:ext cx="2357454" cy="1571636"/>
          </a:xfrm>
          <a:prstGeom prst="rect">
            <a:avLst/>
          </a:prstGeom>
          <a:noFill/>
        </p:spPr>
      </p:pic>
      <p:sp>
        <p:nvSpPr>
          <p:cNvPr id="2052" name="AutoShape 4" descr="data:image/jpeg;base64,/9j/4AAQSkZJRgABAQAAAQABAAD/2wCEAAkGBxQSEhQUEhQUFRQUFRQVFBQUFBQUFxUUFhQWFhQSFRQYHCggGBolHBYUITEhJSkrLi4uFx8zODMsNygtLisBCgoKDg0OGhAQGCwcICQsLCwtLCwsLCwtLCwsLCwsLCwsLCwsLCwsLCwsLCwsLiwsLCwtNywsMSwuLCwsNywsLP/AABEIAL0BCwMBIgACEQEDEQH/xAAbAAACAwEBAQAAAAAAAAAAAAAABgMEBQIHAf/EAEAQAAECAgcEBwYEBQQDAAAAAAEAAgMRBAUSITFBUQZhcaETIjKBkbHRQlJiksHwcoKi4QcVI8LSFENTsnOz8f/EABkBAQADAQEAAAAAAAAAAAAAAAABAgMEBf/EACURAQEAAgICAgEEAwAAAAAAAAABAhEDEiExQVEEYXGxwRMiof/aAAwDAQACEQMRAD8A9YfXIh0h8OJc02Sx2MptEwRpPz8NSFSWOE2ua4ahwKVdu6MWhkcYCTH7r+o7deSO8JZh1rqGu4gTWdy1dLzHcemPp8MYvbPQGZ8BeoBW8PK18p/69rkkiFXml3BWG1zPFO6eh4gUtj+y4HdgbsQQcDhdvU6RhTrV4MnCRaRdeML/ALxKa6ppvStM+02QO8HB3ff3gq0y2rcdLypU2smQnsa+4PtSdkCJXHTHFXVj7UUQvhWgJmGbXFspOHhf+VTfSI1wV9SLQKxcwdR5aNLi3wNw7lqMr2JrD72n6OUTKJuFMyEufzyJrD+R3+aP5zE95nc31cnaHWmNCXRWjz/ueDW+i7bWL/8Ak5M9E7RHWt9CxG1g/wB8Hi0fSSlZWb8w08Jt9VO4arWQqUOsmntAt7pjxH1VuHEDhNpBGoM1KEVJpjIcrZszwJBlwtSkFJCitcJtIcNQQRyX2JDDgQQCDcQbwVhR6v6B1thIYcwb2aAnNvHvUVMbznSBJwF6+MdMA6iay6XSiYMRp7RY4AjOYl3FR0qsHFkNsO5z2Nc45tBEpDfMHhJNmmw94GJA4mS+gpcgQmYue1s/aMnPfvaDfL4jOemavUF1HhmbYgBONp5aD+W5s+5JTTWQvgKifSWDF7RxcApQmQomUlhwc08HAqVAIQhAIQhAIQhBDS6M2IxzHibXAgjcV5HtDU0SiRLLplhn0b8nDQ6OGYXsSoV1VTKTCMOJgbw4YtcMHD71VcsdrY5aeOQ46two66rfZ2PRnEPYXNyiNBLSN59k7iqENyw9N97bUCOm/YyIXPiaNa0T1mSW+RSZVNCiRnAQmF2p9kb3OwCcqDDfQX2XG2x4DjIZyAcW7xzElfH3tTP6NiFyx4IBF4N4OoOBXS2YlKutni0l8ETabywYt/CMxuyy3Ylk/eS9IVWl1dDidtgJ97B3zC9V6xvx8snjKbIBDtfNRsLjgbtZfunCNs009h7hucA4cpHms6Ps3EF4DHb2my4+MvNOsbzLivzphhjvePL0QQ8YOPeAfKSuxaO6Hc9rm/iBl3OwPiuJJ0jecOFnhTNLc3tXb8u/RTMp7hmu3wpqhGg2cMPLhuVLjYwz4bGrBrMq/Ap98wZHUXf/AFK1tSsjlV2wsOlG2gANmIDpaDSOWfd4K82toD7i8X3SeC0GeXWABSTCpmRwXUaNddeNPT0VpmpcG1Wk4JLDMsImw/DpPVt3iFmxK0ZZLQSC7tEY/EBpP6qnFp04dkGYBmGk4HA2fdmJiWHmsWJ2rlFyWmJn/mUxIAAee/fxX0xnSnK7iPosqhUyzgJ7ytEU8OF7fzNMyPXheo2acGl3SmWjSfVPEDzXIpoCqUp4OBv3Z7/vQqlK+abTowQaeM1qUOny7LiN2I8EnscVag0ghJUXF6DRKcHXOudloeG/d5q4kmg06dx+96aKuplrqu7QFx94a8dVrjltnZpeQhCsqEIQgEIQgFDEorHGbmNJ1LWn6KZCD41oAkBIaBZu0EC1CtZsIcOGDuR5LTVCvYobAfPMWRxcZfv3KL6TPaOoovVLfdkRwdO7xB8VprFqAzLtzWcy70W0k9F9hCEKUBCEIPjmzEjeFk02oIbr2f0zu7Py5d0lroRbHK43cuiTTKviQu2273m3t7zl3qo9k16AQsumVFDfe3qH4ez3t9JI7OP8v4zhEjUaWHh6KvJNVJqGKMAHjcQD3h0vqs+JUsY/7TuXnOSzyx+k5/475lZLV9cZrVbs+5rXOiWGBmImHOmeyABdM3YlZUUSWdmnPtXeAL8PvmowfhPLymu3vUBj+fKV6hZaYQuy6SptiqQREFhgLndkkyyBMwM5blO2jjAzmMRMhU4dJLXAtMnAggjIz/Zeg1a2FS4DHuYJ3tMri0g3gOF4GBA0IV8PJM+vuEmLRZSInpKflvQaOcQZ8R6STPWGz7mg9GbbfdPaHDJ3LvWQtOkrqxnHyT/VnQ4hab7jyPApjq2k2gJGTheDoVjxoIIX2rIxY6Ryz1BwP3oqWda5+Xi6n6h0gPbPA4OGjhiPvIhTrEq2PZiAZRBL8wEwfCY8FtrSXblsCEIUoCEIQCEIQCS69rYRooa0/wBOGTfk52BdwF4HetPaesSAYTDKY653HBg4jHdLVZuydUW3dM8dRp6g95wPa4Dz4KmV3dRfGa80yVLRTDhi1c53WI0uADe4Ad81fQhXUCEIQCEIQCEIQCEIQCq1lEswyekbCOT3WbIOQNrI4aq0lza+jTYHmfVmBN0mtJzDQJuecNAAe+LfCZ7ZFIp7ozi50h1W2rJ6rnNLg1w3Xu5LApcS8rcMOTHHgPAT+pS3STeVjW0jY2ZqP/VOcXEiGwyMsXOxsg5XY8QmiPsbRXNkGFpycHOnPUzN/eqGzlbQaNRIfSO6zjEdZaLTiLZE5DAXSmZC5atU7UUekOsscWuNwa9tmZ0BwJ3Tmt8OHK4duvj705c/yeOcnTvJfrfl53XdWvo0UsdeMWu94eqkqKrn0mKGNMhKbnH2W+qa/wCI1HBgsfm18u4jDySFR9umVYS1wbaiyNote+TWzEg1ssyc+5Z48fbPq2z5enHcrLf2m3oztiYFmU4lr3rWfDDkoNkw6BSItGfmA9uhldMcQR8io7IfxDZTHAOslriGtistAB5wY9jr2k3XzzF2a1q8cIdMosTUlh3h0mifC0teTivHfLHh58eaXrf6sv6wzLJrmqBFBcwSiDuDtx371rIUNccrjdwgHMHEXEHIjEFU4tzmniOU/omnaSgS/qtGMg/ya/6Hu3pYpYu7weYVcvMejc5y8e21RqR1Q73CHfKQZck3pCq2LkU51XFtQmHOUjxb1XcwVGNefnFpCEK6gQhCAXwlfV8cECPSZxnsbO+K4TOlozJ7h5J1gQgxoa0Sa0AAaAYJDosfo48Iu9hwDt3suPdf4J/Cpgvk+riJFDRNxAGpuVenU0MuF7jeBoPedoPPxktVjWV8yZu1yG5oyU3LSsm29GrcDsie93VHhjyCpvrh2rRwafqUqRqeTmoDSjqqXNpMDgK2f7zTxb6FTw65PtNad7TLkZ+aSRSjqpG046p3Oh9hVrDOJLfxCXMXc1chxA4TaQRqDNeeMrIqUVgMc9f3UzNHR6AhIorU5PePzu9VHErZ3/I/53eqnvEdKeKTSmQxN7g3jieAxKVq5rPpi1oEmNMxPEnCZ0xNywI1LmZzPLzxPio2RySFW57WmGm7TgOjuSnSBimOkRZwzu/xB+qwIgmq5LYvMP4jGKyIzrOEJ7cASBbaetOWNxEp71q7MVnRocKjQoVJixY0cF0drw9ooj4fXaYTpAGciMTgDdgmutdn20uGYb5yN4cJdR2Thvxu3qWotkqHQ5EMD35xInWdvlkO4Lfh57hZfr+Ppy/kfi48uGWOpN/P1fv9zftTWAjUaAy00xHBj4jQQS02JkEDC8ryH+JOz8V7YMSFDfELS5rgxjnEAgEOkBhcfEL09tZMbgApBXI0WW/O3RJ40852XrKNSo8OBDozaGGwYUJ0OG0s6aM13UjOaQLw3pDO+QDpk5elbX0zpI4DDdCBE/jxPhIeC5FPa7EcN3ArlzGOFyvnydsZj9MuPh6Z5Z/ev+HyhUgRIbHjB7Q7hMYKdK+y1YWP6LzdMmGcpm8s3ajiU0KZdxNmq5iMDgQRMEEEHMHEJFryrzCcW4i8sPvNwIJ1GHgc0+KrWFCbGYWu4gjFpyIU1pxcnS/o89okaRB8eKcdm6RMPZoQ4cHXEeIn+ZKlZ0F0F8ni/IjBw1H3crtT07o3secB1XfgOJ7rj+VZTxV+Sb8w8oQELVzhCEIBCEIFev6kNsxYYmDe9oxn7zRnPMKerK3ssskWpXN1nk07t+SYVh1w4dJgJtbMmQmS7AT3AfqVLNeVpd+GXWdLsgzM3G8nU+iWY8ckq3WUe04rLiLO1rIHRVwYqjcuCq7WTdKvojKuVzNNi2Iy+9Oqc0WkFzp1wYyrTRNBZERSwn3qm1ShBtiLNrhvB/SB9Fn5ogR594lLeCbv1KTolaTaccdvjo8hIKpEeSrboaidCSwuOlQr6HKR7FC4KFViG9WGRSs9rlYhuQWnxSU4bL18YkoUU9f2HH2hofi8/NMaFLCmCCDIgzBGRGBVsbo6zLw9UQs+pKw6aEHHtC54+IZ8DitBbMLNXSvTaGyK0teJjmDqDkUpU6ookEktnEZqB1h+Jox4jknVCizaZlYXdnK4BAhPN4uhk5jJh3jLUJiVWk1dCiXvhscdSBPxxVhrZADS7XmkRdOkIQpQEIQgEq1vFviHVxHy9X+1NSUKxEw//wAkT/2OVcvS2JajYqrECuRAq7gsGyoWn7M0FqnIQGTUJVy1cFqsuYuC1BBZXyyp7K+WUENlfQ1SyRJBy1qkAXJGnjevrWkZ+fqpFqhQZuB0v45X8/BaTmKtVYx+8v3V4rbCeHTw4+FYw1wYasuXBCZHJFN0Caqx4BC0f9RZPHVT0oteyd0xpgbpghZ6ct9l0hSwkPavsMKEr9GgkqVzZK1QHShuIxDTLjK5Z1IfJ1xJG8zynNWMb5Mmy1JsRQMogsniL2nzH5k5LzehR7Mne6Q7wM16OFpjVOaedvqEIVmIQhCAQhCAQhCASrS2daK3R7j8xtf3JqS/XMOzGtZRB+ptx5WfAquS2JRpTJEqq9a1aQpGaynrGtoiVmhsmVXkrtXtvUQqCkw5Hvl6earOatKnw+tu+svRU3tU2EViF8kpi1clqhKIhfF24KMlQOgvq4BUgCDQqs48foFZiPkVTq4ydx8x98lYpokVtjfDXjz06tr6SqbYilbEUWmee0FKZNRtiGUlbdeoHtVGKs5q+sauyF2xqCeA8hRRGqZoUcRBNRuyeC9MhCTQDoPJIFSUTpHsbkXAn8IvdyEu9ehLXBnyXYQhCuzCEIQCEIQCEIQCqVnROlhkDtDrNPxDDxvHeraECLTxNs/sbisKIU1bQQrL3jJwDx+aYPNpPelCK69YZN8fToLWqqDmsyjMmUyQYfRw95uHFJCs2mCZPE8rvoqjoauvavnRKBQMJcuhrS6FcOgppLKiMVJ33+62I0JZ8eGoSgarcBk1WYFoUFkyEiKnjQ7AadTdxkZKzEb0jJjEYjQr7Tocy0AEkYACZJNwkM/aVOi0gg6ZSOY0d93clf0iVSiTBX1sRaseiiJe245jP9xvWXFojm5KKne3YiILlXvX0FQJQFMwKOGFZhsKIfCuYcO0Vbh0QnFM1S1HKT4gwvaw8i708dFaY7RbpPs5V3RttuEnOFwzDfU4+C2kIWsmmNCEIUgQhCAQhCAQhCAQhCBZ2sHWbvYeR/cpGi9pO21b/wCoBpDn4ud/iktw6yxz9tsPTZqOjTMyr1MjzN2AuH1P39VFR3WIV1xN3qfCaqtNp3ISu7k9HtOxqmaxXKuqsxA6TpESxE5znmMMNFO6qIrfZDvwuH90lOqjcZ4hrl8NXzQ4gxhv8AfIlfDQ4hwY/wAJeaaNsWkQ1mUhiaTU0Z3sWd7nN+hKlgbJTM4sS73WD+4+ijrU9oRmC+XHzWnVo6wRXNFbDjxGNEmtcJC8+yDieK+0EycFVY31HC/quOjAMNTke7mkOkNLXuGjiMdCvQKmf1+LDyI9SkuvIFmkRR8bj3ONocir5elMfbqhRCQcyAZaz3FNUepi4BzCHtIBE+q6RvEjgeSVqp7SeqkidSycWH9JvH1HcmKMvBbjVVLtQ3j8pI+ZsxzUP8vh6p7Qr9VexLhVa04NceDHHnJaFGqVx9kMGriCflafqEyITrDsp0OrWQ78Xe8cuAwCuIQrKhCEIBCEIBCEIBCEIBCEIBCEIE3aSJOM/wCENb+m1/cUqt7a2K/pso8eYutyuxuaB9EuilC1+x+iwyvlvj6MdIf1W/hPmP3UdDxVKLSzZBuwlh4ZqpDrct9gfMfKSjZp6NUj5OI95sx+U3/9wtlec1XW5JtAhrsRZHn7w3HknqqacI0MPwN4cNHDEcMCNxC1xu2WU0uIQhXVCEIQee7VQ5UqJ8Vh36APoVSo+KvbfUkMpLbpzhNn871hwqyZnaHd6FYZe289HWqI8nMPxAfN1fMhZ22kCzHDvfYDxLeqeVnxWRRq3vk08LpX4g4knktDbGP/AKijwY7R2HOhxBjZc4NI7uqPmCne8VdaqhQ32XTTXVVOaHtxAd1DMWRPFuON913vLzRr1q0KnANkZSOPBVxy0tlNvWkLG2YrIxoZDjN8M2SdQey478R3LZW8u2FCEIUgQhCAQhCAQhCAQhCAQhCAQhCAQhCDyva8GHSIoPtOtt3tcJzHfMdxSyIi9rrWp4NJbZjMDpYG8ObwcLwlyL/DqjkzbEjN3EscB+mfNY5YXbXHOEei0qYLThI/fgQo30SJIO6OJZODrDpHKYMpFPlG/h7BaZuixXDQWWz3Eyn4STdR4LWNaxgAa0ANAwAGAScd+S5z4eOUGiRy4WIUV3CG8jvMrsV6PshQYsJjzFFm24ENmCRISLjLCd3gmBCvjhpS5bCEIV1QhCECXt/s9EjFsaCC5zW2XsGJaCSHNGZEzdwXnRJaZOBBGIIkRxBXvKii0dj+01rvxNB81nlhvyvjnp4gyLpjlxXomxdWvdCjdPDIhxQ0BjwQTK1N1nEYiR3cE1wqMxvZY1v4WgeSlTHDRlnsiU7+H15MGLIZNiAmW62MfBRQNgYvtRoYHwtc7zkvQEKemKO9ZtR1OyjMLWkuLpFznYmWAkMBjdvWkhCvJpUIQhAIQhAIQhAIQhAIQh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data:image/jpeg;base64,/9j/4AAQSkZJRgABAQAAAQABAAD/2wCEAAkGBxQSEhQUEhQUFRQUFRQVFBQUFBQUFxUUFhQWFhQSFRQYHCggGBolHBYUITEhJSkrLi4uFx8zODMsNygtLisBCgoKDg0OGhAQGCwcICQsLCwtLCwsLCwtLCwsLCwsLCwsLCwsLCwsLCwsLCwsLiwsLCwtNywsMSwuLCwsNywsLP/AABEIAL0BCwMBIgACEQEDEQH/xAAbAAACAwEBAQAAAAAAAAAAAAAABgMEBQIHAf/EAEAQAAECAgcEBwYEBQQDAAAAAAEAAgMRBAUSITFBUQZhcaETIjKBkbHRQlJiksHwcoKi4QcVI8LSFENTsnOz8f/EABkBAQADAQEAAAAAAAAAAAAAAAABAgMEBf/EACURAQEAAgICAgEEAwAAAAAAAAABAhEDEiExQVEEYXGxwRMiof/aAAwDAQACEQMRAD8A9YfXIh0h8OJc02Sx2MptEwRpPz8NSFSWOE2ua4ahwKVdu6MWhkcYCTH7r+o7deSO8JZh1rqGu4gTWdy1dLzHcemPp8MYvbPQGZ8BeoBW8PK18p/69rkkiFXml3BWG1zPFO6eh4gUtj+y4HdgbsQQcDhdvU6RhTrV4MnCRaRdeML/ALxKa6ppvStM+02QO8HB3ff3gq0y2rcdLypU2smQnsa+4PtSdkCJXHTHFXVj7UUQvhWgJmGbXFspOHhf+VTfSI1wV9SLQKxcwdR5aNLi3wNw7lqMr2JrD72n6OUTKJuFMyEufzyJrD+R3+aP5zE95nc31cnaHWmNCXRWjz/ueDW+i7bWL/8Ak5M9E7RHWt9CxG1g/wB8Hi0fSSlZWb8w08Jt9VO4arWQqUOsmntAt7pjxH1VuHEDhNpBGoM1KEVJpjIcrZszwJBlwtSkFJCitcJtIcNQQRyX2JDDgQQCDcQbwVhR6v6B1thIYcwb2aAnNvHvUVMbznSBJwF6+MdMA6iay6XSiYMRp7RY4AjOYl3FR0qsHFkNsO5z2Nc45tBEpDfMHhJNmmw94GJA4mS+gpcgQmYue1s/aMnPfvaDfL4jOemavUF1HhmbYgBONp5aD+W5s+5JTTWQvgKifSWDF7RxcApQmQomUlhwc08HAqVAIQhAIQhAIQhBDS6M2IxzHibXAgjcV5HtDU0SiRLLplhn0b8nDQ6OGYXsSoV1VTKTCMOJgbw4YtcMHD71VcsdrY5aeOQ46two66rfZ2PRnEPYXNyiNBLSN59k7iqENyw9N97bUCOm/YyIXPiaNa0T1mSW+RSZVNCiRnAQmF2p9kb3OwCcqDDfQX2XG2x4DjIZyAcW7xzElfH3tTP6NiFyx4IBF4N4OoOBXS2YlKutni0l8ETabywYt/CMxuyy3Ylk/eS9IVWl1dDidtgJ97B3zC9V6xvx8snjKbIBDtfNRsLjgbtZfunCNs009h7hucA4cpHms6Ps3EF4DHb2my4+MvNOsbzLivzphhjvePL0QQ8YOPeAfKSuxaO6Hc9rm/iBl3OwPiuJJ0jecOFnhTNLc3tXb8u/RTMp7hmu3wpqhGg2cMPLhuVLjYwz4bGrBrMq/Ap98wZHUXf/AFK1tSsjlV2wsOlG2gANmIDpaDSOWfd4K82toD7i8X3SeC0GeXWABSTCpmRwXUaNddeNPT0VpmpcG1Wk4JLDMsImw/DpPVt3iFmxK0ZZLQSC7tEY/EBpP6qnFp04dkGYBmGk4HA2fdmJiWHmsWJ2rlFyWmJn/mUxIAAee/fxX0xnSnK7iPosqhUyzgJ7ytEU8OF7fzNMyPXheo2acGl3SmWjSfVPEDzXIpoCqUp4OBv3Z7/vQqlK+abTowQaeM1qUOny7LiN2I8EnscVag0ghJUXF6DRKcHXOudloeG/d5q4kmg06dx+96aKuplrqu7QFx94a8dVrjltnZpeQhCsqEIQgEIQgFDEorHGbmNJ1LWn6KZCD41oAkBIaBZu0EC1CtZsIcOGDuR5LTVCvYobAfPMWRxcZfv3KL6TPaOoovVLfdkRwdO7xB8VprFqAzLtzWcy70W0k9F9hCEKUBCEIPjmzEjeFk02oIbr2f0zu7Py5d0lroRbHK43cuiTTKviQu2273m3t7zl3qo9k16AQsumVFDfe3qH4ez3t9JI7OP8v4zhEjUaWHh6KvJNVJqGKMAHjcQD3h0vqs+JUsY/7TuXnOSzyx+k5/475lZLV9cZrVbs+5rXOiWGBmImHOmeyABdM3YlZUUSWdmnPtXeAL8PvmowfhPLymu3vUBj+fKV6hZaYQuy6SptiqQREFhgLndkkyyBMwM5blO2jjAzmMRMhU4dJLXAtMnAggjIz/Zeg1a2FS4DHuYJ3tMri0g3gOF4GBA0IV8PJM+vuEmLRZSInpKflvQaOcQZ8R6STPWGz7mg9GbbfdPaHDJ3LvWQtOkrqxnHyT/VnQ4hab7jyPApjq2k2gJGTheDoVjxoIIX2rIxY6Ryz1BwP3oqWda5+Xi6n6h0gPbPA4OGjhiPvIhTrEq2PZiAZRBL8wEwfCY8FtrSXblsCEIUoCEIQCEIQCS69rYRooa0/wBOGTfk52BdwF4HetPaesSAYTDKY653HBg4jHdLVZuydUW3dM8dRp6g95wPa4Dz4KmV3dRfGa80yVLRTDhi1c53WI0uADe4Ad81fQhXUCEIQCEIQCEIQCEIQCq1lEswyekbCOT3WbIOQNrI4aq0lza+jTYHmfVmBN0mtJzDQJuecNAAe+LfCZ7ZFIp7ozi50h1W2rJ6rnNLg1w3Xu5LApcS8rcMOTHHgPAT+pS3STeVjW0jY2ZqP/VOcXEiGwyMsXOxsg5XY8QmiPsbRXNkGFpycHOnPUzN/eqGzlbQaNRIfSO6zjEdZaLTiLZE5DAXSmZC5atU7UUekOsscWuNwa9tmZ0BwJ3Tmt8OHK4duvj705c/yeOcnTvJfrfl53XdWvo0UsdeMWu94eqkqKrn0mKGNMhKbnH2W+qa/wCI1HBgsfm18u4jDySFR9umVYS1wbaiyNote+TWzEg1ssyc+5Z48fbPq2z5enHcrLf2m3oztiYFmU4lr3rWfDDkoNkw6BSItGfmA9uhldMcQR8io7IfxDZTHAOslriGtistAB5wY9jr2k3XzzF2a1q8cIdMosTUlh3h0mifC0teTivHfLHh58eaXrf6sv6wzLJrmqBFBcwSiDuDtx371rIUNccrjdwgHMHEXEHIjEFU4tzmniOU/omnaSgS/qtGMg/ya/6Hu3pYpYu7weYVcvMejc5y8e21RqR1Q73CHfKQZck3pCq2LkU51XFtQmHOUjxb1XcwVGNefnFpCEK6gQhCAXwlfV8cECPSZxnsbO+K4TOlozJ7h5J1gQgxoa0Sa0AAaAYJDosfo48Iu9hwDt3suPdf4J/Cpgvk+riJFDRNxAGpuVenU0MuF7jeBoPedoPPxktVjWV8yZu1yG5oyU3LSsm29GrcDsie93VHhjyCpvrh2rRwafqUqRqeTmoDSjqqXNpMDgK2f7zTxb6FTw65PtNad7TLkZ+aSRSjqpG046p3Oh9hVrDOJLfxCXMXc1chxA4TaQRqDNeeMrIqUVgMc9f3UzNHR6AhIorU5PePzu9VHErZ3/I/53eqnvEdKeKTSmQxN7g3jieAxKVq5rPpi1oEmNMxPEnCZ0xNywI1LmZzPLzxPio2RySFW57WmGm7TgOjuSnSBimOkRZwzu/xB+qwIgmq5LYvMP4jGKyIzrOEJ7cASBbaetOWNxEp71q7MVnRocKjQoVJixY0cF0drw9ooj4fXaYTpAGciMTgDdgmutdn20uGYb5yN4cJdR2Thvxu3qWotkqHQ5EMD35xInWdvlkO4Lfh57hZfr+Ppy/kfi48uGWOpN/P1fv9zftTWAjUaAy00xHBj4jQQS02JkEDC8ryH+JOz8V7YMSFDfELS5rgxjnEAgEOkBhcfEL09tZMbgApBXI0WW/O3RJ40852XrKNSo8OBDozaGGwYUJ0OG0s6aM13UjOaQLw3pDO+QDpk5elbX0zpI4DDdCBE/jxPhIeC5FPa7EcN3ArlzGOFyvnydsZj9MuPh6Z5Z/ev+HyhUgRIbHjB7Q7hMYKdK+y1YWP6LzdMmGcpm8s3ajiU0KZdxNmq5iMDgQRMEEEHMHEJFryrzCcW4i8sPvNwIJ1GHgc0+KrWFCbGYWu4gjFpyIU1pxcnS/o89okaRB8eKcdm6RMPZoQ4cHXEeIn+ZKlZ0F0F8ni/IjBw1H3crtT07o3secB1XfgOJ7rj+VZTxV+Sb8w8oQELVzhCEIBCEIFev6kNsxYYmDe9oxn7zRnPMKerK3ssskWpXN1nk07t+SYVh1w4dJgJtbMmQmS7AT3AfqVLNeVpd+GXWdLsgzM3G8nU+iWY8ckq3WUe04rLiLO1rIHRVwYqjcuCq7WTdKvojKuVzNNi2Iy+9Oqc0WkFzp1wYyrTRNBZERSwn3qm1ShBtiLNrhvB/SB9Fn5ogR594lLeCbv1KTolaTaccdvjo8hIKpEeSrboaidCSwuOlQr6HKR7FC4KFViG9WGRSs9rlYhuQWnxSU4bL18YkoUU9f2HH2hofi8/NMaFLCmCCDIgzBGRGBVsbo6zLw9UQs+pKw6aEHHtC54+IZ8DitBbMLNXSvTaGyK0teJjmDqDkUpU6ookEktnEZqB1h+Jox4jknVCizaZlYXdnK4BAhPN4uhk5jJh3jLUJiVWk1dCiXvhscdSBPxxVhrZADS7XmkRdOkIQpQEIQgEq1vFviHVxHy9X+1NSUKxEw//wAkT/2OVcvS2JajYqrECuRAq7gsGyoWn7M0FqnIQGTUJVy1cFqsuYuC1BBZXyyp7K+WUENlfQ1SyRJBy1qkAXJGnjevrWkZ+fqpFqhQZuB0v45X8/BaTmKtVYx+8v3V4rbCeHTw4+FYw1wYasuXBCZHJFN0Caqx4BC0f9RZPHVT0oteyd0xpgbpghZ6ct9l0hSwkPavsMKEr9GgkqVzZK1QHShuIxDTLjK5Z1IfJ1xJG8zynNWMb5Mmy1JsRQMogsniL2nzH5k5LzehR7Mne6Q7wM16OFpjVOaedvqEIVmIQhCAQhCAQhCASrS2daK3R7j8xtf3JqS/XMOzGtZRB+ptx5WfAquS2JRpTJEqq9a1aQpGaynrGtoiVmhsmVXkrtXtvUQqCkw5Hvl6earOatKnw+tu+svRU3tU2EViF8kpi1clqhKIhfF24KMlQOgvq4BUgCDQqs48foFZiPkVTq4ydx8x98lYpokVtjfDXjz06tr6SqbYilbEUWmee0FKZNRtiGUlbdeoHtVGKs5q+sauyF2xqCeA8hRRGqZoUcRBNRuyeC9MhCTQDoPJIFSUTpHsbkXAn8IvdyEu9ehLXBnyXYQhCuzCEIQCEIQCEIQCqVnROlhkDtDrNPxDDxvHeraECLTxNs/sbisKIU1bQQrL3jJwDx+aYPNpPelCK69YZN8fToLWqqDmsyjMmUyQYfRw95uHFJCs2mCZPE8rvoqjoauvavnRKBQMJcuhrS6FcOgppLKiMVJ33+62I0JZ8eGoSgarcBk1WYFoUFkyEiKnjQ7AadTdxkZKzEb0jJjEYjQr7Tocy0AEkYACZJNwkM/aVOi0gg6ZSOY0d93clf0iVSiTBX1sRaseiiJe245jP9xvWXFojm5KKne3YiILlXvX0FQJQFMwKOGFZhsKIfCuYcO0Vbh0QnFM1S1HKT4gwvaw8i708dFaY7RbpPs5V3RttuEnOFwzDfU4+C2kIWsmmNCEIUgQhCAQhCAQhCAQhCBZ2sHWbvYeR/cpGi9pO21b/wCoBpDn4ud/iktw6yxz9tsPTZqOjTMyr1MjzN2AuH1P39VFR3WIV1xN3qfCaqtNp3ISu7k9HtOxqmaxXKuqsxA6TpESxE5znmMMNFO6qIrfZDvwuH90lOqjcZ4hrl8NXzQ4gxhv8AfIlfDQ4hwY/wAJeaaNsWkQ1mUhiaTU0Z3sWd7nN+hKlgbJTM4sS73WD+4+ijrU9oRmC+XHzWnVo6wRXNFbDjxGNEmtcJC8+yDieK+0EycFVY31HC/quOjAMNTke7mkOkNLXuGjiMdCvQKmf1+LDyI9SkuvIFmkRR8bj3ONocir5elMfbqhRCQcyAZaz3FNUepi4BzCHtIBE+q6RvEjgeSVqp7SeqkidSycWH9JvH1HcmKMvBbjVVLtQ3j8pI+ZsxzUP8vh6p7Qr9VexLhVa04NceDHHnJaFGqVx9kMGriCflafqEyITrDsp0OrWQ78Xe8cuAwCuIQrKhCEIBCEIBCEIBCEIBCEIBCEIE3aSJOM/wCENb+m1/cUqt7a2K/pso8eYutyuxuaB9EuilC1+x+iwyvlvj6MdIf1W/hPmP3UdDxVKLSzZBuwlh4ZqpDrct9gfMfKSjZp6NUj5OI95sx+U3/9wtlec1XW5JtAhrsRZHn7w3HknqqacI0MPwN4cNHDEcMCNxC1xu2WU0uIQhXVCEIQee7VQ5UqJ8Vh36APoVSo+KvbfUkMpLbpzhNn871hwqyZnaHd6FYZe289HWqI8nMPxAfN1fMhZ22kCzHDvfYDxLeqeVnxWRRq3vk08LpX4g4knktDbGP/AKijwY7R2HOhxBjZc4NI7uqPmCne8VdaqhQ32XTTXVVOaHtxAd1DMWRPFuON913vLzRr1q0KnANkZSOPBVxy0tlNvWkLG2YrIxoZDjN8M2SdQey478R3LZW8u2FCEIUgQhCAQhCAQhCAQhCAQhCAQhCAQhCDyva8GHSIoPtOtt3tcJzHfMdxSyIi9rrWp4NJbZjMDpYG8ObwcLwlyL/DqjkzbEjN3EscB+mfNY5YXbXHOEei0qYLThI/fgQo30SJIO6OJZODrDpHKYMpFPlG/h7BaZuixXDQWWz3Eyn4STdR4LWNaxgAa0ANAwAGAScd+S5z4eOUGiRy4WIUV3CG8jvMrsV6PshQYsJjzFFm24ENmCRISLjLCd3gmBCvjhpS5bCEIV1QhCECXt/s9EjFsaCC5zW2XsGJaCSHNGZEzdwXnRJaZOBBGIIkRxBXvKii0dj+01rvxNB81nlhvyvjnp4gyLpjlxXomxdWvdCjdPDIhxQ0BjwQTK1N1nEYiR3cE1wqMxvZY1v4WgeSlTHDRlnsiU7+H15MGLIZNiAmW62MfBRQNgYvtRoYHwtc7zkvQEKemKO9ZtR1OyjMLWkuLpFznYmWAkMBjdvWkhCvJpUIQhAIQhAIQhAIQhAIQh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otygoroshko.com.ua/_dr/6/61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142984"/>
            <a:ext cx="1663345" cy="1497011"/>
          </a:xfrm>
          <a:prstGeom prst="rect">
            <a:avLst/>
          </a:prstGeom>
          <a:noFill/>
        </p:spPr>
      </p:pic>
      <p:pic>
        <p:nvPicPr>
          <p:cNvPr id="15" name="Рисунок 14" descr="Форум почитателей амигуруми (вязаной игрушки) Обмен &quot;Пробужд…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1142984"/>
            <a:ext cx="928694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0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2928934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Яке частування – таке й дякування.</a:t>
            </a: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4071942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Без трудів не їстимеш пирогів.</a:t>
            </a: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507207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Чия відвага, того й перемога.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714356"/>
            <a:ext cx="635798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Прочитай </a:t>
            </a:r>
            <a:r>
              <a:rPr lang="uk-UA" sz="3200" b="1" dirty="0" err="1" smtClean="0">
                <a:solidFill>
                  <a:schemeClr val="accent2">
                    <a:lumMod val="50000"/>
                  </a:schemeClr>
                </a:solidFill>
              </a:rPr>
              <a:t>прислів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’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я </a:t>
            </a:r>
          </a:p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на одному мовному видиху</a:t>
            </a: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785926"/>
            <a:ext cx="239077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0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785794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    Яке 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частування – таке й дякування.</a:t>
            </a: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2214554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Без трудів не їстимеш пирогів.</a:t>
            </a: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328612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Чия відвага, того й перемога.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 descr="http://bookopt.com.ua/media/catalog/product/cache/1/image/9df78eab33525d08d6e5fb8d27136e95/f/i/file_64_15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143248"/>
            <a:ext cx="1975631" cy="267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knygy.com.ua/pictures/l/978966499179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142984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otygoroshko.com.ua/_dr/4/4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85728"/>
            <a:ext cx="1896588" cy="2626775"/>
          </a:xfrm>
          <a:prstGeom prst="rect">
            <a:avLst/>
          </a:prstGeom>
          <a:noFill/>
        </p:spPr>
      </p:pic>
      <p:pic>
        <p:nvPicPr>
          <p:cNvPr id="23554" name="Picture 2" descr="http://knygy.com.ua/pictures/l/97896680836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929066"/>
            <a:ext cx="1714512" cy="255033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000496" y="5857892"/>
            <a:ext cx="4356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язиці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медок, а на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думці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льодок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979712" y="1844824"/>
            <a:ext cx="5112568" cy="2952328"/>
          </a:xfrm>
          <a:prstGeom prst="cloudCallout">
            <a:avLst>
              <a:gd fmla="val -40237" name="adj1"/>
              <a:gd fmla="val -71324" name="adj2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80928"/>
            <a:ext cx="2137125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uk-UA" smtClean="0" sz="5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КАЗКА</a:t>
            </a:r>
            <a:endParaRPr b="1" dirty="0" lang="ru-RU" sz="54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descr="vignette_30.png" id="9" name="Рисунок 8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403648" y="0"/>
            <a:ext cx="5832648" cy="12687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984513" y="260648"/>
            <a:ext cx="4763163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Асоц</a:t>
            </a: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b="1" dirty="0" err="1" lang="ru-RU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ативний</a:t>
            </a:r>
            <a:r>
              <a:rPr b="1" dirty="0" lang="ru-RU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кущ</a:t>
            </a:r>
            <a:endParaRPr b="1" cap="none" dirty="0" lang="ru-RU" spc="50" sz="4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http://img-kiev.fotki.yandex.ru/get/4403/valenta-mog.129/0_6d432_d403158a_orig.jpg" id="12" name="Рисунок 11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4797152"/>
            <a:ext cx="914400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0_63c42_d30df221_L" id="13" name="Рисунок 12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143768" y="4214818"/>
            <a:ext cx="1214446" cy="2519140"/>
          </a:xfrm>
          <a:prstGeom prst="rect">
            <a:avLst/>
          </a:prstGeom>
          <a:noFill/>
        </p:spPr>
      </p:pic>
      <p:pic>
        <p:nvPicPr>
          <p:cNvPr descr="0_63c43_87c14d9b_L" id="14" name="Рисунок 13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142976" y="5000636"/>
            <a:ext cx="1571604" cy="1521858"/>
          </a:xfrm>
          <a:prstGeom prst="rect">
            <a:avLst/>
          </a:prstGeom>
          <a:noFill/>
        </p:spPr>
      </p:pic>
      <p:sp>
        <p:nvSpPr>
          <p:cNvPr descr="Результат пошуку зображень за запитом &quot;картинка мама&quot;" id="36866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Результат пошуку зображень за запитом &quot;картинка мама&quot;" id="36868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http://ped-kopilka.ru/images/img310.jpg" id="26" name="Picture 8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214686"/>
            <a:ext cx="1643042" cy="1499275"/>
          </a:xfrm>
          <a:prstGeom prst="rect">
            <a:avLst/>
          </a:prstGeom>
          <a:noFill/>
        </p:spPr>
      </p:pic>
      <p:pic>
        <p:nvPicPr>
          <p:cNvPr descr="http://www.yadonor.ru/common/upload/1_Sankt-Peterbyrg.jpg" id="36872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7358082" y="2928934"/>
            <a:ext cx="1095483" cy="896756"/>
          </a:xfrm>
          <a:prstGeom prst="rect">
            <a:avLst/>
          </a:prstGeom>
          <a:noFill/>
        </p:spPr>
      </p:pic>
      <p:pic>
        <p:nvPicPr>
          <p:cNvPr descr="63243733_1282881110_05" id="38" name="Рисунок 37"/>
          <p:cNvPicPr/>
          <p:nvPr/>
        </p:nvPicPr>
        <p:blipFill>
          <a:blip cstate="print" r:embed="rId8"/>
          <a:srcRect/>
          <a:stretch>
            <a:fillRect/>
          </a:stretch>
        </p:blipFill>
        <p:spPr bwMode="auto">
          <a:xfrm rot="20587392">
            <a:off x="6695824" y="1370686"/>
            <a:ext cx="1304524" cy="1536891"/>
          </a:xfrm>
          <a:prstGeom prst="rect">
            <a:avLst/>
          </a:prstGeom>
          <a:noFill/>
        </p:spPr>
      </p:pic>
      <p:pic>
        <p:nvPicPr>
          <p:cNvPr descr="http://thumbs.dreamstime.com/x/magic-wand-21505853.jpg" id="36874" name="Picture 10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643050"/>
            <a:ext cx="1643074" cy="1039245"/>
          </a:xfrm>
          <a:prstGeom prst="rect">
            <a:avLst/>
          </a:prstGeom>
          <a:noFill/>
        </p:spPr>
      </p:pic>
      <p:pic>
        <p:nvPicPr>
          <p:cNvPr descr="http://sepushk.narod.ru/res/1801.gif" id="36876" name="Picture 12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86182" y="3786190"/>
            <a:ext cx="20288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cazka.ucoz.ru/_ld/1/47356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500042"/>
            <a:ext cx="36013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Відгадай загадку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17144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sz="2000" b="1" dirty="0" smtClean="0">
                <a:solidFill>
                  <a:srgbClr val="7030A0"/>
                </a:solidFill>
              </a:rPr>
              <a:t>В </a:t>
            </a:r>
            <a:r>
              <a:rPr lang="ru-RU" sz="2000" b="1" dirty="0" err="1" smtClean="0">
                <a:solidFill>
                  <a:srgbClr val="7030A0"/>
                </a:solidFill>
              </a:rPr>
              <a:t>неї</a:t>
            </a:r>
            <a:r>
              <a:rPr lang="ru-RU" sz="2000" b="1" dirty="0" smtClean="0">
                <a:solidFill>
                  <a:srgbClr val="7030A0"/>
                </a:solidFill>
              </a:rPr>
              <a:t> ноги — </a:t>
            </a:r>
            <a:r>
              <a:rPr lang="ru-RU" sz="2000" b="1" dirty="0" err="1" smtClean="0">
                <a:solidFill>
                  <a:srgbClr val="7030A0"/>
                </a:solidFill>
              </a:rPr>
              <a:t>наче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ласти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</a:p>
          <a:p>
            <a:pPr fontAlgn="base"/>
            <a:r>
              <a:rPr lang="ru-RU" sz="2000" b="1" dirty="0" err="1" smtClean="0">
                <a:solidFill>
                  <a:srgbClr val="7030A0"/>
                </a:solidFill>
              </a:rPr>
              <a:t>Дзьоб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плескатий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  <a:r>
              <a:rPr lang="ru-RU" sz="2000" b="1" dirty="0" err="1" smtClean="0">
                <a:solidFill>
                  <a:srgbClr val="7030A0"/>
                </a:solidFill>
              </a:rPr>
              <a:t>червонястий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</a:p>
          <a:p>
            <a:pPr fontAlgn="base"/>
            <a:r>
              <a:rPr lang="ru-RU" sz="2000" b="1" dirty="0" smtClean="0">
                <a:solidFill>
                  <a:srgbClr val="7030A0"/>
                </a:solidFill>
              </a:rPr>
              <a:t>— </a:t>
            </a:r>
            <a:r>
              <a:rPr lang="ru-RU" sz="2000" b="1" dirty="0" err="1" smtClean="0">
                <a:solidFill>
                  <a:srgbClr val="7030A0"/>
                </a:solidFill>
              </a:rPr>
              <a:t>Кря-кря-кря</a:t>
            </a:r>
            <a:r>
              <a:rPr lang="ru-RU" sz="2000" b="1" dirty="0" smtClean="0">
                <a:solidFill>
                  <a:srgbClr val="7030A0"/>
                </a:solidFill>
              </a:rPr>
              <a:t>, — </a:t>
            </a:r>
            <a:r>
              <a:rPr lang="ru-RU" sz="2000" b="1" dirty="0" err="1" smtClean="0">
                <a:solidFill>
                  <a:srgbClr val="7030A0"/>
                </a:solidFill>
              </a:rPr>
              <a:t>пливе</a:t>
            </a:r>
            <a:r>
              <a:rPr lang="ru-RU" sz="2000" b="1" dirty="0" smtClean="0">
                <a:solidFill>
                  <a:srgbClr val="7030A0"/>
                </a:solidFill>
              </a:rPr>
              <a:t> по </a:t>
            </a:r>
            <a:r>
              <a:rPr lang="ru-RU" sz="2000" b="1" dirty="0" err="1" smtClean="0">
                <a:solidFill>
                  <a:srgbClr val="7030A0"/>
                </a:solidFill>
              </a:rPr>
              <a:t>річці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</a:p>
          <a:p>
            <a:pPr fontAlgn="base"/>
            <a:r>
              <a:rPr lang="ru-RU" sz="2000" b="1" dirty="0" err="1" smtClean="0">
                <a:solidFill>
                  <a:srgbClr val="7030A0"/>
                </a:solidFill>
              </a:rPr>
              <a:t>Їсть</a:t>
            </a:r>
            <a:r>
              <a:rPr lang="ru-RU" sz="2000" b="1" dirty="0" smtClean="0">
                <a:solidFill>
                  <a:srgbClr val="7030A0"/>
                </a:solidFill>
              </a:rPr>
              <a:t> зерно, скубе </a:t>
            </a:r>
            <a:r>
              <a:rPr lang="ru-RU" sz="2000" b="1" dirty="0" err="1" smtClean="0">
                <a:solidFill>
                  <a:srgbClr val="7030A0"/>
                </a:solidFill>
              </a:rPr>
              <a:t>травичку</a:t>
            </a:r>
            <a:r>
              <a:rPr lang="ru-RU" sz="2000" b="1" dirty="0" smtClean="0">
                <a:solidFill>
                  <a:srgbClr val="7030A0"/>
                </a:solidFill>
              </a:rPr>
              <a:t>… </a:t>
            </a:r>
          </a:p>
          <a:p>
            <a:pPr fontAlgn="base"/>
            <a:r>
              <a:rPr lang="ru-RU" sz="2000" b="1" dirty="0" err="1" smtClean="0">
                <a:solidFill>
                  <a:srgbClr val="7030A0"/>
                </a:solidFill>
              </a:rPr>
              <a:t>Ви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вгадали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цю</a:t>
            </a:r>
            <a:r>
              <a:rPr lang="ru-RU" sz="2000" b="1" dirty="0" smtClean="0">
                <a:solidFill>
                  <a:srgbClr val="7030A0"/>
                </a:solidFill>
              </a:rPr>
              <a:t> босячку? </a:t>
            </a:r>
          </a:p>
          <a:p>
            <a:pPr fontAlgn="base"/>
            <a:r>
              <a:rPr lang="ru-RU" sz="2000" b="1" dirty="0" err="1" smtClean="0">
                <a:solidFill>
                  <a:srgbClr val="7030A0"/>
                </a:solidFill>
              </a:rPr>
              <a:t>Хто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це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  <a:r>
              <a:rPr lang="ru-RU" sz="2000" b="1" dirty="0" err="1" smtClean="0">
                <a:solidFill>
                  <a:srgbClr val="7030A0"/>
                </a:solidFill>
              </a:rPr>
              <a:t>діти</a:t>
            </a:r>
            <a:r>
              <a:rPr lang="ru-RU" sz="2000" b="1" dirty="0" smtClean="0">
                <a:solidFill>
                  <a:srgbClr val="7030A0"/>
                </a:solidFill>
              </a:rPr>
              <a:t>? </a:t>
            </a:r>
            <a:r>
              <a:rPr lang="ru-RU" sz="2000" b="1" dirty="0" err="1" smtClean="0">
                <a:solidFill>
                  <a:srgbClr val="7030A0"/>
                </a:solidFill>
              </a:rPr>
              <a:t>Звісно</a:t>
            </a:r>
            <a:r>
              <a:rPr lang="ru-RU" sz="2000" b="1" dirty="0" smtClean="0">
                <a:solidFill>
                  <a:srgbClr val="7030A0"/>
                </a:solidFill>
              </a:rPr>
              <a:t>, …</a:t>
            </a:r>
            <a:endParaRPr lang="en-US" sz="20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http://levko.info/wp-content/uploads/2012/02/kryvenka_kachechka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785794"/>
            <a:ext cx="2047876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board.lutsk.ua/uploads/monthly_06_2011/post-6972-0-10893800-1308807226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1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787</Words>
  <Application>Microsoft Office PowerPoint</Application>
  <PresentationFormat>Экран (4:3)</PresentationFormat>
  <Paragraphs>222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Тест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109</cp:revision>
  <dcterms:created xsi:type="dcterms:W3CDTF">2015-11-26T18:31:37Z</dcterms:created>
  <dcterms:modified xsi:type="dcterms:W3CDTF">2016-01-15T14:06:19Z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2333576</vt:lpwstr>
  </property>
  <property fmtid="{D5CDD505-2E9C-101B-9397-08002B2CF9AE}" name="NXPowerLiteVersion" pid="3">
    <vt:lpwstr>D4.1.4</vt:lpwstr>
  </property>
</Properties>
</file>