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Default ContentType="image/png" Extension="png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277" r:id="rId3"/>
    <p:sldId id="278" r:id="rId4"/>
    <p:sldId id="256" r:id="rId5"/>
    <p:sldId id="279" r:id="rId6"/>
    <p:sldId id="276" r:id="rId7"/>
    <p:sldId id="280" r:id="rId8"/>
    <p:sldId id="274" r:id="rId9"/>
    <p:sldId id="270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26" autoAdjust="0"/>
  </p:normalViewPr>
  <p:slideViewPr>
    <p:cSldViewPr>
      <p:cViewPr>
        <p:scale>
          <a:sx n="48" d="100"/>
          <a:sy n="48" d="100"/>
        </p:scale>
        <p:origin x="-50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340768"/>
            <a:ext cx="822597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«Сонечко»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№ 1 для розпізнавання приголосних літер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326346" y="980728"/>
          <a:ext cx="817654" cy="3888432"/>
        </p:xfrm>
        <a:graphic>
          <a:graphicData uri="http://schemas.openxmlformats.org/drawingml/2006/table">
            <a:tbl>
              <a:tblPr/>
              <a:tblGrid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27584" y="980728"/>
          <a:ext cx="816826" cy="3888432"/>
        </p:xfrm>
        <a:graphic>
          <a:graphicData uri="http://schemas.openxmlformats.org/drawingml/2006/table">
            <a:tbl>
              <a:tblPr/>
              <a:tblGrid>
                <a:gridCol w="816826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91680" y="980728"/>
          <a:ext cx="816826" cy="3888432"/>
        </p:xfrm>
        <a:graphic>
          <a:graphicData uri="http://schemas.openxmlformats.org/drawingml/2006/table">
            <a:tbl>
              <a:tblPr/>
              <a:tblGrid>
                <a:gridCol w="816826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55776" y="980728"/>
          <a:ext cx="816826" cy="3888432"/>
        </p:xfrm>
        <a:graphic>
          <a:graphicData uri="http://schemas.openxmlformats.org/drawingml/2006/table">
            <a:tbl>
              <a:tblPr/>
              <a:tblGrid>
                <a:gridCol w="816826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347864" y="980728"/>
          <a:ext cx="816826" cy="3888432"/>
        </p:xfrm>
        <a:graphic>
          <a:graphicData uri="http://schemas.openxmlformats.org/drawingml/2006/table">
            <a:tbl>
              <a:tblPr/>
              <a:tblGrid>
                <a:gridCol w="816826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139952" y="980728"/>
          <a:ext cx="816826" cy="3888432"/>
        </p:xfrm>
        <a:graphic>
          <a:graphicData uri="http://schemas.openxmlformats.org/drawingml/2006/table">
            <a:tbl>
              <a:tblPr/>
              <a:tblGrid>
                <a:gridCol w="816826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932040" y="980728"/>
          <a:ext cx="817654" cy="3888432"/>
        </p:xfrm>
        <a:graphic>
          <a:graphicData uri="http://schemas.openxmlformats.org/drawingml/2006/table">
            <a:tbl>
              <a:tblPr/>
              <a:tblGrid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96136" y="980728"/>
          <a:ext cx="817654" cy="3888432"/>
        </p:xfrm>
        <a:graphic>
          <a:graphicData uri="http://schemas.openxmlformats.org/drawingml/2006/table">
            <a:tbl>
              <a:tblPr/>
              <a:tblGrid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660232" y="980728"/>
          <a:ext cx="817654" cy="3888432"/>
        </p:xfrm>
        <a:graphic>
          <a:graphicData uri="http://schemas.openxmlformats.org/drawingml/2006/table">
            <a:tbl>
              <a:tblPr/>
              <a:tblGrid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524328" y="980728"/>
          <a:ext cx="817654" cy="3888432"/>
        </p:xfrm>
        <a:graphic>
          <a:graphicData uri="http://schemas.openxmlformats.org/drawingml/2006/table">
            <a:tbl>
              <a:tblPr/>
              <a:tblGrid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043608" y="1172870"/>
            <a:ext cx="43204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2397006"/>
            <a:ext cx="53585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3765158"/>
            <a:ext cx="643125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63688" y="1172870"/>
            <a:ext cx="628698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691680" y="2469014"/>
            <a:ext cx="793807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Ж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763688" y="3765158"/>
            <a:ext cx="63671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1124744"/>
            <a:ext cx="777401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627784" y="2420888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627784" y="3717032"/>
            <a:ext cx="628698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491880" y="1124744"/>
            <a:ext cx="59503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419872" y="2420888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347864" y="3717032"/>
            <a:ext cx="764953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283968" y="1124744"/>
            <a:ext cx="591829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Б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211960" y="2420888"/>
            <a:ext cx="630301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283968" y="3717032"/>
            <a:ext cx="595035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004048" y="1124744"/>
            <a:ext cx="713657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Ф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004048" y="2420888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076056" y="3717032"/>
            <a:ext cx="595035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940152" y="1124744"/>
            <a:ext cx="595035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940152" y="2420888"/>
            <a:ext cx="575799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868144" y="3717032"/>
            <a:ext cx="595035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1124744"/>
            <a:ext cx="595035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660232" y="2420888"/>
            <a:ext cx="86113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Ш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660232" y="3717032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596336" y="1124744"/>
            <a:ext cx="595035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7699857" y="2420888"/>
            <a:ext cx="51007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З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3717032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8480036" y="1124744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8282867" y="2420888"/>
            <a:ext cx="861133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Щ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8460432" y="3717032"/>
            <a:ext cx="505267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1" grpId="2"/>
      <p:bldP spid="23" grpId="0"/>
      <p:bldP spid="23" grpId="1"/>
      <p:bldP spid="23" grpId="2"/>
      <p:bldP spid="25" grpId="0"/>
      <p:bldP spid="25" grpId="1"/>
      <p:bldP spid="25" grpId="2"/>
      <p:bldP spid="26" grpId="0"/>
      <p:bldP spid="26" grpId="1"/>
      <p:bldP spid="26" grpId="2"/>
      <p:bldP spid="27" grpId="0"/>
      <p:bldP spid="27" grpId="1"/>
      <p:bldP spid="27" grpId="2"/>
      <p:bldP spid="28" grpId="0"/>
      <p:bldP spid="28" grpId="1"/>
      <p:bldP spid="28" grpId="2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5" grpId="0"/>
      <p:bldP spid="45" grpId="1"/>
      <p:bldP spid="46" grpId="0"/>
      <p:bldP spid="46" grpId="1"/>
      <p:bldP spid="47" grpId="0"/>
      <p:bldP spid="4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1124744"/>
          <a:ext cx="8172400" cy="3888432"/>
        </p:xfrm>
        <a:graphic>
          <a:graphicData uri="http://schemas.openxmlformats.org/drawingml/2006/table">
            <a:tbl>
              <a:tblPr/>
              <a:tblGrid>
                <a:gridCol w="816826"/>
                <a:gridCol w="816826"/>
                <a:gridCol w="816826"/>
                <a:gridCol w="816826"/>
                <a:gridCol w="816826"/>
                <a:gridCol w="817654"/>
                <a:gridCol w="817654"/>
                <a:gridCol w="817654"/>
                <a:gridCol w="817654"/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43608" y="1268760"/>
            <a:ext cx="63671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11712" y="1268760"/>
            <a:ext cx="628698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31664" y="1268760"/>
            <a:ext cx="76495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1268760"/>
            <a:ext cx="595035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57579" y="1268760"/>
            <a:ext cx="591829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Б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87150" y="1268760"/>
            <a:ext cx="713657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Ф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99463" y="1268760"/>
            <a:ext cx="595035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69783" y="1268760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68344" y="1268760"/>
            <a:ext cx="561372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388425" y="1268760"/>
            <a:ext cx="755575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2564904"/>
            <a:ext cx="60786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835696" y="2564904"/>
            <a:ext cx="793808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Ж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699792" y="2564904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562539" y="2564904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443466" y="2564904"/>
            <a:ext cx="630301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201892" y="2564904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126901" y="2564904"/>
            <a:ext cx="575799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732240" y="2564904"/>
            <a:ext cx="86113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Ш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699857" y="2564904"/>
            <a:ext cx="51007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З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282866" y="2564904"/>
            <a:ext cx="86113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Щ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115616" y="3933056"/>
            <a:ext cx="64312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907704" y="3861048"/>
            <a:ext cx="63671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771800" y="3933056"/>
            <a:ext cx="628698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419872" y="3933056"/>
            <a:ext cx="76495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355976" y="3933056"/>
            <a:ext cx="595035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220072" y="3933056"/>
            <a:ext cx="595035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012160" y="3933056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732240" y="3933056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596336" y="3933056"/>
            <a:ext cx="64312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8460433" y="3933056"/>
            <a:ext cx="683567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3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4" name="Таблица 43"/>
          <p:cNvGraphicFramePr>
            <a:graphicFrameLocks noGrp="1"/>
          </p:cNvGraphicFramePr>
          <p:nvPr/>
        </p:nvGraphicFramePr>
        <p:xfrm>
          <a:off x="971600" y="260648"/>
          <a:ext cx="8172400" cy="3888432"/>
        </p:xfrm>
        <a:graphic>
          <a:graphicData uri="http://schemas.openxmlformats.org/drawingml/2006/table">
            <a:tbl>
              <a:tblPr/>
              <a:tblGrid>
                <a:gridCol w="816826"/>
                <a:gridCol w="816826"/>
                <a:gridCol w="816826"/>
                <a:gridCol w="816826"/>
                <a:gridCol w="816826"/>
                <a:gridCol w="817654"/>
                <a:gridCol w="817654"/>
                <a:gridCol w="817654"/>
                <a:gridCol w="817654"/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Й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Щ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</a:t>
                      </a:r>
                      <a:endParaRPr lang="uk-UA" sz="48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Ґ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55776" y="42210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Буква ця така цікава: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стовпчик вверх,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дві дужки справа.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Так в алфавіті і живе,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всім потрібна буква …</a:t>
            </a:r>
            <a:endParaRPr lang="uk-UA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260648"/>
            <a:ext cx="59503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41490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Каченята йшли рядочком, </a:t>
            </a:r>
            <a:b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Раптом гілочку знайшли, </a:t>
            </a:r>
            <a:b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Із якої 2 листочки </a:t>
            </a:r>
            <a:b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Вниз і вгору відросли. </a:t>
            </a:r>
            <a:b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Качка, дітям: «</a:t>
            </a:r>
            <a:r>
              <a:rPr lang="uk-UA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ках-ках-ка</a:t>
            </a: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» </a:t>
            </a:r>
            <a:b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Придивіться: буква ….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1484784"/>
            <a:ext cx="630301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42210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Узяв хлопчина рушничок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 й повісив на гачок.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До матусі повернувся,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від здогадки усміхнувся: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 Як журавлик, як орел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ця крилата буква …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48064" y="2852936"/>
            <a:ext cx="59503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2852936"/>
            <a:ext cx="643125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2852936"/>
            <a:ext cx="643125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00875" y="260648"/>
            <a:ext cx="643125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339752" y="436510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Чи це буква, чи драбина? –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дивувалася дитина.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 Ну, якщо один щабель, то, звичайно, буква… </a:t>
            </a:r>
            <a:endParaRPr lang="uk-UA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1484784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12160" y="2780928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411760" y="42210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Дві сестрички невеличкі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одягли нові спіднички.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Узялись міцніш за руки –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і </a:t>
            </a:r>
            <a:r>
              <a:rPr lang="uk-UA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гулять</a:t>
            </a: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мерщій на луки.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Біжимо - не </a:t>
            </a:r>
            <a:r>
              <a:rPr lang="uk-UA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доженем</a:t>
            </a: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Не сестричок – букву…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627784" y="260648"/>
            <a:ext cx="764953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419872" y="2852936"/>
            <a:ext cx="764953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4077072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Сіра гуска їсть овес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і сичить сердито: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«</a:t>
            </a:r>
            <a:r>
              <a:rPr lang="uk-UA" sz="2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С-сс</a:t>
            </a: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»!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Сіра гуско, не сварись!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Ось ця буква, подивись: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як серпанок-молодик,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як рогалик-маківник.</a:t>
            </a:r>
            <a:endParaRPr lang="uk-UA" sz="2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627784" y="2852936"/>
            <a:ext cx="714724" cy="945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835696" y="260648"/>
            <a:ext cx="714724" cy="945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42210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Виліз равлик на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стеблинку,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зупинився і завмер,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 собі несе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хатинку,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а вона - як буква…</a:t>
            </a:r>
            <a:endParaRPr lang="uk-UA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668344" y="260648"/>
            <a:ext cx="561372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uk-UA" sz="4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</a:t>
            </a:r>
            <a:endParaRPr lang="uk-UA" sz="48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0" name="Рисунок 29" descr="Рисунок1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260648"/>
            <a:ext cx="8244408" cy="3888432"/>
          </a:xfrm>
          <a:prstGeom prst="rect">
            <a:avLst/>
          </a:prstGeom>
        </p:spPr>
      </p:pic>
      <p:pic>
        <p:nvPicPr>
          <p:cNvPr id="31" name="Рисунок 30" descr="hug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692696"/>
            <a:ext cx="2123728" cy="21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8" grpId="1"/>
      <p:bldP spid="10" grpId="0"/>
      <p:bldP spid="11" grpId="0"/>
      <p:bldP spid="11" grpId="1"/>
      <p:bldP spid="13" grpId="0"/>
      <p:bldP spid="14" grpId="0"/>
      <p:bldP spid="15" grpId="0"/>
      <p:bldP spid="16" grpId="0"/>
      <p:bldP spid="17" grpId="0"/>
      <p:bldP spid="17" grpId="1"/>
      <p:bldP spid="19" grpId="0"/>
      <p:bldP spid="20" grpId="0"/>
      <p:bldP spid="21" grpId="0"/>
      <p:bldP spid="21" grpId="1"/>
      <p:bldP spid="23" grpId="0"/>
      <p:bldP spid="24" grpId="0"/>
      <p:bldP spid="25" grpId="0"/>
      <p:bldP spid="25" grpId="1"/>
      <p:bldP spid="26" grpId="0"/>
      <p:bldP spid="27" grpId="0"/>
      <p:bldP spid="28" grpId="0"/>
      <p:bldP spid="28" grpId="1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260648"/>
          <a:ext cx="8172400" cy="3888432"/>
        </p:xfrm>
        <a:graphic>
          <a:graphicData uri="http://schemas.openxmlformats.org/drawingml/2006/table">
            <a:tbl>
              <a:tblPr/>
              <a:tblGrid>
                <a:gridCol w="816826"/>
                <a:gridCol w="816826"/>
                <a:gridCol w="816826"/>
                <a:gridCol w="816826"/>
                <a:gridCol w="816826"/>
                <a:gridCol w="817654"/>
                <a:gridCol w="817654"/>
                <a:gridCol w="817654"/>
                <a:gridCol w="817654"/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Й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Щ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</a:t>
                      </a:r>
                      <a:endParaRPr lang="uk-UA" sz="4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Объект 2"/>
          <p:cNvSpPr txBox="1">
            <a:spLocks/>
          </p:cNvSpPr>
          <p:nvPr/>
        </p:nvSpPr>
        <p:spPr>
          <a:xfrm>
            <a:off x="3419872" y="4293096"/>
            <a:ext cx="3960440" cy="1889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Тут веселик походив,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ключ від азбуки згубив.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Подивись, прошу тебе: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ключ в траві, як буква …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436510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Зарядку букви - малюки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робили після сну.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«Те» підняла аж дві руки,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а буква ця - лише одну.</a:t>
            </a:r>
            <a:endParaRPr lang="uk-UA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260648"/>
            <a:ext cx="591829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Б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12160" y="1484784"/>
            <a:ext cx="57580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436510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Буква ця немов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 лавці,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 твердій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стоїть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підставці.</a:t>
            </a:r>
            <a:endParaRPr lang="uk-UA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1484784"/>
            <a:ext cx="60786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27784" y="429309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Збоку, знизу і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згори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схожа буква на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цифру три.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668344" y="1484784"/>
            <a:ext cx="543070" cy="95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З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04248" y="260648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491880" y="42210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Гарні хлопці-молодці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закопали два стовпці.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Третій їм допомагав –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перекладину поклав.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Втіха нашій дітворі: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буква ця вже у дворі.</a:t>
            </a:r>
            <a:endParaRPr lang="uk-UA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99792" y="4149080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Тук-тук-тук, </a:t>
            </a:r>
            <a:r>
              <a:rPr lang="uk-UA" sz="2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ток</a:t>
            </a: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ток-ток</a:t>
            </a: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–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вибиває молоток.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Ним ви цвяхи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заб’єте,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схожий він на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букву …</a:t>
            </a:r>
            <a:endParaRPr lang="uk-UA" sz="2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427984" y="2780928"/>
            <a:ext cx="59503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491880" y="260648"/>
            <a:ext cx="595036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907704" y="2780928"/>
            <a:ext cx="63671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uk-UA" sz="4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  <a:endParaRPr lang="uk-UA" sz="48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15616" y="260648"/>
            <a:ext cx="63671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uk-UA" sz="4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</a:t>
            </a:r>
            <a:endParaRPr lang="uk-UA" sz="48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388424" y="2852936"/>
            <a:ext cx="505267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uk-UA" sz="4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Ґ</a:t>
            </a:r>
            <a:endParaRPr lang="uk-UA" sz="48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8" name="Рисунок 27" descr="Рисунок1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260648"/>
            <a:ext cx="8100392" cy="3888432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2411760" y="4221088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Буква ця з ріжком вгорі</a:t>
            </a:r>
            <a:b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Посміхнулась дітворі:</a:t>
            </a:r>
            <a:b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 Щоб дзвінкішу чули мову,</a:t>
            </a:r>
            <a:b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Я прийшла в абетку знову.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55776" y="418034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Цілий день я букву Н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доганяв, як мишку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кішка.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Наштовхнулась Н на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пень і зламала ніжку.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І тепер не утече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від погоні буква …</a:t>
            </a:r>
            <a:endParaRPr lang="uk-UA" sz="24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" name="Рисунок 30" descr="hug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9500" y="0"/>
            <a:ext cx="1904500" cy="1961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9" grpId="0"/>
      <p:bldP spid="10" grpId="0"/>
      <p:bldP spid="10" grpId="1"/>
      <p:bldP spid="11" grpId="0"/>
      <p:bldP spid="12" grpId="1"/>
      <p:bldP spid="14" grpId="0"/>
      <p:bldP spid="16" grpId="0"/>
      <p:bldP spid="17" grpId="0"/>
      <p:bldP spid="17" grpId="1"/>
      <p:bldP spid="18" grpId="0"/>
      <p:bldP spid="18" grpId="1"/>
      <p:bldP spid="19" grpId="0"/>
      <p:bldP spid="20" grpId="0"/>
      <p:bldP spid="22" grpId="0"/>
      <p:bldP spid="23" grpId="0"/>
      <p:bldP spid="25" grpId="0"/>
      <p:bldP spid="29" grpId="0"/>
      <p:bldP spid="29" grpId="1"/>
      <p:bldP spid="30" grpId="0"/>
      <p:bldP spid="3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4" name="Таблица 43"/>
          <p:cNvGraphicFramePr>
            <a:graphicFrameLocks noGrp="1"/>
          </p:cNvGraphicFramePr>
          <p:nvPr/>
        </p:nvGraphicFramePr>
        <p:xfrm>
          <a:off x="971600" y="0"/>
          <a:ext cx="8172400" cy="3888432"/>
        </p:xfrm>
        <a:graphic>
          <a:graphicData uri="http://schemas.openxmlformats.org/drawingml/2006/table">
            <a:tbl>
              <a:tblPr/>
              <a:tblGrid>
                <a:gridCol w="816826"/>
                <a:gridCol w="816826"/>
                <a:gridCol w="816826"/>
                <a:gridCol w="816826"/>
                <a:gridCol w="816826"/>
                <a:gridCol w="817654"/>
                <a:gridCol w="817654"/>
                <a:gridCol w="817654"/>
                <a:gridCol w="817654"/>
                <a:gridCol w="81765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Ґ</a:t>
                      </a:r>
                      <a:endParaRPr lang="uk-UA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" name="Рисунок 20" descr="Рисунок4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0"/>
            <a:ext cx="8172400" cy="38884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75856" y="400506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Жу-жу-жу</a:t>
            </a: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</a:t>
            </a:r>
            <a:r>
              <a:rPr lang="uk-UA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жу-жу-жу</a:t>
            </a: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своїх діток стережу, —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каже жук.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І стереже.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Він і сам, як буква …</a:t>
            </a:r>
            <a:endParaRPr lang="uk-UA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1268760"/>
            <a:ext cx="793807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Ж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4077072"/>
            <a:ext cx="44644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Буква ця взялась за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боки,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одягла мерщій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вінок.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Лиш почує де музики,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то найперша йде в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танок.</a:t>
            </a:r>
            <a:endParaRPr lang="uk-UA" sz="2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0"/>
            <a:ext cx="713657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Ф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87824" y="4005064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Плоскогубці </a:t>
            </a:r>
          </a:p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розійшлися,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розсміялись: </a:t>
            </a:r>
            <a:r>
              <a:rPr lang="uk-UA" sz="22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ха-ха-ха</a:t>
            </a: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!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Ці веселі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плоскогубці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схожі з літерою … </a:t>
            </a:r>
            <a:endParaRPr lang="uk-UA" sz="2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04248" y="2564904"/>
            <a:ext cx="628698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Х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63888" y="4149080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Буква ця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стоїть бочком і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чіпляє всіх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гачком.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63888" y="1340768"/>
            <a:ext cx="576064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347864" y="4221088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Ей</a:t>
            </a: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малий!</a:t>
            </a:r>
            <a:b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Ти хто такий?</a:t>
            </a:r>
            <a:b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Я - не хто.</a:t>
            </a:r>
            <a:b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А буква …..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699792" y="1340768"/>
            <a:ext cx="66396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03848" y="386104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Вийшла миша з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комишу: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 Тихо! </a:t>
            </a:r>
            <a:r>
              <a:rPr lang="uk-UA" sz="24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Шу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! Тихо! </a:t>
            </a:r>
            <a:r>
              <a:rPr lang="uk-UA" sz="24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Ша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!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Бач – три пташки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 поліні,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наче справжня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буква…</a:t>
            </a:r>
            <a:endParaRPr lang="uk-UA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732240" y="1268760"/>
            <a:ext cx="861134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4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Ш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131840" y="3718679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Буква ця сказала Ш: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—  Ти стрибаєш, як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лоша. Я ж на щітку дуже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схожа,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а стрибати так не 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можу...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—  А відгадка тут проста: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я — з хвостом,</a:t>
            </a:r>
          </a:p>
          <a:p>
            <a:pPr fontAlgn="auto"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ти — без хвоста.</a:t>
            </a:r>
            <a:endParaRPr lang="uk-UA" sz="2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282867" y="1268760"/>
            <a:ext cx="86113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uk-UA" sz="4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Щ</a:t>
            </a:r>
            <a:endParaRPr lang="uk-UA" sz="48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4" name="Рисунок 23" descr="hug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2492896"/>
            <a:ext cx="1764689" cy="1817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10" grpId="0"/>
      <p:bldP spid="10" grpId="1"/>
      <p:bldP spid="12" grpId="0"/>
      <p:bldP spid="13" grpId="0"/>
      <p:bldP spid="13" grpId="1"/>
      <p:bldP spid="14" grpId="0"/>
      <p:bldP spid="15" grpId="0"/>
      <p:bldP spid="15" grpId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2" grpId="0"/>
      <p:bldP spid="22" grpId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ug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204864"/>
            <a:ext cx="3302612" cy="340193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35696" y="1340768"/>
            <a:ext cx="6768752" cy="29523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МОЛОДЦІ!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9104" y="2204864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Сонечко: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ttps://yandex.ua/images/search?img_url=http%3A%2F%2Fprizyvnikmoy.ru%2F_fr%2F9%2F7877485.gif&amp;_=1435582859382&amp;p=2&amp;text=</a:t>
            </a:r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сонечко%20</a:t>
            </a:r>
            <a:r>
              <a:rPr lang="en-US" sz="22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gif&amp;pos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=71&amp;rpt=</a:t>
            </a:r>
            <a:r>
              <a:rPr lang="en-US" sz="22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simage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1112" y="1340768"/>
            <a:ext cx="79928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Вірші 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http://doshkolenok.kiev.ua/skazki-legendy/413-litery-alfavit.html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861048"/>
            <a:ext cx="77403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476672"/>
            <a:ext cx="2531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115616" y="980728"/>
            <a:ext cx="7612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Півники: </a:t>
            </a:r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1259632" y="2708920"/>
            <a:ext cx="58567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Таблиці:  </a:t>
            </a:r>
            <a:r>
              <a:rPr lang="en-US" dirty="0" smtClean="0"/>
              <a:t>http://alldz.net/publ/1_klas/chitannja/chitannja</a:t>
            </a:r>
            <a:endParaRPr lang="uk-UA" dirty="0" smtClean="0"/>
          </a:p>
          <a:p>
            <a:r>
              <a:rPr lang="en-US" dirty="0" smtClean="0"/>
              <a:t>_1_klas_rekomendaciji_ta_tablici_dlja_rozvitku/105-1-0-244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9807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http://img1.liveinternet.ru/images/attach/c/9/106/717/106717061_large_002.png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1628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http://img-fotki.yandex.ru/get/6621/47407354.7c0/0_f6bc3_f7feefbe_orig.png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Джерела 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3717032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3 клас </a:t>
            </a:r>
            <a:r>
              <a:rPr lang="en-US" dirty="0" smtClean="0"/>
              <a:t>http://</a:t>
            </a:r>
            <a:r>
              <a:rPr lang="en-US" dirty="0" smtClean="0"/>
              <a:t>yandex.ua/clck/jsredir?from=yandex.ua%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</TotalTime>
  <Words>638</Words>
  <Application>Microsoft Office PowerPoint</Application>
  <PresentationFormat>Экран (4:3)</PresentationFormat>
  <Paragraphs>280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163</cp:revision>
  <dcterms:created xsi:type="dcterms:W3CDTF">2015-06-24T08:15:35Z</dcterms:created>
  <dcterms:modified xsi:type="dcterms:W3CDTF">2015-11-01T13:25:14Z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209329</vt:lpwstr>
  </property>
  <property fmtid="{D5CDD505-2E9C-101B-9397-08002B2CF9AE}" name="NXPowerLiteVersion" pid="3">
    <vt:lpwstr>D4.1.4</vt:lpwstr>
  </property>
</Properties>
</file>