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61" r:id="rId2"/>
    <p:sldId id="263" r:id="rId3"/>
    <p:sldId id="288" r:id="rId4"/>
    <p:sldId id="269" r:id="rId5"/>
    <p:sldId id="266" r:id="rId6"/>
    <p:sldId id="271" r:id="rId7"/>
    <p:sldId id="273" r:id="rId8"/>
    <p:sldId id="286" r:id="rId9"/>
    <p:sldId id="275" r:id="rId10"/>
    <p:sldId id="287" r:id="rId11"/>
    <p:sldId id="274" r:id="rId12"/>
    <p:sldId id="277" r:id="rId13"/>
    <p:sldId id="276" r:id="rId14"/>
    <p:sldId id="279" r:id="rId15"/>
    <p:sldId id="280" r:id="rId16"/>
    <p:sldId id="284" r:id="rId17"/>
    <p:sldId id="28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294" autoAdjust="0"/>
  </p:normalViewPr>
  <p:slideViewPr>
    <p:cSldViewPr>
      <p:cViewPr>
        <p:scale>
          <a:sx n="75" d="100"/>
          <a:sy n="75" d="100"/>
        </p:scale>
        <p:origin x="-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F4633E-25A8-43E7-8768-A69BCF823A0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4330A1-E866-4C53-B99C-AF336E984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09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30A1-E866-4C53-B99C-AF336E98465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4330A1-E866-4C53-B99C-AF336E98465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 ?><Relationships xmlns="http://schemas.openxmlformats.org/package/2006/relationships"><Relationship Id="rId3" Target="../media/image1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9.jpeg" Type="http://schemas.openxmlformats.org/officeDocument/2006/relationships/image"/><Relationship Id="rId4" Target="../media/image18.jpeg" Type="http://schemas.openxmlformats.org/officeDocument/2006/relationships/image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25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4" Target="../media/image26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5" Target="../media/image5.jpeg" Type="http://schemas.openxmlformats.org/officeDocument/2006/relationships/image"/><Relationship Id="rId4" Target="../media/image4.jpeg" Type="http://schemas.openxmlformats.org/officeDocument/2006/relationships/image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8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5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619672" y="2780928"/>
            <a:ext cx="5688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sz="4800" b="1" dirty="0" smtClean="0">
                <a:latin typeface="Georgia" pitchFamily="18" charset="0"/>
              </a:rPr>
              <a:t>Українська мова</a:t>
            </a:r>
            <a:endParaRPr lang="ru-RU" sz="4800" b="1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3645024"/>
            <a:ext cx="3331071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980728"/>
            <a:ext cx="3312368" cy="187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004048" y="5877272"/>
            <a:ext cx="28391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Підготувала 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Рижук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С.А.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25" y="1619250"/>
            <a:ext cx="4857750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Слайд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628800"/>
            <a:ext cx="388843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077072"/>
            <a:ext cx="4606230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1907704" y="908720"/>
            <a:ext cx="62646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ДОПОМОГА ПТАХАМ ВЗИМКУ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0052" y="1713012"/>
            <a:ext cx="360040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2290" name="AutoShape 2" descr="Картинки по запросу малюнок лісової шко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2" name="AutoShape 4" descr="Картинки по запросу малюнок лісової шко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836712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ДОПОМОЖІТЬ ЗАЙЧИКУ </a:t>
            </a:r>
            <a:endParaRPr lang="ru-RU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2390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131840" y="1268760"/>
            <a:ext cx="568863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600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Зайчик склав речення, та не розуміє, чи правильно: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Рано встати золоте сонечко.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600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Що потрібно змінити у реченні?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uk-UA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uk-UA" sz="3200" b="1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Висновок: у реченні слова </a:t>
            </a:r>
            <a:r>
              <a:rPr lang="uk-UA" sz="3200" b="1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пов</a:t>
            </a:r>
            <a:r>
              <a:rPr lang="en-US" sz="3200" b="1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’</a:t>
            </a:r>
            <a:r>
              <a:rPr lang="uk-UA" sz="3200" b="1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язані</a:t>
            </a:r>
            <a:r>
              <a:rPr lang="uk-UA" sz="3200" b="1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між собою.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3200" dirty="0" smtClean="0">
              <a:latin typeface="Georgia" pitchFamily="18" charset="0"/>
              <a:cs typeface="Times New Roman" pitchFamily="18" charset="0"/>
            </a:endParaRPr>
          </a:p>
        </p:txBody>
      </p:sp>
      <p:pic>
        <p:nvPicPr>
          <p:cNvPr id="15" name="Picture 2" descr="D:\Моя папка\для роботи\КАРТИНКИ\kolobok_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700808"/>
            <a:ext cx="2880320" cy="39604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51520" y="1052736"/>
            <a:ext cx="8892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ХВИЛИНКА ВІДПОЧИНКУ З  ЗАЙЧИКОМ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146" name="Picture 2" descr="http://gif-jpg-png.ru/_ph/39/98810339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412776"/>
            <a:ext cx="4413473" cy="5157192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851920" y="1988840"/>
            <a:ext cx="468052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Georgia" pitchFamily="18" charset="0"/>
              </a:rPr>
              <a:t>Раз</a:t>
            </a:r>
            <a:r>
              <a:rPr lang="en-US" sz="2000" b="1" dirty="0" smtClean="0">
                <a:latin typeface="Georgia" pitchFamily="18" charset="0"/>
              </a:rPr>
              <a:t>, </a:t>
            </a:r>
            <a:r>
              <a:rPr lang="en-US" sz="2000" b="1" dirty="0" err="1" smtClean="0">
                <a:latin typeface="Georgia" pitchFamily="18" charset="0"/>
              </a:rPr>
              <a:t>два</a:t>
            </a:r>
            <a:r>
              <a:rPr lang="en-US" sz="2000" b="1" dirty="0" smtClean="0">
                <a:latin typeface="Georgia" pitchFamily="18" charset="0"/>
              </a:rPr>
              <a:t>! </a:t>
            </a:r>
            <a:endParaRPr lang="uk-UA" sz="2000" b="1" dirty="0" smtClean="0">
              <a:latin typeface="Georgia" pitchFamily="18" charset="0"/>
            </a:endParaRPr>
          </a:p>
          <a:p>
            <a:pPr algn="ctr"/>
            <a:r>
              <a:rPr lang="en-US" sz="2000" b="1" dirty="0" err="1" smtClean="0">
                <a:latin typeface="Georgia" pitchFamily="18" charset="0"/>
              </a:rPr>
              <a:t>Пострибали</a:t>
            </a:r>
            <a:r>
              <a:rPr lang="en-US" sz="2000" b="1" dirty="0" smtClean="0">
                <a:latin typeface="Georgia" pitchFamily="18" charset="0"/>
              </a:rPr>
              <a:t>!</a:t>
            </a:r>
          </a:p>
          <a:p>
            <a:pPr algn="ctr"/>
            <a:r>
              <a:rPr lang="en-US" sz="2000" b="1" dirty="0" err="1" smtClean="0">
                <a:latin typeface="Georgia" pitchFamily="18" charset="0"/>
              </a:rPr>
              <a:t>Три</a:t>
            </a:r>
            <a:r>
              <a:rPr lang="en-US" sz="2000" b="1" dirty="0" smtClean="0">
                <a:latin typeface="Georgia" pitchFamily="18" charset="0"/>
              </a:rPr>
              <a:t>, </a:t>
            </a:r>
            <a:r>
              <a:rPr lang="en-US" sz="2000" b="1" dirty="0" err="1" smtClean="0">
                <a:latin typeface="Georgia" pitchFamily="18" charset="0"/>
              </a:rPr>
              <a:t>чотири</a:t>
            </a:r>
            <a:r>
              <a:rPr lang="en-US" sz="2000" b="1" dirty="0" smtClean="0">
                <a:latin typeface="Georgia" pitchFamily="18" charset="0"/>
              </a:rPr>
              <a:t>!</a:t>
            </a:r>
            <a:endParaRPr lang="uk-UA" sz="2000" b="1" dirty="0" smtClean="0">
              <a:latin typeface="Georgia" pitchFamily="18" charset="0"/>
            </a:endParaRPr>
          </a:p>
          <a:p>
            <a:pPr algn="ctr"/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uk-UA" sz="2000" b="1" dirty="0" smtClean="0">
                <a:latin typeface="Georgia" pitchFamily="18" charset="0"/>
              </a:rPr>
              <a:t>Рівно</a:t>
            </a:r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en-US" sz="2000" b="1" dirty="0" err="1" smtClean="0">
                <a:latin typeface="Georgia" pitchFamily="18" charset="0"/>
              </a:rPr>
              <a:t>стали</a:t>
            </a:r>
            <a:r>
              <a:rPr lang="en-US" sz="2000" b="1" dirty="0" smtClean="0">
                <a:latin typeface="Georgia" pitchFamily="18" charset="0"/>
              </a:rPr>
              <a:t>.</a:t>
            </a:r>
          </a:p>
          <a:p>
            <a:pPr algn="ctr"/>
            <a:r>
              <a:rPr lang="en-US" sz="2000" b="1" dirty="0" err="1" smtClean="0">
                <a:latin typeface="Georgia" pitchFamily="18" charset="0"/>
              </a:rPr>
              <a:t>Лапки</a:t>
            </a:r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en-US" sz="2000" b="1" dirty="0" err="1" smtClean="0">
                <a:latin typeface="Georgia" pitchFamily="18" charset="0"/>
              </a:rPr>
              <a:t>вліво</a:t>
            </a:r>
            <a:r>
              <a:rPr lang="en-US" sz="2000" b="1" dirty="0" smtClean="0">
                <a:latin typeface="Georgia" pitchFamily="18" charset="0"/>
              </a:rPr>
              <a:t>, </a:t>
            </a:r>
            <a:endParaRPr lang="uk-UA" sz="2000" b="1" dirty="0" smtClean="0">
              <a:latin typeface="Georgia" pitchFamily="18" charset="0"/>
            </a:endParaRPr>
          </a:p>
          <a:p>
            <a:pPr algn="ctr"/>
            <a:r>
              <a:rPr lang="en-US" sz="2000" b="1" dirty="0" err="1" smtClean="0">
                <a:latin typeface="Georgia" pitchFamily="18" charset="0"/>
              </a:rPr>
              <a:t>лапки</a:t>
            </a:r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en-US" sz="2000" b="1" dirty="0" err="1" smtClean="0">
                <a:latin typeface="Georgia" pitchFamily="18" charset="0"/>
              </a:rPr>
              <a:t>вправо</a:t>
            </a:r>
            <a:r>
              <a:rPr lang="en-US" sz="2000" b="1" dirty="0" smtClean="0">
                <a:latin typeface="Georgia" pitchFamily="18" charset="0"/>
              </a:rPr>
              <a:t>.</a:t>
            </a:r>
          </a:p>
          <a:p>
            <a:pPr algn="ctr"/>
            <a:r>
              <a:rPr lang="en-US" sz="2000" b="1" dirty="0" err="1" smtClean="0">
                <a:latin typeface="Georgia" pitchFamily="18" charset="0"/>
              </a:rPr>
              <a:t>Лапки</a:t>
            </a:r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en-US" sz="2000" b="1" dirty="0" err="1" smtClean="0">
                <a:latin typeface="Georgia" pitchFamily="18" charset="0"/>
              </a:rPr>
              <a:t>вгору</a:t>
            </a:r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en-US" sz="2000" b="1" dirty="0" err="1" smtClean="0">
                <a:latin typeface="Georgia" pitchFamily="18" charset="0"/>
              </a:rPr>
              <a:t>підняли</a:t>
            </a:r>
            <a:r>
              <a:rPr lang="en-US" sz="2000" b="1" dirty="0" smtClean="0">
                <a:latin typeface="Georgia" pitchFamily="18" charset="0"/>
              </a:rPr>
              <a:t>.</a:t>
            </a:r>
          </a:p>
          <a:p>
            <a:pPr algn="ctr"/>
            <a:r>
              <a:rPr lang="en-US" sz="2000" b="1" dirty="0" err="1" smtClean="0">
                <a:latin typeface="Georgia" pitchFamily="18" charset="0"/>
              </a:rPr>
              <a:t>Всі</a:t>
            </a:r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en-US" sz="2000" b="1" dirty="0" err="1" smtClean="0">
                <a:latin typeface="Georgia" pitchFamily="18" charset="0"/>
              </a:rPr>
              <a:t>тихесенько</a:t>
            </a:r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en-US" sz="2000" b="1" dirty="0" err="1" smtClean="0">
                <a:latin typeface="Georgia" pitchFamily="18" charset="0"/>
              </a:rPr>
              <a:t>присіли</a:t>
            </a:r>
            <a:r>
              <a:rPr lang="en-US" sz="2000" b="1" dirty="0" smtClean="0">
                <a:latin typeface="Georgia" pitchFamily="18" charset="0"/>
              </a:rPr>
              <a:t>.</a:t>
            </a:r>
          </a:p>
          <a:p>
            <a:pPr algn="ctr"/>
            <a:r>
              <a:rPr lang="en-US" sz="2000" b="1" dirty="0" err="1" smtClean="0">
                <a:latin typeface="Georgia" pitchFamily="18" charset="0"/>
              </a:rPr>
              <a:t>Потім</a:t>
            </a:r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en-US" sz="2000" b="1" dirty="0" err="1" smtClean="0">
                <a:latin typeface="Georgia" pitchFamily="18" charset="0"/>
              </a:rPr>
              <a:t>знову</a:t>
            </a:r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en-US" sz="2000" b="1" dirty="0" err="1" smtClean="0">
                <a:latin typeface="Georgia" pitchFamily="18" charset="0"/>
              </a:rPr>
              <a:t>підвелись</a:t>
            </a:r>
            <a:r>
              <a:rPr lang="en-US" sz="2000" b="1" dirty="0" smtClean="0">
                <a:latin typeface="Georgia" pitchFamily="18" charset="0"/>
              </a:rPr>
              <a:t>.</a:t>
            </a:r>
          </a:p>
          <a:p>
            <a:pPr algn="ctr"/>
            <a:r>
              <a:rPr lang="uk-UA" sz="2000" b="1" dirty="0" smtClean="0">
                <a:latin typeface="Georgia" pitchFamily="18" charset="0"/>
              </a:rPr>
              <a:t>Покрутились, усміхнулись,</a:t>
            </a:r>
            <a:endParaRPr lang="en-US" sz="2000" b="1" dirty="0" smtClean="0">
              <a:latin typeface="Georgia" pitchFamily="18" charset="0"/>
            </a:endParaRPr>
          </a:p>
          <a:p>
            <a:pPr algn="ctr"/>
            <a:r>
              <a:rPr lang="uk-UA" sz="2000" b="1" dirty="0" smtClean="0">
                <a:latin typeface="Georgia" pitchFamily="18" charset="0"/>
              </a:rPr>
              <a:t>З</a:t>
            </a:r>
            <a:r>
              <a:rPr lang="en-US" sz="2000" b="1" dirty="0" smtClean="0">
                <a:latin typeface="Georgia" pitchFamily="18" charset="0"/>
              </a:rPr>
              <a:t>а </a:t>
            </a:r>
            <a:r>
              <a:rPr lang="en-US" sz="2000" b="1" dirty="0" err="1" smtClean="0">
                <a:latin typeface="Georgia" pitchFamily="18" charset="0"/>
              </a:rPr>
              <a:t>науку</a:t>
            </a:r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en-US" sz="2000" b="1" dirty="0" err="1" smtClean="0">
                <a:latin typeface="Georgia" pitchFamily="18" charset="0"/>
              </a:rPr>
              <a:t>знов</a:t>
            </a:r>
            <a:r>
              <a:rPr lang="en-US" sz="2000" b="1" dirty="0" smtClean="0">
                <a:latin typeface="Georgia" pitchFamily="18" charset="0"/>
              </a:rPr>
              <a:t> </a:t>
            </a:r>
            <a:r>
              <a:rPr lang="en-US" sz="2000" b="1" dirty="0" err="1" smtClean="0">
                <a:latin typeface="Georgia" pitchFamily="18" charset="0"/>
              </a:rPr>
              <a:t>взялись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467528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0242" name="AutoShape 2" descr="Картинки по запросу малюнки казкового вов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31840" y="1124744"/>
            <a:ext cx="6012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ДОПОМОЖІТЬ ВЕДМЕДИКУ</a:t>
            </a:r>
            <a:endParaRPr lang="ru-RU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16500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79512" y="2132856"/>
            <a:ext cx="91450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                         Складіть речення з розсипаних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                          слів.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                                         </a:t>
            </a:r>
            <a:r>
              <a:rPr lang="uk-UA" sz="3200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ліс  зима У  прийшла.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                                   шубки білі Дерева одягли.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                               у краї відлетіли теплі Птахи.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3200" i="1" dirty="0" smtClean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3200" i="1" dirty="0" smtClean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3200" i="1" dirty="0" smtClean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uk-UA" sz="3200" i="1" dirty="0" smtClean="0">
              <a:latin typeface="Georgia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218" name="Picture 2" descr="http://www.ranok.com.ua/images/objects_object/1/5/9/0/2/image/13105116uplakatzvirubkoyuvedmedikzknizhkoy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96752"/>
            <a:ext cx="2664296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971601" y="1052736"/>
            <a:ext cx="684076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000" b="1" dirty="0" smtClean="0">
                <a:solidFill>
                  <a:srgbClr val="002060"/>
                </a:solidFill>
              </a:rPr>
              <a:t>НАВЧІТЬ ЛИСИЧКУ СКЛАДАТИ РЕЧЕННЯ</a:t>
            </a:r>
            <a:endParaRPr lang="ru-RU" sz="30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07904" y="1772816"/>
            <a:ext cx="5256584" cy="5129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Вставте</a:t>
            </a:r>
            <a:r>
              <a:rPr lang="ru-RU" sz="28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пропущені</a:t>
            </a:r>
            <a:r>
              <a:rPr lang="ru-RU" sz="28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слова таким чином, </a:t>
            </a:r>
            <a:r>
              <a:rPr lang="ru-RU" sz="28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щоб</a:t>
            </a:r>
            <a:r>
              <a:rPr lang="ru-RU" sz="28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вийшло</a:t>
            </a:r>
            <a:r>
              <a:rPr lang="ru-RU" sz="28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зв’язне</a:t>
            </a:r>
            <a:r>
              <a:rPr lang="ru-RU" sz="28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речення</a:t>
            </a:r>
            <a:r>
              <a:rPr lang="ru-RU" sz="28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i="1" dirty="0" smtClean="0"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36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Біля</a:t>
            </a: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нашої</a:t>
            </a: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школи</a:t>
            </a: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ростуть</a:t>
            </a: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...</a:t>
            </a:r>
            <a:endParaRPr lang="ru-RU" sz="3600" dirty="0" smtClean="0"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В оленя </a:t>
            </a:r>
            <a:r>
              <a:rPr lang="ru-RU" sz="36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великі</a:t>
            </a: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красиві</a:t>
            </a: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...</a:t>
            </a:r>
            <a:endParaRPr lang="ru-RU" sz="3600" dirty="0" smtClean="0">
              <a:latin typeface="Georgia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 На </a:t>
            </a:r>
            <a:r>
              <a:rPr lang="ru-RU" sz="36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яблуні</a:t>
            </a: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ростуть</a:t>
            </a: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600" i="1" dirty="0" err="1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смачні</a:t>
            </a:r>
            <a:r>
              <a:rPr lang="ru-RU" sz="3600" i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...</a:t>
            </a:r>
            <a:endParaRPr lang="ru-RU" sz="3600" dirty="0" smtClean="0">
              <a:latin typeface="Georgia" pitchFamily="18" charset="0"/>
              <a:cs typeface="Arial" pitchFamily="34" charset="0"/>
            </a:endParaRPr>
          </a:p>
        </p:txBody>
      </p:sp>
      <p:pic>
        <p:nvPicPr>
          <p:cNvPr id="8196" name="Picture 4" descr="http://budschool.at.ua/_ph/13/2/8068756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772816"/>
            <a:ext cx="318135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907704" y="1124744"/>
            <a:ext cx="63367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Georgia" pitchFamily="18" charset="0"/>
              </a:rPr>
              <a:t>ПІДСУМОК   УРОКУ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505" y="2276872"/>
            <a:ext cx="806489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uk-UA" sz="2800" b="1" dirty="0" smtClean="0"/>
              <a:t>Як називається країна,</a:t>
            </a:r>
          </a:p>
          <a:p>
            <a:r>
              <a:rPr lang="uk-UA" sz="2800" b="1" dirty="0" smtClean="0"/>
              <a:t>якою ми сьогодні мандрували?</a:t>
            </a:r>
          </a:p>
          <a:p>
            <a:pPr>
              <a:buFontTx/>
              <a:buChar char="-"/>
            </a:pPr>
            <a:r>
              <a:rPr lang="uk-UA" sz="2800" b="1" dirty="0" smtClean="0"/>
              <a:t> З чого складається речення?</a:t>
            </a:r>
          </a:p>
          <a:p>
            <a:pPr>
              <a:buFontTx/>
              <a:buChar char="-"/>
            </a:pPr>
            <a:r>
              <a:rPr lang="uk-UA" sz="2800" b="1" dirty="0" smtClean="0"/>
              <a:t> Що є головною ознакою </a:t>
            </a:r>
          </a:p>
          <a:p>
            <a:r>
              <a:rPr lang="uk-UA" sz="2800" b="1" dirty="0" smtClean="0"/>
              <a:t>речення?</a:t>
            </a:r>
            <a:endParaRPr lang="ru-RU" sz="2800" b="1" dirty="0"/>
          </a:p>
        </p:txBody>
      </p:sp>
      <p:pic>
        <p:nvPicPr>
          <p:cNvPr id="4098" name="Picture 2" descr="http://5fan.ru/files/13/5fan_ru_67074_cb89a8b6b011c940f52cd0ab17ef239f.html_files/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8250" y="2095500"/>
            <a:ext cx="4095750" cy="476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800" decel="100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987824" y="1340768"/>
            <a:ext cx="561662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002060"/>
                </a:solidFill>
              </a:rPr>
              <a:t>ДОМАШНЄ  ЗАВДАННЯ</a:t>
            </a:r>
          </a:p>
          <a:p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С.89, Вправа 226,</a:t>
            </a:r>
          </a:p>
          <a:p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1 та 3  </a:t>
            </a:r>
            <a:r>
              <a:rPr lang="uk-UA" sz="4000" b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завдання-</a:t>
            </a: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усно, </a:t>
            </a:r>
          </a:p>
          <a:p>
            <a:r>
              <a:rPr lang="uk-UA" sz="4000" b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  завдання-</a:t>
            </a:r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письмово;</a:t>
            </a:r>
          </a:p>
          <a:p>
            <a:r>
              <a:rPr lang="uk-UA" sz="40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Вивчити правило с.88.</a:t>
            </a:r>
            <a:endParaRPr lang="ru-RU" sz="4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3074" name="Picture 2" descr="http://8next.com/uploads/fotos/3mova/7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1124744"/>
            <a:ext cx="2808312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764704"/>
            <a:ext cx="9144000" cy="5890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18434" name="Picture 2" descr="http://purmix.ru/images/uroki/karand/komixSupergeroi/mash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96752"/>
            <a:ext cx="3672408" cy="3381375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400" cy="70104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4499992" y="1196752"/>
            <a:ext cx="464400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dirty="0" smtClean="0">
                <a:latin typeface="Georgia" pitchFamily="18" charset="0"/>
              </a:rPr>
              <a:t> </a:t>
            </a:r>
            <a:r>
              <a:rPr lang="uk-UA" sz="3600" b="1" dirty="0" smtClean="0">
                <a:solidFill>
                  <a:srgbClr val="7030A0"/>
                </a:solidFill>
                <a:latin typeface="Georgia" pitchFamily="18" charset="0"/>
              </a:rPr>
              <a:t>НАШ  ДЕВІЗ:</a:t>
            </a:r>
          </a:p>
          <a:p>
            <a:r>
              <a:rPr lang="uk-UA" sz="2400" b="1" dirty="0" smtClean="0">
                <a:latin typeface="Georgia" pitchFamily="18" charset="0"/>
              </a:rPr>
              <a:t>     Не просто слухати,</a:t>
            </a:r>
          </a:p>
          <a:p>
            <a:r>
              <a:rPr lang="uk-UA" sz="2400" b="1" dirty="0" smtClean="0">
                <a:latin typeface="Georgia" pitchFamily="18" charset="0"/>
              </a:rPr>
              <a:t>                  а </a:t>
            </a:r>
            <a:r>
              <a:rPr lang="uk-UA" sz="2400" b="1" dirty="0" smtClean="0">
                <a:solidFill>
                  <a:srgbClr val="C00000"/>
                </a:solidFill>
                <a:latin typeface="Georgia" pitchFamily="18" charset="0"/>
              </a:rPr>
              <a:t>чути</a:t>
            </a:r>
            <a:r>
              <a:rPr lang="uk-UA" sz="2400" b="1" dirty="0" smtClean="0">
                <a:latin typeface="Georgia" pitchFamily="18" charset="0"/>
              </a:rPr>
              <a:t>.</a:t>
            </a:r>
          </a:p>
          <a:p>
            <a:r>
              <a:rPr lang="uk-UA" sz="2400" b="1" dirty="0" smtClean="0">
                <a:latin typeface="Georgia" pitchFamily="18" charset="0"/>
              </a:rPr>
              <a:t>     Не просто дивитись, </a:t>
            </a:r>
          </a:p>
          <a:p>
            <a:r>
              <a:rPr lang="uk-UA" sz="2400" b="1" dirty="0" smtClean="0">
                <a:latin typeface="Georgia" pitchFamily="18" charset="0"/>
              </a:rPr>
              <a:t>                а </a:t>
            </a:r>
            <a:r>
              <a:rPr lang="uk-UA" sz="2400" b="1" dirty="0" smtClean="0">
                <a:solidFill>
                  <a:srgbClr val="C00000"/>
                </a:solidFill>
                <a:latin typeface="Georgia" pitchFamily="18" charset="0"/>
              </a:rPr>
              <a:t>бачити</a:t>
            </a:r>
            <a:r>
              <a:rPr lang="uk-UA" sz="2400" b="1" dirty="0" smtClean="0">
                <a:latin typeface="Georgia" pitchFamily="18" charset="0"/>
              </a:rPr>
              <a:t>.</a:t>
            </a:r>
          </a:p>
          <a:p>
            <a:r>
              <a:rPr lang="uk-UA" sz="2400" b="1" dirty="0" smtClean="0">
                <a:latin typeface="Georgia" pitchFamily="18" charset="0"/>
              </a:rPr>
              <a:t>     Не просто відповідати, </a:t>
            </a:r>
          </a:p>
          <a:p>
            <a:r>
              <a:rPr lang="uk-UA" sz="2400" b="1" dirty="0" smtClean="0">
                <a:latin typeface="Georgia" pitchFamily="18" charset="0"/>
              </a:rPr>
              <a:t>             а </a:t>
            </a:r>
            <a:r>
              <a:rPr lang="uk-UA" sz="2400" b="1" dirty="0" smtClean="0">
                <a:solidFill>
                  <a:srgbClr val="C00000"/>
                </a:solidFill>
                <a:latin typeface="Georgia" pitchFamily="18" charset="0"/>
              </a:rPr>
              <a:t>міркувати</a:t>
            </a:r>
            <a:r>
              <a:rPr lang="uk-UA" sz="2400" b="1" dirty="0" smtClean="0">
                <a:latin typeface="Georgia" pitchFamily="18" charset="0"/>
              </a:rPr>
              <a:t>.</a:t>
            </a:r>
          </a:p>
          <a:p>
            <a:r>
              <a:rPr lang="uk-UA" sz="2400" b="1" dirty="0" smtClean="0">
                <a:latin typeface="Georgia" pitchFamily="18" charset="0"/>
              </a:rPr>
              <a:t>     Дружно й плідно</a:t>
            </a:r>
          </a:p>
          <a:p>
            <a:r>
              <a:rPr lang="uk-UA" sz="2400" b="1" dirty="0" smtClean="0">
                <a:latin typeface="Georgia" pitchFamily="18" charset="0"/>
              </a:rPr>
              <a:t>             </a:t>
            </a:r>
            <a:r>
              <a:rPr lang="uk-UA" sz="2400" b="1" dirty="0" smtClean="0">
                <a:solidFill>
                  <a:srgbClr val="C00000"/>
                </a:solidFill>
                <a:latin typeface="Georgia" pitchFamily="18" charset="0"/>
              </a:rPr>
              <a:t>працювати</a:t>
            </a:r>
            <a:r>
              <a:rPr lang="uk-UA" sz="2400" b="1" dirty="0" smtClean="0">
                <a:latin typeface="Georgia" pitchFamily="18" charset="0"/>
              </a:rPr>
              <a:t>!</a:t>
            </a:r>
            <a:endParaRPr lang="ru-RU" sz="24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052736"/>
            <a:ext cx="4176464" cy="5438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957392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5" name="Picture 4" descr="Слайд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03848" y="1340768"/>
            <a:ext cx="58326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5400" dirty="0"/>
          </a:p>
        </p:txBody>
      </p:sp>
      <p:pic>
        <p:nvPicPr>
          <p:cNvPr id="15362" name="Picture 2" descr="http://s012.radikal.ru/i319/1410/d1/c03b248a562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620688"/>
            <a:ext cx="3672408" cy="3140968"/>
          </a:xfrm>
          <a:prstGeom prst="rect">
            <a:avLst/>
          </a:prstGeom>
          <a:noFill/>
        </p:spPr>
      </p:pic>
      <p:pic>
        <p:nvPicPr>
          <p:cNvPr id="15364" name="Picture 4" descr="http://testpromex.rmt.by/wp-content/uploads/2013/06/istorij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3928" y="3933056"/>
            <a:ext cx="4536504" cy="26369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131840" y="1268760"/>
            <a:ext cx="51845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i="1" dirty="0" smtClean="0">
                <a:latin typeface="курсів"/>
              </a:rPr>
              <a:t>Я маленький, я </a:t>
            </a:r>
            <a:r>
              <a:rPr lang="ru-RU" sz="2800" b="1" i="1" dirty="0" err="1" smtClean="0">
                <a:latin typeface="курсів"/>
              </a:rPr>
              <a:t>вухатий</a:t>
            </a:r>
            <a:r>
              <a:rPr lang="ru-RU" sz="2800" b="1" i="1" dirty="0" smtClean="0">
                <a:latin typeface="курсів"/>
              </a:rPr>
              <a:t>, </a:t>
            </a:r>
            <a:r>
              <a:rPr lang="ru-RU" sz="2800" b="1" i="1" dirty="0" err="1" smtClean="0">
                <a:latin typeface="курсів"/>
              </a:rPr>
              <a:t>Попелястий</a:t>
            </a:r>
            <a:r>
              <a:rPr lang="ru-RU" sz="2800" b="1" i="1" dirty="0" smtClean="0">
                <a:latin typeface="курсів"/>
              </a:rPr>
              <a:t>, </a:t>
            </a:r>
            <a:r>
              <a:rPr lang="ru-RU" sz="2800" b="1" i="1" dirty="0" err="1" smtClean="0">
                <a:latin typeface="курсів"/>
              </a:rPr>
              <a:t>волохатий</a:t>
            </a:r>
            <a:r>
              <a:rPr lang="ru-RU" sz="2800" b="1" i="1" dirty="0" smtClean="0">
                <a:latin typeface="курсів"/>
              </a:rPr>
              <a:t>.</a:t>
            </a:r>
          </a:p>
          <a:p>
            <a:pPr fontAlgn="base"/>
            <a:r>
              <a:rPr lang="ru-RU" sz="2800" b="1" i="1" dirty="0" smtClean="0">
                <a:latin typeface="курсів"/>
              </a:rPr>
              <a:t> Я </a:t>
            </a:r>
            <a:r>
              <a:rPr lang="ru-RU" sz="2800" b="1" i="1" dirty="0" err="1" smtClean="0">
                <a:latin typeface="курсів"/>
              </a:rPr>
              <a:t>стрибаю</a:t>
            </a:r>
            <a:r>
              <a:rPr lang="ru-RU" sz="2800" b="1" i="1" dirty="0" smtClean="0">
                <a:latin typeface="курсів"/>
              </a:rPr>
              <a:t> </a:t>
            </a:r>
            <a:r>
              <a:rPr lang="ru-RU" sz="2800" b="1" i="1" dirty="0" err="1" smtClean="0">
                <a:latin typeface="курсів"/>
              </a:rPr>
              <a:t>і</a:t>
            </a:r>
            <a:r>
              <a:rPr lang="ru-RU" sz="2800" b="1" i="1" dirty="0" smtClean="0">
                <a:latin typeface="курсів"/>
              </a:rPr>
              <a:t> </a:t>
            </a:r>
            <a:r>
              <a:rPr lang="ru-RU" sz="2800" b="1" i="1" dirty="0" err="1" smtClean="0">
                <a:latin typeface="курсів"/>
              </a:rPr>
              <a:t>тікаю</a:t>
            </a:r>
            <a:r>
              <a:rPr lang="ru-RU" sz="2800" b="1" i="1" dirty="0" smtClean="0">
                <a:latin typeface="курсів"/>
              </a:rPr>
              <a:t>,</a:t>
            </a:r>
          </a:p>
          <a:p>
            <a:pPr fontAlgn="base"/>
            <a:r>
              <a:rPr lang="ru-RU" sz="2800" b="1" i="1" dirty="0" smtClean="0">
                <a:latin typeface="курсів"/>
              </a:rPr>
              <a:t> </a:t>
            </a:r>
            <a:r>
              <a:rPr lang="ru-RU" sz="2800" b="1" i="1" dirty="0" err="1" smtClean="0">
                <a:latin typeface="курсів"/>
              </a:rPr>
              <a:t>Дуже</a:t>
            </a:r>
            <a:r>
              <a:rPr lang="ru-RU" sz="2800" b="1" i="1" dirty="0" smtClean="0">
                <a:latin typeface="курсів"/>
              </a:rPr>
              <a:t> </a:t>
            </a:r>
            <a:r>
              <a:rPr lang="ru-RU" sz="2800" b="1" i="1" dirty="0" err="1" smtClean="0">
                <a:latin typeface="курсів"/>
              </a:rPr>
              <a:t>куций</a:t>
            </a:r>
            <a:r>
              <a:rPr lang="ru-RU" sz="2800" b="1" i="1" dirty="0" smtClean="0">
                <a:latin typeface="курсів"/>
              </a:rPr>
              <a:t> хвостик маю</a:t>
            </a:r>
            <a:r>
              <a:rPr lang="ru-RU" sz="2800" b="1" dirty="0" smtClean="0">
                <a:latin typeface="курсів"/>
              </a:rPr>
              <a:t>. </a:t>
            </a:r>
            <a:endParaRPr lang="ru-RU" sz="2800" b="1" dirty="0">
              <a:latin typeface="курсів"/>
            </a:endParaRPr>
          </a:p>
        </p:txBody>
      </p:sp>
      <p:pic>
        <p:nvPicPr>
          <p:cNvPr id="10" name="Picture 2" descr="Картинки по запросу малюнок зайця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212976"/>
            <a:ext cx="3960440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0" name="AutoShape 2" descr="Картинки по запросу малюнок до казки рукави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2" name="AutoShape 4" descr="Картинки по запросу малюнок до казки рукави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2" descr="Картинки по запросу малюнок до казки рукави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4" descr="Картинки по запросу малюнок до казки рукави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4" name="AutoShape 6" descr="Картинки по запросу малюнок до казки рукави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6" name="AutoShape 8" descr="Картинки по запросу малюнок до казки рукави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22" name="Picture 14" descr="https://pp.vk.me/c316418/v316418736/17c4/cI4ahnXnmE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1052736"/>
            <a:ext cx="2736304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39552" y="1124744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                     </a:t>
            </a:r>
            <a:r>
              <a:rPr lang="uk-UA" sz="4000" b="1" dirty="0" smtClean="0">
                <a:solidFill>
                  <a:schemeClr val="accent6">
                    <a:lumMod val="50000"/>
                  </a:schemeClr>
                </a:solidFill>
              </a:rPr>
              <a:t>КАЛІГРАФІЧНА    ХВИЛИНКА</a:t>
            </a:r>
            <a:endParaRPr lang="ru-RU" sz="4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372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48572" y="2204864"/>
            <a:ext cx="879542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err="1" smtClean="0">
                <a:solidFill>
                  <a:srgbClr val="0070C0"/>
                </a:solidFill>
              </a:rPr>
              <a:t>Оо</a:t>
            </a:r>
            <a:r>
              <a:rPr lang="uk-UA" sz="4400" b="1" dirty="0" smtClean="0">
                <a:solidFill>
                  <a:srgbClr val="0070C0"/>
                </a:solidFill>
              </a:rPr>
              <a:t> ой йо ом </a:t>
            </a:r>
            <a:r>
              <a:rPr lang="uk-UA" sz="4400" b="1" dirty="0" err="1" smtClean="0">
                <a:solidFill>
                  <a:srgbClr val="0070C0"/>
                </a:solidFill>
              </a:rPr>
              <a:t>ор</a:t>
            </a:r>
            <a:r>
              <a:rPr lang="uk-UA" sz="4400" b="1" dirty="0" smtClean="0">
                <a:solidFill>
                  <a:srgbClr val="0070C0"/>
                </a:solidFill>
              </a:rPr>
              <a:t> </a:t>
            </a:r>
            <a:r>
              <a:rPr lang="uk-UA" sz="4400" b="1" dirty="0" err="1" smtClean="0">
                <a:solidFill>
                  <a:srgbClr val="0070C0"/>
                </a:solidFill>
              </a:rPr>
              <a:t>ов</a:t>
            </a:r>
            <a:r>
              <a:rPr lang="uk-UA" sz="4400" b="1" dirty="0" smtClean="0">
                <a:solidFill>
                  <a:srgbClr val="0070C0"/>
                </a:solidFill>
              </a:rPr>
              <a:t> он </a:t>
            </a:r>
            <a:r>
              <a:rPr lang="uk-UA" sz="4400" b="1" dirty="0" err="1" smtClean="0">
                <a:solidFill>
                  <a:srgbClr val="0070C0"/>
                </a:solidFill>
              </a:rPr>
              <a:t>Ол</a:t>
            </a:r>
            <a:r>
              <a:rPr lang="uk-UA" sz="4400" b="1" dirty="0" smtClean="0">
                <a:solidFill>
                  <a:srgbClr val="0070C0"/>
                </a:solidFill>
              </a:rPr>
              <a:t> Ом ох</a:t>
            </a:r>
          </a:p>
          <a:p>
            <a:endParaRPr lang="ru-RU" sz="4400" b="1" dirty="0" smtClean="0">
              <a:solidFill>
                <a:srgbClr val="0070C0"/>
              </a:solidFill>
            </a:endParaRPr>
          </a:p>
          <a:p>
            <a:r>
              <a:rPr lang="uk-UA" sz="4400" b="1" dirty="0" smtClean="0">
                <a:solidFill>
                  <a:srgbClr val="0070C0"/>
                </a:solidFill>
              </a:rPr>
              <a:t> Ой, яка чудова українська мова!</a:t>
            </a:r>
            <a:endParaRPr lang="ru-RU" sz="4400" b="1" dirty="0">
              <a:solidFill>
                <a:srgbClr val="0070C0"/>
              </a:solidFill>
            </a:endParaRPr>
          </a:p>
        </p:txBody>
      </p:sp>
      <p:sp>
        <p:nvSpPr>
          <p:cNvPr id="16386" name="AutoShape 2" descr="Картинки по запросу малюнок калин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8" name="Picture 4" descr="http://vorob.lvivedu.com/uploads/editor/3256/286988/blog_/files/13245043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437112"/>
            <a:ext cx="3960440" cy="2219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http://i.calameoassets.com/131208162402-b8fd60f9701191f5175a1607140809c0/lar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437112"/>
            <a:ext cx="3528392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347864" y="764704"/>
            <a:ext cx="5796136" cy="63709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2"/>
            <a:r>
              <a:rPr lang="uk-UA" sz="2400" b="1" smtClean="0">
                <a:latin typeface="Times New Roman" pitchFamily="18" charset="0"/>
                <a:cs typeface="Times New Roman" pitchFamily="18" charset="0"/>
              </a:rPr>
              <a:t>МОВНА РОЗМИНКА</a:t>
            </a:r>
            <a:endParaRPr lang="uk-UA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lvl="2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 чого складається текст?</a:t>
            </a:r>
          </a:p>
          <a:p>
            <a:pPr lvl="2"/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 речень.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Як відокремлюються речення в усному мовленні?</a:t>
            </a:r>
          </a:p>
          <a:p>
            <a:pPr lvl="1"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Паузою.</a:t>
            </a:r>
          </a:p>
          <a:p>
            <a:pPr lvl="1"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А в писемному?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Розділовими знаками.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 чого складається речення? 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Зі слів.</a:t>
            </a:r>
          </a:p>
          <a:p>
            <a:pPr marL="0" lvl="3"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Як пишуться слова в реченні? </a:t>
            </a:r>
          </a:p>
          <a:p>
            <a:pPr marL="0" lvl="3"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Окремо.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 якої букви пишеться перше слово в реченні? </a:t>
            </a:r>
          </a:p>
          <a:p>
            <a:pPr>
              <a:buFont typeface="Arial" pitchFamily="34" charset="0"/>
              <a:buChar char="•"/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З великої.</a:t>
            </a:r>
          </a:p>
          <a:p>
            <a:pPr lvl="2"/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pustunchik.ua/uploads/creation/cache/e5309c9a52652d64c42c8ac08651575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12776"/>
            <a:ext cx="2887216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1" dur="2000"/>
                                        <p:tgtEl>
                                          <p:spTgt spid="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6" dur="2000"/>
                                        <p:tgtEl>
                                          <p:spTgt spid="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67744" y="908720"/>
            <a:ext cx="62646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chemeClr val="accent6">
                    <a:lumMod val="50000"/>
                  </a:schemeClr>
                </a:solidFill>
              </a:rPr>
              <a:t>У ЛІСОВІЙ ШКОЛІ</a:t>
            </a:r>
            <a:endParaRPr lang="ru-RU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1700808"/>
            <a:ext cx="49685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6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Вправа 222.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uk-UA" sz="3600" dirty="0" smtClean="0">
                <a:latin typeface="Georgia" pitchFamily="18" charset="0"/>
                <a:cs typeface="Times New Roman" pitchFamily="18" charset="0"/>
              </a:rPr>
              <a:t>Прочитайте текст. Кінець кожного речення позначайте зниженням голосу і паузою.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uk-UA" sz="3600" dirty="0" smtClean="0">
                <a:latin typeface="Georgia" pitchFamily="18" charset="0"/>
                <a:cs typeface="Times New Roman" pitchFamily="18" charset="0"/>
              </a:rPr>
              <a:t>Спишіть друге речення.</a:t>
            </a:r>
            <a:endParaRPr lang="ru-RU" sz="3600" dirty="0" smtClean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13314" name="AutoShape 2" descr="Картинки по запросу малюнок лісової шко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Картинки по запросу малюнок лісової шко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8" name="AutoShape 6" descr="Картинки по запросу малюнок лісової шко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20" name="AutoShape 8" descr="Картинки по запросу малюнок лісової школ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2" descr="http://xreferat.com/image/71/1306558851_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700808"/>
            <a:ext cx="3888432" cy="4328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51920" y="1844824"/>
            <a:ext cx="511256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latin typeface="Century" pitchFamily="18" charset="0"/>
              </a:rPr>
              <a:t>Учитель – особа, яка навчає,  викладає навчальний предмет  </a:t>
            </a:r>
            <a:r>
              <a:rPr lang="uk-UA" sz="3200" b="1" smtClean="0">
                <a:latin typeface="Century" pitchFamily="18" charset="0"/>
              </a:rPr>
              <a:t>у школі.</a:t>
            </a:r>
            <a:endParaRPr lang="ru-RU" sz="3200" b="1" dirty="0">
              <a:latin typeface="Century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63688" y="980728"/>
            <a:ext cx="6944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СЛОВНИКОВА РОБОТА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933056"/>
            <a:ext cx="3816425" cy="2667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772816"/>
            <a:ext cx="3456384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800" decel="100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899591" y="1556792"/>
            <a:ext cx="741682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600" dirty="0" smtClean="0">
                <a:latin typeface="Georgia" pitchFamily="18" charset="0"/>
              </a:rPr>
              <a:t>Поняття про речення. Основні ознаки речення.</a:t>
            </a:r>
            <a:endParaRPr lang="ru-RU" sz="6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1268760"/>
            <a:ext cx="23762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uk-UA" dirty="0" smtClean="0">
                <a:latin typeface="Georgia" pitchFamily="18" charset="0"/>
              </a:rPr>
              <a:t>       Українська мова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7" name="Picture 2" descr="Картинки по запросу презентації з української мови 2 к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581128"/>
            <a:ext cx="2682999" cy="2088232"/>
          </a:xfrm>
          <a:prstGeom prst="rect">
            <a:avLst/>
          </a:prstGeom>
          <a:noFill/>
        </p:spPr>
      </p:pic>
      <p:pic>
        <p:nvPicPr>
          <p:cNvPr id="8" name="Picture 4" descr="Слайд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331640" y="1052737"/>
            <a:ext cx="78123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002060"/>
                </a:solidFill>
                <a:latin typeface="Georgia" pitchFamily="18" charset="0"/>
              </a:rPr>
              <a:t>ДОПОМОЖІТЬ  ВОВЧИКУ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59832" y="1772816"/>
            <a:ext cx="590465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latin typeface="Georgia" pitchFamily="18" charset="0"/>
                <a:ea typeface="Calibri" pitchFamily="34" charset="0"/>
                <a:cs typeface="Times New Roman" pitchFamily="18" charset="0"/>
              </a:rPr>
              <a:t>Вправа 223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uk-UA" sz="3200" dirty="0" smtClean="0">
                <a:latin typeface="Georgia" pitchFamily="18" charset="0"/>
                <a:cs typeface="Times New Roman" pitchFamily="18" charset="0"/>
              </a:rPr>
              <a:t> Прочитайте групи слів. Порівняйте їх.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uk-UA" sz="3200" dirty="0" smtClean="0">
                <a:latin typeface="Georgia" pitchFamily="18" charset="0"/>
                <a:cs typeface="Times New Roman" pitchFamily="18" charset="0"/>
              </a:rPr>
              <a:t> Яка з груп виражає закінчену думку?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lang="uk-UA" sz="3200" b="1" dirty="0" smtClean="0">
                <a:latin typeface="Georgia" pitchFamily="18" charset="0"/>
                <a:cs typeface="Times New Roman" pitchFamily="18" charset="0"/>
              </a:rPr>
              <a:t> </a:t>
            </a:r>
            <a:r>
              <a:rPr lang="uk-UA" sz="3200" b="1" i="1" dirty="0" smtClean="0">
                <a:latin typeface="Georgia" pitchFamily="18" charset="0"/>
                <a:cs typeface="Times New Roman" pitchFamily="18" charset="0"/>
              </a:rPr>
              <a:t>Висновок: речення виражає закінчену думку</a:t>
            </a:r>
            <a:r>
              <a:rPr lang="uk-UA" sz="3200" i="1" dirty="0" smtClean="0">
                <a:latin typeface="Georgia" pitchFamily="18" charset="0"/>
                <a:cs typeface="Times New Roman" pitchFamily="18" charset="0"/>
              </a:rPr>
              <a:t>.</a:t>
            </a:r>
            <a:endParaRPr lang="ru-RU" sz="3200" i="1" dirty="0" smtClean="0">
              <a:latin typeface="Georgia" pitchFamily="18" charset="0"/>
              <a:cs typeface="Arial" pitchFamily="34" charset="0"/>
            </a:endParaRPr>
          </a:p>
        </p:txBody>
      </p:sp>
      <p:sp>
        <p:nvSpPr>
          <p:cNvPr id="11266" name="AutoShape 2" descr="Картинки по запросу малюнки казкового вов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Картинки по запросу малюнки казкового вов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0" name="Picture 6" descr="https://encrypted-tbn3.gstatic.com/images?q=tbn:ANd9GcSlAZXwzJH2RR7HgKKHjd87HBdSw0W1jrbWlIa0CljA7RYdm-t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700808"/>
            <a:ext cx="2736304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554</Words>
  <Application>Microsoft Office PowerPoint</Application>
  <PresentationFormat>Экран (4:3)</PresentationFormat>
  <Paragraphs>114</Paragraphs>
  <Slides>17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Admin</cp:lastModifiedBy>
  <cp:revision>92</cp:revision>
  <dcterms:created xsi:type="dcterms:W3CDTF">2015-11-08T14:11:43Z</dcterms:created>
  <dcterms:modified xsi:type="dcterms:W3CDTF">2016-01-29T16:46:00Z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1370868</vt:lpwstr>
  </property>
  <property fmtid="{D5CDD505-2E9C-101B-9397-08002B2CF9AE}" name="NXPowerLiteVersion" pid="3">
    <vt:lpwstr>D4.1.4</vt:lpwstr>
  </property>
</Properties>
</file>