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8" r:id="rId2"/>
    <p:sldId id="256" r:id="rId3"/>
    <p:sldId id="257" r:id="rId4"/>
    <p:sldId id="260" r:id="rId5"/>
    <p:sldId id="262" r:id="rId6"/>
    <p:sldId id="282" r:id="rId7"/>
    <p:sldId id="261" r:id="rId8"/>
    <p:sldId id="267" r:id="rId9"/>
    <p:sldId id="264" r:id="rId10"/>
    <p:sldId id="263" r:id="rId11"/>
    <p:sldId id="265" r:id="rId12"/>
    <p:sldId id="266" r:id="rId13"/>
    <p:sldId id="268" r:id="rId14"/>
    <p:sldId id="279" r:id="rId15"/>
    <p:sldId id="273" r:id="rId16"/>
    <p:sldId id="269" r:id="rId17"/>
    <p:sldId id="271" r:id="rId18"/>
    <p:sldId id="274" r:id="rId19"/>
    <p:sldId id="276" r:id="rId20"/>
    <p:sldId id="283" r:id="rId21"/>
    <p:sldId id="280" r:id="rId22"/>
    <p:sldId id="270" r:id="rId2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EEF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56" autoAdjust="0"/>
    <p:restoredTop sz="91740" autoAdjust="0"/>
  </p:normalViewPr>
  <p:slideViewPr>
    <p:cSldViewPr>
      <p:cViewPr>
        <p:scale>
          <a:sx n="73" d="100"/>
          <a:sy n="73" d="100"/>
        </p:scale>
        <p:origin x="-1176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57664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34407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09883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4552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3585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07047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7015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26757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6002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4554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083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236E9-6D56-4F72-B7C9-2C3A928DE327}" type="datetimeFigureOut">
              <a:rPr lang="uk-UA" smtClean="0"/>
              <a:t>21.12.2014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BCEA-BB61-41AA-AC35-BE1291B0944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73800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3.pn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7.jpeg" Type="http://schemas.openxmlformats.org/officeDocument/2006/relationships/image"/><Relationship Id="rId4" Target="../media/image16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1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hdphoto4.wdp" Type="http://schemas.microsoft.com/office/2007/relationships/hdphoto"/><Relationship Id="rId2" Target="../media/image2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8" Target="../media/image32.jpeg" Type="http://schemas.openxmlformats.org/officeDocument/2006/relationships/image"/><Relationship Id="rId3" Target="../media/image27.jpeg" Type="http://schemas.openxmlformats.org/officeDocument/2006/relationships/image"/><Relationship Id="rId7" Target="../media/image31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0.jpeg" Type="http://schemas.openxmlformats.org/officeDocument/2006/relationships/image"/><Relationship Id="rId5" Target="../media/image29.jpeg" Type="http://schemas.openxmlformats.org/officeDocument/2006/relationships/image"/><Relationship Id="rId4" Target="../media/image28.png" Type="http://schemas.openxmlformats.org/officeDocument/2006/relationships/image"/><Relationship Id="rId9" Target="../media/image33.pn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 ?><Relationships xmlns="http://schemas.openxmlformats.org/package/2006/relationships"><Relationship Id="rId8" Target="../media/image32.jpeg" Type="http://schemas.openxmlformats.org/officeDocument/2006/relationships/image"/><Relationship Id="rId3" Target="../media/image27.jpeg" Type="http://schemas.openxmlformats.org/officeDocument/2006/relationships/image"/><Relationship Id="rId7" Target="../media/image31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0.jpeg" Type="http://schemas.openxmlformats.org/officeDocument/2006/relationships/image"/><Relationship Id="rId5" Target="../media/image29.jpeg" Type="http://schemas.openxmlformats.org/officeDocument/2006/relationships/image"/><Relationship Id="rId4" Target="../media/image28.png" Type="http://schemas.openxmlformats.org/officeDocument/2006/relationships/image"/><Relationship Id="rId9" Target="../media/image33.pn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2" Target="../media/image3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hdphoto3.wdp" Type="http://schemas.microsoft.com/office/2007/relationships/hdphoto"/></Relationships>
</file>

<file path=ppt/slides/_rels/slide4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6.pn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0.gif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038" y="332656"/>
            <a:ext cx="2974975" cy="368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5297" y="1484784"/>
            <a:ext cx="4767992" cy="30777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Леся Українка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“Біда навчить”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</a:t>
            </a:r>
          </a:p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Підготувала Семенюк І. С.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169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06" y="-2145"/>
            <a:ext cx="9141143" cy="686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72260" y="6206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6313" y="2348880"/>
            <a:ext cx="82794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/>
              <a:t>Клопіт      мешкає             зоглядівся</a:t>
            </a:r>
          </a:p>
          <a:p>
            <a:r>
              <a:rPr lang="uk-UA" sz="4000" b="1" dirty="0" smtClean="0"/>
              <a:t>рілля        </a:t>
            </a:r>
            <a:r>
              <a:rPr lang="uk-UA" sz="4000" b="1" dirty="0" err="1" smtClean="0"/>
              <a:t>скубуться</a:t>
            </a:r>
            <a:r>
              <a:rPr lang="uk-UA" sz="4000" b="1" dirty="0" smtClean="0"/>
              <a:t>         доволі</a:t>
            </a:r>
          </a:p>
          <a:p>
            <a:r>
              <a:rPr lang="uk-UA" sz="4000" b="1" dirty="0" smtClean="0"/>
              <a:t>клуня       навернеться    поживиться</a:t>
            </a:r>
          </a:p>
          <a:p>
            <a:r>
              <a:rPr lang="uk-UA" sz="4000" b="1" dirty="0" smtClean="0"/>
              <a:t>вельми    чималенько    дбає</a:t>
            </a:r>
            <a:endParaRPr lang="uk-UA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27731" y="828984"/>
            <a:ext cx="80634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Словникова робота</a:t>
            </a:r>
            <a:endParaRPr lang="uk-UA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58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71" y="-2146"/>
            <a:ext cx="9141143" cy="686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72260" y="6206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619672" y="332656"/>
            <a:ext cx="6336704" cy="1512168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Доберіть синоніми до слів</a:t>
            </a:r>
            <a:endParaRPr lang="uk-UA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6806" y="2495255"/>
            <a:ext cx="2982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  <a:t>Мешкає  </a:t>
            </a:r>
            <a:endParaRPr lang="uk-UA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7038" y="3469650"/>
            <a:ext cx="3538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  <a:t>Поживиться</a:t>
            </a:r>
            <a:endParaRPr lang="uk-UA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3284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1055961" y="4434571"/>
            <a:ext cx="1848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  <a:t>Дбає</a:t>
            </a:r>
            <a:endParaRPr lang="uk-UA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0" y="2534617"/>
            <a:ext cx="40550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>живе, проживає</a:t>
            </a:r>
            <a:endParaRPr lang="uk-UA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2" y="4440796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chemeClr val="accent2">
                    <a:lumMod val="75000"/>
                  </a:schemeClr>
                </a:solidFill>
              </a:rPr>
              <a:t>т</a:t>
            </a: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>урбується, піклується</a:t>
            </a:r>
            <a:endParaRPr lang="uk-UA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5054" y="3203141"/>
            <a:ext cx="4221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chemeClr val="accent2">
                    <a:lumMod val="75000"/>
                  </a:schemeClr>
                </a:solidFill>
              </a:rPr>
              <a:t>н</a:t>
            </a: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>аїсться, харчується</a:t>
            </a:r>
            <a:endParaRPr lang="uk-UA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987824" y="2888560"/>
            <a:ext cx="6844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959367" y="3823593"/>
            <a:ext cx="76568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468086" y="4794739"/>
            <a:ext cx="73576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662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" y="-24394"/>
            <a:ext cx="9141143" cy="686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72260" y="6206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dirty="0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619672" y="332656"/>
            <a:ext cx="6336704" cy="1512168"/>
          </a:xfrm>
          <a:prstGeom prst="horizontalScroll">
            <a:avLst/>
          </a:prstGeom>
          <a:solidFill>
            <a:srgbClr val="EEFDA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Визнач зайве слово</a:t>
            </a:r>
            <a:endParaRPr lang="uk-UA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3284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405561"/>
            <a:ext cx="81369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003399"/>
                </a:solidFill>
              </a:rPr>
              <a:t>  крук,  сорока,  сова,  </a:t>
            </a:r>
            <a:r>
              <a:rPr lang="uk-UA" sz="4400" b="1" dirty="0" err="1" smtClean="0">
                <a:solidFill>
                  <a:srgbClr val="003399"/>
                </a:solidFill>
              </a:rPr>
              <a:t>гава</a:t>
            </a:r>
            <a:r>
              <a:rPr lang="uk-UA" sz="4400" b="1" dirty="0" smtClean="0">
                <a:solidFill>
                  <a:srgbClr val="003399"/>
                </a:solidFill>
              </a:rPr>
              <a:t>,        бузько, зозуля, курка, горобець,  </a:t>
            </a:r>
          </a:p>
          <a:p>
            <a:r>
              <a:rPr lang="uk-UA" sz="4400" b="1" dirty="0" smtClean="0">
                <a:solidFill>
                  <a:srgbClr val="003399"/>
                </a:solidFill>
              </a:rPr>
              <a:t>  пані </a:t>
            </a:r>
            <a:endParaRPr lang="uk-UA" sz="4400" b="1" dirty="0">
              <a:solidFill>
                <a:srgbClr val="00339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3688" y="5182467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ПТАХИ</a:t>
            </a:r>
            <a:endParaRPr lang="uk-UA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09" y="5356517"/>
            <a:ext cx="1030287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02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-12374"/>
            <a:ext cx="4248471" cy="267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33185"/>
            <a:ext cx="4201092" cy="2641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03" y="2589969"/>
            <a:ext cx="4465004" cy="3791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028" y="2674417"/>
            <a:ext cx="4171071" cy="370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280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-171400"/>
            <a:ext cx="4320480" cy="37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866" y="-315415"/>
            <a:ext cx="483013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" y="2912206"/>
            <a:ext cx="4313866" cy="3960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866" y="2912207"/>
            <a:ext cx="4830134" cy="394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250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81"/>
            <a:ext cx="4902200" cy="438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836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467544" y="5242122"/>
            <a:ext cx="331236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dirty="0" smtClean="0"/>
              <a:t>ЗАКІНЧИ</a:t>
            </a:r>
            <a:endParaRPr lang="uk-UA" sz="4000" b="1" i="1" dirty="0"/>
          </a:p>
        </p:txBody>
      </p:sp>
    </p:spTree>
    <p:extLst>
      <p:ext uri="{BB962C8B-B14F-4D97-AF65-F5344CB8AC3E}">
        <p14:creationId xmlns:p14="http://schemas.microsoft.com/office/powerpoint/2010/main" val="123468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872639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Робота в групах</a:t>
            </a:r>
            <a:endParaRPr lang="uk-UA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2348880"/>
            <a:ext cx="5256584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Скласти план до кожної частини</a:t>
            </a:r>
          </a:p>
          <a:p>
            <a:endParaRPr lang="uk-UA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1 група </a:t>
            </a:r>
            <a:endParaRPr lang="uk-UA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783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Шаблони до презентацій\Шаблони презентацій\06a54fa866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2" y="4509120"/>
            <a:ext cx="2785457" cy="2348880"/>
          </a:xfrm>
          <a:prstGeom prst="rect">
            <a:avLst/>
          </a:prstGeom>
          <a:ln/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323528" y="381533"/>
            <a:ext cx="8208912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Характеристика головного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героя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412230" y="1581862"/>
            <a:ext cx="6696744" cy="3431314"/>
          </a:xfrm>
          <a:prstGeom prst="ellipse">
            <a:avLst/>
          </a:prstGeom>
          <a:solidFill>
            <a:srgbClr val="EEFD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400" b="1" dirty="0">
                <a:solidFill>
                  <a:srgbClr val="F489CF">
                    <a:lumMod val="50000"/>
                  </a:srgbClr>
                </a:solidFill>
              </a:rPr>
              <a:t>вихований, спостережливий, мудрий, обережний, дурненький, завзятий, хазяйновитий, допитливий, турботливий, кмітливий</a:t>
            </a:r>
            <a:r>
              <a:rPr lang="uk-UA" sz="2400" b="1" dirty="0" smtClean="0">
                <a:solidFill>
                  <a:srgbClr val="F489CF">
                    <a:lumMod val="50000"/>
                  </a:srgbClr>
                </a:solidFill>
              </a:rPr>
              <a:t>.</a:t>
            </a:r>
          </a:p>
          <a:p>
            <a:pPr lvl="0" algn="ctr"/>
            <a:endParaRPr lang="uk-UA" sz="2400" b="1" dirty="0">
              <a:solidFill>
                <a:srgbClr val="F489CF">
                  <a:lumMod val="50000"/>
                </a:srgbClr>
              </a:solidFill>
            </a:endParaRPr>
          </a:p>
          <a:p>
            <a:pPr lvl="0" algn="ctr"/>
            <a:r>
              <a:rPr lang="uk-UA" sz="2400" b="1" dirty="0" smtClean="0">
                <a:solidFill>
                  <a:srgbClr val="F489CF">
                    <a:lumMod val="50000"/>
                  </a:srgbClr>
                </a:solidFill>
              </a:rPr>
              <a:t>2 група</a:t>
            </a:r>
            <a:endParaRPr lang="uk-UA" sz="2400" b="1" dirty="0">
              <a:solidFill>
                <a:srgbClr val="F489CF">
                  <a:lumMod val="50000"/>
                </a:srgbClr>
              </a:solidFill>
            </a:endParaRPr>
          </a:p>
          <a:p>
            <a:pPr algn="ctr"/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54644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Шаблони до презентацій\Шаблони презентацій\06a54fa866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0" cy="6755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388076"/>
            <a:ext cx="2921000" cy="2206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701" y="2575576"/>
            <a:ext cx="2335213" cy="2206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91903"/>
            <a:ext cx="2889250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2932113" cy="2212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21" y="4147046"/>
            <a:ext cx="2706687" cy="2212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83603"/>
            <a:ext cx="3048000" cy="2206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93096"/>
            <a:ext cx="2378075" cy="2066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Горизонтальный свиток 1"/>
          <p:cNvSpPr/>
          <p:nvPr/>
        </p:nvSpPr>
        <p:spPr>
          <a:xfrm>
            <a:off x="137121" y="0"/>
            <a:ext cx="5627688" cy="1371403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Розмістіть малюнки за змістом  3група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789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1976" y="0"/>
            <a:ext cx="9144000" cy="769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188639"/>
            <a:ext cx="785239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Мета.  </a:t>
            </a:r>
          </a:p>
          <a:p>
            <a:pPr algn="just"/>
            <a:r>
              <a:rPr lang="uk-UA" sz="2800" b="1" dirty="0" smtClean="0">
                <a:solidFill>
                  <a:srgbClr val="002060"/>
                </a:solidFill>
              </a:rPr>
              <a:t>  Викликати інтерес до творчості Лесі Українки на основі тих знань, які мають діти, продовжити знайомити учнів з літературною казкою, показати, що мораль твору може бути закладена в назві казки «Біда навчить»;</a:t>
            </a:r>
          </a:p>
          <a:p>
            <a:pPr algn="just"/>
            <a:r>
              <a:rPr lang="uk-UA" sz="2800" b="1" dirty="0" smtClean="0">
                <a:solidFill>
                  <a:srgbClr val="002060"/>
                </a:solidFill>
              </a:rPr>
              <a:t>   продовжувати розвивати вміння визначати дійових осіб твору, виділяти головну думку твору, висловлювати своє ставлення до прочитаного; формувати уміння стислого переказу. Удосконалювати правильність, швидкість, виразність читання; </a:t>
            </a:r>
          </a:p>
          <a:p>
            <a:pPr algn="just"/>
            <a:r>
              <a:rPr lang="uk-UA" sz="2800" b="1" dirty="0" smtClean="0">
                <a:solidFill>
                  <a:srgbClr val="002060"/>
                </a:solidFill>
              </a:rPr>
              <a:t>   виховувати інтерес до народної мудрості, бажання вчитися.</a:t>
            </a:r>
            <a:endParaRPr lang="uk-UA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85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Шаблони до презентацій\Шаблони презентацій\06a54fa866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0" cy="6755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2921000" cy="2206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844" y="1518817"/>
            <a:ext cx="2510556" cy="2372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909" y="159217"/>
            <a:ext cx="2698625" cy="203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32" y="4083603"/>
            <a:ext cx="2932113" cy="2212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530" y="4083603"/>
            <a:ext cx="2706687" cy="2212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909" y="2014144"/>
            <a:ext cx="2858533" cy="2069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045" y="4381283"/>
            <a:ext cx="2538351" cy="2066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Горизонтальный свиток 1"/>
          <p:cNvSpPr/>
          <p:nvPr/>
        </p:nvSpPr>
        <p:spPr>
          <a:xfrm>
            <a:off x="137121" y="0"/>
            <a:ext cx="5627688" cy="1371403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Розмістіть малюнки за змістом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891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4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119675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працюй</a:t>
            </a:r>
            <a:endParaRPr lang="uk-UA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979712" y="184482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поділися</a:t>
            </a:r>
            <a:endParaRPr lang="uk-UA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185087" y="332131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біди</a:t>
            </a:r>
            <a:endParaRPr lang="uk-UA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663788" y="4221088"/>
            <a:ext cx="2340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радістю</a:t>
            </a:r>
            <a:endParaRPr lang="uk-UA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339752" y="4869160"/>
            <a:ext cx="1785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задирай</a:t>
            </a:r>
            <a:endParaRPr lang="uk-UA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737582" y="5733256"/>
            <a:ext cx="156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дужим</a:t>
            </a:r>
            <a:endParaRPr lang="uk-UA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185087" y="6363642"/>
            <a:ext cx="1771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н</a:t>
            </a:r>
            <a:r>
              <a:rPr lang="uk-UA" b="1" dirty="0" smtClean="0"/>
              <a:t>е забувай</a:t>
            </a:r>
            <a:endParaRPr lang="uk-UA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118340" y="2708920"/>
            <a:ext cx="1173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жити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345882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73" y="-24393"/>
            <a:ext cx="9141143" cy="686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72260" y="6206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3923928" y="3284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785150" y="1928436"/>
            <a:ext cx="7776864" cy="2148636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Середній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рівень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виразно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читати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казку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вміти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ставити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запитання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до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змісту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казки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та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давати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відповіді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на них</a:t>
            </a:r>
            <a:r>
              <a:rPr lang="ru-RU" sz="2400" b="1" dirty="0"/>
              <a:t>.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785150" y="4077072"/>
            <a:ext cx="7776864" cy="2576933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Достатній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рівень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і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високий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рівень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проілюструвати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план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казки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у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формі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діафільму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стисло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переказувати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за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складеним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</a:rPr>
              <a:t>діафільмом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33230" y="839999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 завдання</a:t>
            </a:r>
            <a:endParaRPr lang="uk-U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936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768" y="0"/>
            <a:ext cx="793660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339752" y="1628800"/>
            <a:ext cx="5325323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3399"/>
                </a:solidFill>
              </a:rPr>
              <a:t>Швидко працювати</a:t>
            </a:r>
            <a:endParaRPr lang="uk-UA" sz="3600" b="1" dirty="0">
              <a:solidFill>
                <a:srgbClr val="003399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1132" y="2482460"/>
            <a:ext cx="5452429" cy="648072"/>
          </a:xfrm>
          <a:prstGeom prst="roundRect">
            <a:avLst>
              <a:gd name="adj" fmla="val 191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600" b="1" dirty="0">
                <a:solidFill>
                  <a:srgbClr val="003399"/>
                </a:solidFill>
              </a:rPr>
              <a:t> </a:t>
            </a:r>
            <a:r>
              <a:rPr lang="uk-UA" sz="3600" b="1" dirty="0" smtClean="0">
                <a:solidFill>
                  <a:srgbClr val="003399"/>
                </a:solidFill>
              </a:rPr>
              <a:t>      Виразно читати</a:t>
            </a:r>
            <a:endParaRPr lang="uk-UA" sz="3600" b="1" dirty="0">
              <a:solidFill>
                <a:srgbClr val="003399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99793" y="3324071"/>
            <a:ext cx="5395516" cy="6419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3399"/>
                </a:solidFill>
              </a:rPr>
              <a:t>Чітко розповідати</a:t>
            </a:r>
            <a:endParaRPr lang="uk-UA" sz="3200" b="1" dirty="0">
              <a:solidFill>
                <a:srgbClr val="003399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43808" y="4142892"/>
            <a:ext cx="5400600" cy="6542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b="1" dirty="0" smtClean="0">
                <a:solidFill>
                  <a:srgbClr val="003399"/>
                </a:solidFill>
              </a:rPr>
              <a:t>Мовлення своє розвивати</a:t>
            </a:r>
            <a:endParaRPr lang="uk-UA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843808" y="54868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</a:t>
            </a:r>
            <a:endParaRPr lang="uk-U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279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" y="3175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764704"/>
            <a:ext cx="79563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Девіз нашого уроку:</a:t>
            </a:r>
          </a:p>
          <a:p>
            <a:endParaRPr lang="uk-UA" sz="4000" b="1" dirty="0" smtClean="0">
              <a:solidFill>
                <a:srgbClr val="003399"/>
              </a:solidFill>
            </a:endParaRPr>
          </a:p>
          <a:p>
            <a:r>
              <a:rPr lang="uk-UA" sz="4000" b="1" dirty="0" err="1" smtClean="0">
                <a:solidFill>
                  <a:srgbClr val="003399"/>
                </a:solidFill>
              </a:rPr>
              <a:t>М_др</a:t>
            </a:r>
            <a:r>
              <a:rPr lang="uk-UA" sz="4000" b="1" dirty="0" smtClean="0">
                <a:solidFill>
                  <a:srgbClr val="003399"/>
                </a:solidFill>
              </a:rPr>
              <a:t>_м    </a:t>
            </a:r>
            <a:r>
              <a:rPr lang="uk-UA" sz="4000" b="1" dirty="0" err="1" smtClean="0">
                <a:solidFill>
                  <a:srgbClr val="003399"/>
                </a:solidFill>
              </a:rPr>
              <a:t>н_х</a:t>
            </a:r>
            <a:r>
              <a:rPr lang="uk-UA" sz="4000" b="1" dirty="0" smtClean="0">
                <a:solidFill>
                  <a:srgbClr val="003399"/>
                </a:solidFill>
              </a:rPr>
              <a:t>т_   не   вр_д_вс_,   а   н_вч_вс_.</a:t>
            </a:r>
          </a:p>
          <a:p>
            <a:endParaRPr lang="uk-UA" sz="4000" b="1" dirty="0" smtClean="0">
              <a:solidFill>
                <a:srgbClr val="003399"/>
              </a:solidFill>
            </a:endParaRPr>
          </a:p>
          <a:p>
            <a:endParaRPr lang="ru-RU" sz="4000" b="1" dirty="0">
              <a:solidFill>
                <a:srgbClr val="003399"/>
              </a:solidFill>
            </a:endParaRPr>
          </a:p>
          <a:p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Мудрим ніхто не вродився, а навчився</a:t>
            </a:r>
          </a:p>
          <a:p>
            <a:endParaRPr lang="ru-RU" sz="4000" b="1" dirty="0">
              <a:solidFill>
                <a:srgbClr val="003399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2423"/>
            <a:ext cx="1030287" cy="94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824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5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13010" y="190419"/>
            <a:ext cx="8039380" cy="8956298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3600" b="1" cap="all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Гра</a:t>
            </a:r>
            <a:r>
              <a:rPr lang="ru-RU" sz="3600" b="1" cap="all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«</a:t>
            </a:r>
            <a:r>
              <a:rPr lang="ru-RU" sz="3600" b="1" cap="all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Поділи</a:t>
            </a:r>
            <a:r>
              <a:rPr lang="ru-RU" sz="3600" b="1" cap="all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і прочитай»</a:t>
            </a:r>
            <a:endParaRPr lang="ru-RU" b="1" cap="all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sz="4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КрасоУкраїни,Подолля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!»</a:t>
            </a:r>
          </a:p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Снігзморозомпоморозив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…»</a:t>
            </a:r>
          </a:p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Назеленомугорбочку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</a:p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Мамо,ідевжезима</a:t>
            </a:r>
            <a: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…!»</a:t>
            </a:r>
          </a:p>
          <a:p>
            <a:endParaRPr lang="ru-RU" sz="48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uk-UA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414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5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9" y="1806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03818" y="190419"/>
            <a:ext cx="8457765" cy="9510296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3600" b="1" cap="all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sz="3600" b="1" cap="all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        </a:t>
            </a:r>
            <a:r>
              <a:rPr lang="ru-RU" sz="3600" b="1" cap="all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Гра</a:t>
            </a:r>
            <a:r>
              <a:rPr lang="ru-RU" sz="3600" b="1" cap="all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«</a:t>
            </a:r>
            <a:r>
              <a:rPr lang="ru-RU" sz="3600" b="1" cap="all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Поділи</a:t>
            </a:r>
            <a:r>
              <a:rPr lang="ru-RU" sz="3600" b="1" cap="all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і прочитай»</a:t>
            </a:r>
            <a:endParaRPr lang="ru-RU" b="1" cap="all" dirty="0" smtClean="0">
              <a:ln w="0"/>
              <a:solidFill>
                <a:schemeClr val="accent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sz="480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Красо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України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Подолля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!»</a:t>
            </a:r>
          </a:p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Сніг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 морозом поморозив…»</a:t>
            </a:r>
          </a:p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«На зеленому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горбочку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.»</a:t>
            </a:r>
          </a:p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Мамо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іде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вже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зима</a:t>
            </a:r>
            <a: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…!»</a:t>
            </a:r>
          </a:p>
          <a:p>
            <a:endParaRPr lang="ru-RU" sz="48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uk-UA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821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" y="0"/>
            <a:ext cx="9141143" cy="686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09900"/>
            <a:ext cx="3060700" cy="4475162"/>
          </a:xfrm>
          <a:prstGeom prst="rect">
            <a:avLst/>
          </a:prstGeom>
          <a:noFill/>
          <a:ln>
            <a:noFill/>
          </a:ln>
          <a:effectLst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72260" y="620688"/>
            <a:ext cx="4572000" cy="64017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Леся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Українка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(Лариса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Петрівна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Косач)</a:t>
            </a:r>
          </a:p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(1871-1913)</a:t>
            </a:r>
          </a:p>
          <a:p>
            <a:endParaRPr lang="uk-UA" dirty="0" smtClean="0"/>
          </a:p>
          <a:p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Народилася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25 лютого 1871 року у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Новограді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–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Волинському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. ЇЇ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мати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–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відома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українська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письменниця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Олена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Пчілка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uk-UA" sz="2800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8160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73" y="-24393"/>
            <a:ext cx="9141143" cy="686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72260" y="6206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3923928" y="3284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52736"/>
            <a:ext cx="6264696" cy="5434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476672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Будинок у 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</a:rPr>
              <a:t>Н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овограді-Волинському, де народилася поетеса</a:t>
            </a:r>
            <a:endParaRPr lang="uk-UA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49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Усі анімації з інтернета\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40"/>
            <a:ext cx="9144000" cy="684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2974975" cy="368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456861"/>
            <a:ext cx="3109913" cy="393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189099"/>
            <a:ext cx="2952328" cy="3656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67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485</TotalTime>
  <Words>335</Words>
  <Application>Microsoft Office PowerPoint</Application>
  <PresentationFormat>Экран (4:3)</PresentationFormat>
  <Paragraphs>104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43</cp:revision>
  <dcterms:created xsi:type="dcterms:W3CDTF">2014-11-23T10:42:56Z</dcterms:created>
  <dcterms:modified xsi:type="dcterms:W3CDTF">2014-12-21T17:56:26Z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1682132</vt:lpwstr>
  </property>
  <property fmtid="{D5CDD505-2E9C-101B-9397-08002B2CF9AE}" name="NXPowerLiteVersion" pid="3">
    <vt:lpwstr>D4.1.4</vt:lpwstr>
  </property>
</Properties>
</file>