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theme+xml" PartName="/ppt/theme/theme8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notesMasterIdLst>
    <p:notesMasterId r:id="rId21"/>
  </p:notesMasterIdLst>
  <p:sldIdLst>
    <p:sldId id="257" r:id="rId8"/>
    <p:sldId id="259" r:id="rId9"/>
    <p:sldId id="260" r:id="rId10"/>
    <p:sldId id="262" r:id="rId11"/>
    <p:sldId id="264" r:id="rId12"/>
    <p:sldId id="265" r:id="rId13"/>
    <p:sldId id="267" r:id="rId14"/>
    <p:sldId id="268" r:id="rId15"/>
    <p:sldId id="270" r:id="rId16"/>
    <p:sldId id="271" r:id="rId17"/>
    <p:sldId id="272" r:id="rId18"/>
    <p:sldId id="274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399EA2-2968-4821-AA3B-683AC5834B6E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B39BC-4EBD-4762-85BD-79381FD820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24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742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108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58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25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5593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1765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57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852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113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1158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7480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4301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6953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267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416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6112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309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236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347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8652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407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724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9787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621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723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6595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697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42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711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8382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3604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7572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856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3571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8575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6651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699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338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1525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2069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1787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17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279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0905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0688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5975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80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0294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45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629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995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4970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82635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9064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4881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6320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195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11100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9174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1672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6042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485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7289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36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313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5401-D858-449C-8204-B6B48B4746DD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B9A5A-63E5-4AEC-BBB7-06DD3A89B7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947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85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4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28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34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436C-AD78-4A1B-B51B-E3FE0DB0942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D993-C369-4757-8AEC-6B8D322C1E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62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4.gif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ramochky.narod.ru/bol/Ramochky.narod.ru4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6768752" cy="1143000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Сьогодні</a:t>
            </a:r>
            <a:r>
              <a:rPr lang="en-US" sz="3200" dirty="0" smtClean="0"/>
              <a:t> </a:t>
            </a:r>
            <a:r>
              <a:rPr lang="uk-UA" sz="3200" dirty="0" smtClean="0"/>
              <a:t>у нас незвичайний урок – </a:t>
            </a:r>
            <a:br>
              <a:rPr lang="uk-UA" sz="3200" dirty="0" smtClean="0"/>
            </a:br>
            <a:r>
              <a:rPr lang="uk-UA" sz="3200" dirty="0" smtClean="0"/>
              <a:t>У світ казки й фантазії зробимо крок.</a:t>
            </a:r>
            <a:br>
              <a:rPr lang="uk-UA" sz="3200" dirty="0" smtClean="0"/>
            </a:br>
            <a:r>
              <a:rPr lang="uk-UA" sz="3200" dirty="0" smtClean="0"/>
              <a:t>Із казкою ми зустрічались не раз,</a:t>
            </a:r>
            <a:br>
              <a:rPr lang="uk-UA" sz="3200" dirty="0" smtClean="0"/>
            </a:br>
            <a:r>
              <a:rPr lang="uk-UA" sz="3200" dirty="0" smtClean="0"/>
              <a:t>Та знову вона завітала до нас.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5164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i="1" dirty="0"/>
              <a:t>злякатись,  як  </a:t>
            </a:r>
            <a:r>
              <a:rPr lang="uk-UA" i="1" dirty="0" err="1"/>
              <a:t>Маша</a:t>
            </a:r>
            <a:r>
              <a:rPr lang="uk-UA" i="1" dirty="0"/>
              <a:t>, що  </a:t>
            </a:r>
            <a:endParaRPr lang="uk-UA" i="1" dirty="0" smtClean="0"/>
          </a:p>
          <a:p>
            <a:pPr>
              <a:buNone/>
            </a:pPr>
            <a:r>
              <a:rPr lang="uk-UA" i="1" dirty="0" smtClean="0"/>
              <a:t>загубилася  </a:t>
            </a:r>
            <a:r>
              <a:rPr lang="uk-UA" i="1" dirty="0"/>
              <a:t>в  лісі;</a:t>
            </a:r>
            <a:endParaRPr lang="ru-RU" dirty="0"/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endParaRPr lang="uk-UA" i="1" dirty="0"/>
          </a:p>
          <a:p>
            <a:pPr algn="r">
              <a:buNone/>
            </a:pPr>
            <a:r>
              <a:rPr lang="uk-UA" i="1" dirty="0" smtClean="0"/>
              <a:t>втомитись</a:t>
            </a:r>
            <a:r>
              <a:rPr lang="uk-UA" i="1" dirty="0"/>
              <a:t>,  як  </a:t>
            </a:r>
            <a:endParaRPr lang="uk-UA" i="1" dirty="0" smtClean="0"/>
          </a:p>
          <a:p>
            <a:pPr algn="r">
              <a:buNone/>
            </a:pPr>
            <a:r>
              <a:rPr lang="uk-UA" i="1" dirty="0" smtClean="0"/>
              <a:t>дід</a:t>
            </a:r>
            <a:r>
              <a:rPr lang="uk-UA" i="1" dirty="0"/>
              <a:t>, </a:t>
            </a:r>
            <a:r>
              <a:rPr lang="uk-UA" i="1" dirty="0" smtClean="0"/>
              <a:t>що   </a:t>
            </a:r>
            <a:r>
              <a:rPr lang="uk-UA" i="1" dirty="0"/>
              <a:t>тягнув  ріпку ;</a:t>
            </a:r>
            <a:endParaRPr lang="ru-RU" dirty="0"/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r>
              <a:rPr lang="uk-UA" i="1" dirty="0" smtClean="0"/>
              <a:t>погарчати</a:t>
            </a:r>
            <a:r>
              <a:rPr lang="uk-UA" i="1" dirty="0"/>
              <a:t>, як   </a:t>
            </a:r>
            <a:endParaRPr lang="uk-UA" i="1" dirty="0" smtClean="0"/>
          </a:p>
          <a:p>
            <a:pPr>
              <a:buNone/>
            </a:pPr>
            <a:r>
              <a:rPr lang="uk-UA" i="1" dirty="0" smtClean="0"/>
              <a:t>гарчить  </a:t>
            </a:r>
            <a:r>
              <a:rPr lang="uk-UA" i="1" dirty="0"/>
              <a:t>Сірко  на  вовка</a:t>
            </a:r>
            <a:endParaRPr lang="ru-RU" dirty="0"/>
          </a:p>
        </p:txBody>
      </p:sp>
      <p:pic>
        <p:nvPicPr>
          <p:cNvPr id="4" name="Рисунок 3" descr="маша c малино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04664"/>
            <a:ext cx="2376264" cy="2232248"/>
          </a:xfrm>
          <a:prstGeom prst="rect">
            <a:avLst/>
          </a:prstGeom>
          <a:noFill/>
        </p:spPr>
      </p:pic>
      <p:pic>
        <p:nvPicPr>
          <p:cNvPr id="5" name="Рисунок 4" descr="0_63c43_87c14d9b_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3568" y="1821663"/>
            <a:ext cx="3672408" cy="2664296"/>
          </a:xfrm>
          <a:prstGeom prst="rect">
            <a:avLst/>
          </a:prstGeom>
          <a:noFill/>
        </p:spPr>
      </p:pic>
      <p:pic>
        <p:nvPicPr>
          <p:cNvPr id="6" name="Рисунок 5" descr="http://s60.radikal.ru/i170/1109/ed/b35dfb7d2756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485959"/>
            <a:ext cx="2664296" cy="196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5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87921" y="461417"/>
            <a:ext cx="768159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mtClean="0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11</a:t>
            </a:r>
            <a:endParaRPr b="1" dirty="0" lang="ru-RU" spc="50" sz="4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vignette_30.png" id="6" name="Рисунок 5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304581"/>
            <a:ext cx="525658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8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Гра «Павутинка»</a:t>
            </a:r>
            <a:endParaRPr b="1" dirty="0" lang="ru-RU" sz="48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indent="0" marL="0">
              <a:buNone/>
            </a:pPr>
            <a:endParaRPr b="1" dirty="0" lang="uk-UA" smtClean="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ctr" indent="0" marL="0">
              <a:buNone/>
            </a:pPr>
            <a:r>
              <a:rPr b="1" dirty="0" lang="uk-UA" smtClean="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 </a:t>
            </a:r>
            <a:endParaRPr b="1" dirty="0" lang="uk-UA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endParaRPr b="1" dirty="0" lang="uk-UA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just" indent="0" marL="0">
              <a:buNone/>
            </a:pPr>
            <a:r>
              <a:rPr b="1" dirty="0" lang="uk-UA" smtClean="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                                 </a:t>
            </a:r>
            <a:endParaRPr b="1" dirty="0" lang="ru-RU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436096" y="2702082"/>
            <a:ext cx="1152128" cy="64807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20072" y="3861048"/>
            <a:ext cx="1368152" cy="64807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572000" y="4005064"/>
            <a:ext cx="0" cy="122413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339752" y="4005064"/>
            <a:ext cx="1368152" cy="504056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2431887" y="2801888"/>
            <a:ext cx="1224136" cy="43204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descr="http://img-kiev.fotki.yandex.ru/get/4403/valenta-mog.129/0_6d432_d403158a_orig.jpg" id="26" name="Рисунок 25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6021288"/>
            <a:ext cx="9144000" cy="8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д8" id="27" name="Рисунок 26"/>
          <p:cNvPicPr/>
          <p:nvPr/>
        </p:nvPicPr>
        <p:blipFill>
          <a:blip cstate="print" r:embed="rId4"/>
          <a:srcRect b="104"/>
          <a:stretch>
            <a:fillRect/>
          </a:stretch>
        </p:blipFill>
        <p:spPr bwMode="auto">
          <a:xfrm>
            <a:off x="-181035" y="5155449"/>
            <a:ext cx="2088739" cy="1706297"/>
          </a:xfrm>
          <a:prstGeom prst="rect">
            <a:avLst/>
          </a:prstGeom>
          <a:noFill/>
        </p:spPr>
      </p:pic>
      <p:pic>
        <p:nvPicPr>
          <p:cNvPr descr="63243733_1282881110_05" id="28" name="Рисунок 27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 rot="20587392">
            <a:off x="7115298" y="463741"/>
            <a:ext cx="1789659" cy="1912283"/>
          </a:xfrm>
          <a:prstGeom prst="rect">
            <a:avLst/>
          </a:prstGeom>
          <a:noFill/>
        </p:spPr>
      </p:pic>
      <p:pic>
        <p:nvPicPr>
          <p:cNvPr descr="alexbannykh060200048.jpg" id="29" name="Рисунок 4"/>
          <p:cNvPicPr>
            <a:picLocks noChangeArrowheads="1" noChangeAspect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652120" y="4836693"/>
            <a:ext cx="187220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3" name="Прямая со стрелкой 32"/>
          <p:cNvCxnSpPr/>
          <p:nvPr/>
        </p:nvCxnSpPr>
        <p:spPr>
          <a:xfrm flipV="1">
            <a:off x="4572000" y="2060848"/>
            <a:ext cx="0" cy="95706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000496" y="3214686"/>
            <a:ext cx="144016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добро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19719" y="2055751"/>
            <a:ext cx="273630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розум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21817" y="1476073"/>
            <a:ext cx="2382331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ввічливість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92624" y="2271461"/>
            <a:ext cx="208823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вдячність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60232" y="4257092"/>
            <a:ext cx="2304256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дружба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08899" y="5243442"/>
            <a:ext cx="2608165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допомога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9719" y="4509119"/>
            <a:ext cx="226394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chemeClr val="tx2">
                    <a:lumMod val="50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повага</a:t>
            </a:r>
            <a:endParaRPr b="1" dirty="0" lang="ru-RU" sz="2800">
              <a:solidFill>
                <a:schemeClr val="tx2">
                  <a:lumMod val="50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586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00" spd="slow">
        <p14:warp dir="in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2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2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28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29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30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31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32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33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34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35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3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37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38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4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46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47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48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49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5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51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52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53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54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55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5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7">
                      <p:stCondLst>
                        <p:cond delay="indefinite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9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6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6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65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66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67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68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69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7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1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72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3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74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5">
                      <p:stCondLst>
                        <p:cond delay="indefinite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7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8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82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83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8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85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8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87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88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89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9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91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92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3">
                      <p:stCondLst>
                        <p:cond delay="indefinite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5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9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0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0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0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0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0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0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0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0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0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0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11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1">
                      <p:stCondLst>
                        <p:cond delay="indefinite"/>
                      </p:stCondLst>
                      <p:childTnLst>
                        <p:par>
                          <p:cTn fill="hold" id="1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3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1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1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18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19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20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21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22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23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24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25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2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27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128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9">
                      <p:stCondLst>
                        <p:cond delay="indefinite"/>
                      </p:stCondLst>
                      <p:childTnLst>
                        <p:par>
                          <p:cTn fill="hold" id="13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1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3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3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36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37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38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39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4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41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42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43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44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45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14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7">
                      <p:stCondLst>
                        <p:cond delay="indefinite"/>
                      </p:stCondLst>
                      <p:childTnLst>
                        <p:par>
                          <p:cTn fill="hold" id="1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9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5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5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5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55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56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57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58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59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16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61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62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63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164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9" uiExpand="1"/>
      <p:bldP grpId="0" spid="34"/>
      <p:bldP grpId="0" spid="35"/>
      <p:bldP grpId="0" spid="36"/>
      <p:bldP grpId="0" spid="37"/>
      <p:bldP grpId="0" spid="38"/>
      <p:bldP grpId="0" spid="40"/>
      <p:bldP grpId="0" spid="41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ignette_30.png" id="5" name="Рисунок 4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547664" y="0"/>
            <a:ext cx="583264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23728" y="116632"/>
            <a:ext cx="4506362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Поясни </a:t>
            </a:r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прислів’я</a:t>
            </a:r>
            <a:endParaRPr b="1" dirty="0" lang="ru-RU" spc="50" sz="4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0" y="1196752"/>
            <a:ext cx="226774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75656" y="2132856"/>
            <a:ext cx="2304256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699792" y="2996952"/>
            <a:ext cx="237626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211960" y="3789040"/>
            <a:ext cx="2448272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652120" y="4581128"/>
            <a:ext cx="2520280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660232" y="5445224"/>
            <a:ext cx="226774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1268760"/>
            <a:ext cx="9144000" cy="507831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b="1" dirty="0" lang="uk-UA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Казка</a:t>
            </a:r>
          </a:p>
          <a:p>
            <a:r>
              <a:rPr b="1" dirty="0" lang="uk-UA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         вчить</a:t>
            </a:r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</a:p>
          <a:p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                   як </a:t>
            </a:r>
          </a:p>
          <a:p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                            на </a:t>
            </a:r>
          </a:p>
          <a:p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</a:t>
            </a:r>
            <a:r>
              <a:rPr b="1" dirty="0" err="1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світі</a:t>
            </a:r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b="1" dirty="0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        жить.</a:t>
            </a:r>
            <a:endParaRPr b="1" dirty="0" lang="uk-UA" spc="50" sz="5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7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539552" y="3284984"/>
            <a:ext cx="2135188" cy="289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flipH="1">
            <a:off x="6444208" y="1268760"/>
            <a:ext cx="233009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0755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0" spd="slow">
        <p14:shred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892899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3042" y="1928802"/>
            <a:ext cx="61926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9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МОЛОДЦІ!</a:t>
            </a:r>
            <a:endParaRPr lang="ru-RU" sz="9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drakon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286124"/>
            <a:ext cx="3571900" cy="3571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439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979712" y="1844824"/>
            <a:ext cx="5112568" cy="2952328"/>
          </a:xfrm>
          <a:prstGeom prst="cloudCallout">
            <a:avLst>
              <a:gd fmla="val -40237" name="adj1"/>
              <a:gd fmla="val -71324" name="adj2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80928"/>
            <a:ext cx="2137125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uk-UA" sz="540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r="5400000" dist="43180">
                    <a:srgbClr val="000000">
                      <a:alpha val="65000"/>
                    </a:srgbClr>
                  </a:innerShdw>
                </a:effectLst>
              </a:rPr>
              <a:t>КАЗКА</a:t>
            </a:r>
            <a:endParaRPr b="1" dirty="0" lang="ru-RU" sz="540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r="5400000" dist="4318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84513" y="260648"/>
            <a:ext cx="4763163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Асоц</a:t>
            </a:r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b="1" dirty="0" err="1" lang="ru-RU" spc="50" sz="4400">
                <a:ln w="11430"/>
                <a:solidFill>
                  <a:srgbClr val="C00000"/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ативний</a:t>
            </a:r>
            <a:r>
              <a:rPr b="1" dirty="0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кущ</a:t>
            </a:r>
          </a:p>
        </p:txBody>
      </p:sp>
      <p:pic>
        <p:nvPicPr>
          <p:cNvPr descr="http://img-kiev.fotki.yandex.ru/get/4403/valenta-mog.129/0_6d432_d403158a_orig.jpg" id="12" name="Рисунок 11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4797152"/>
            <a:ext cx="914400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0_63c42_d30df221_L" id="13" name="Рисунок 12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948264" y="1628800"/>
            <a:ext cx="2195736" cy="4176464"/>
          </a:xfrm>
          <a:prstGeom prst="rect">
            <a:avLst/>
          </a:prstGeom>
          <a:noFill/>
        </p:spPr>
      </p:pic>
      <p:pic>
        <p:nvPicPr>
          <p:cNvPr descr="0_63c43_87c14d9b_L" id="14" name="Рисунок 13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79512" y="3645024"/>
            <a:ext cx="2915816" cy="2736304"/>
          </a:xfrm>
          <a:prstGeom prst="rect">
            <a:avLst/>
          </a:prstGeom>
          <a:noFill/>
        </p:spPr>
      </p:pic>
      <p:pic>
        <p:nvPicPr>
          <p:cNvPr descr="vignette_30.png" id="11" name="Рисунок 10"/>
          <p:cNvPicPr/>
          <p:nvPr/>
        </p:nvPicPr>
        <p:blipFill>
          <a:blip cstate="print" r:embed="rId5"/>
          <a:srcRect b="8"/>
          <a:stretch>
            <a:fillRect/>
          </a:stretch>
        </p:blipFill>
        <p:spPr bwMode="auto">
          <a:xfrm>
            <a:off x="1403648" y="0"/>
            <a:ext cx="5832648" cy="12687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866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400" spd="slow">
        <p14:reveal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ChangeAspect="1" noGrp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0"/>
            <a:ext cx="7704856" cy="4853136"/>
          </a:xfrm>
          <a:effectLst>
            <a:softEdge rad="127000"/>
          </a:effectLst>
        </p:spPr>
      </p:pic>
      <p:pic>
        <p:nvPicPr>
          <p:cNvPr descr="vignette_30.png" id="4" name="Рисунок 3"/>
          <p:cNvPicPr/>
          <p:nvPr/>
        </p:nvPicPr>
        <p:blipFill>
          <a:blip cstate="print" r:embed="rId4"/>
          <a:srcRect b="8"/>
          <a:stretch>
            <a:fillRect/>
          </a:stretch>
        </p:blipFill>
        <p:spPr bwMode="auto">
          <a:xfrm>
            <a:off x="1403648" y="0"/>
            <a:ext cx="5832648" cy="12687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87724" y="-72158"/>
            <a:ext cx="4464496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cs charset="0" pitchFamily="18" typeface="Times New Roman"/>
              </a:rPr>
              <a:t>Ч</a:t>
            </a:r>
            <a:r>
              <a:rPr b="1" dirty="0" err="1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cs charset="0" pitchFamily="18" typeface="Times New Roman"/>
              </a:rPr>
              <a:t>арівна</a:t>
            </a:r>
            <a:r>
              <a:rPr b="1" dirty="0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cs charset="0" pitchFamily="18" typeface="Times New Roman"/>
              </a:rPr>
              <a:t> країна казок</a:t>
            </a:r>
            <a:endParaRPr b="1" dirty="0" lang="ru-RU" sz="4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597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3212976"/>
            <a:ext cx="1584176" cy="14401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1 </a:t>
            </a:r>
            <a:r>
              <a:rPr dirty="0" lang="uk-UA" sz="3200">
                <a:solidFill>
                  <a:srgbClr val="002060"/>
                </a:solidFill>
              </a:rPr>
              <a:t>Казка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07857">
            <a:off x="5434891" y="5427402"/>
            <a:ext cx="2513902" cy="9129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8</a:t>
            </a:r>
            <a:r>
              <a:rPr dirty="0" lang="uk-UA" sz="3200">
                <a:solidFill>
                  <a:prstClr val="black"/>
                </a:solidFill>
              </a:rPr>
              <a:t> </a:t>
            </a:r>
            <a:r>
              <a:rPr dirty="0" lang="uk-UA" sz="3200">
                <a:solidFill>
                  <a:srgbClr val="002060"/>
                </a:solidFill>
              </a:rPr>
              <a:t>зрозумій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728441">
            <a:off x="8626" y="5000120"/>
            <a:ext cx="3785895" cy="1008112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2</a:t>
            </a:r>
            <a:r>
              <a:rPr dirty="0" lang="uk-UA" sz="3200">
                <a:solidFill>
                  <a:prstClr val="black"/>
                </a:solidFill>
              </a:rPr>
              <a:t> </a:t>
            </a:r>
            <a:r>
              <a:rPr dirty="0" lang="uk-UA" sz="3200">
                <a:solidFill>
                  <a:srgbClr val="002060"/>
                </a:solidFill>
              </a:rPr>
              <a:t>вигадка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13" name="Прямоугольный треугольник 12"/>
          <p:cNvSpPr/>
          <p:nvPr/>
        </p:nvSpPr>
        <p:spPr>
          <a:xfrm rot="11083919">
            <a:off x="7236296" y="2060848"/>
            <a:ext cx="1656184" cy="1008112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prstClr val="black"/>
              </a:solidFill>
            </a:endParaRPr>
          </a:p>
        </p:txBody>
      </p:sp>
      <p:sp>
        <p:nvSpPr>
          <p:cNvPr id="14" name="Блок-схема: сохраненные данные 13"/>
          <p:cNvSpPr/>
          <p:nvPr/>
        </p:nvSpPr>
        <p:spPr>
          <a:xfrm rot="11673277">
            <a:off x="2061320" y="4845813"/>
            <a:ext cx="2808312" cy="1008112"/>
          </a:xfrm>
          <a:prstGeom prst="flowChartOnlineStorag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prstClr val="black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004048" y="1916832"/>
            <a:ext cx="2376264" cy="158417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6 </a:t>
            </a:r>
            <a:r>
              <a:rPr dirty="0" lang="uk-UA" sz="3200">
                <a:solidFill>
                  <a:srgbClr val="002060"/>
                </a:solidFill>
              </a:rPr>
              <a:t>щось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17" name="Блок-схема: сохраненные данные 16"/>
          <p:cNvSpPr/>
          <p:nvPr/>
        </p:nvSpPr>
        <p:spPr>
          <a:xfrm flipH="1" rot="9239964">
            <a:off x="1363210" y="2597591"/>
            <a:ext cx="2007840" cy="936104"/>
          </a:xfrm>
          <a:prstGeom prst="flowChartOnlineStorag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>
              <a:defRPr/>
            </a:pPr>
            <a:endParaRPr dirty="0" lang="ru-RU">
              <a:solidFill>
                <a:prstClr val="black"/>
              </a:solidFill>
            </a:endParaRPr>
          </a:p>
        </p:txBody>
      </p:sp>
      <p:sp>
        <p:nvSpPr>
          <p:cNvPr id="18" name="Блок-схема: задержка 17"/>
          <p:cNvSpPr/>
          <p:nvPr/>
        </p:nvSpPr>
        <p:spPr>
          <a:xfrm rot="1164899">
            <a:off x="7198728" y="4337689"/>
            <a:ext cx="1728192" cy="936104"/>
          </a:xfrm>
          <a:prstGeom prst="flowChartDela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 rtlCol="0"/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4</a:t>
            </a:r>
            <a:r>
              <a:rPr dirty="0" lang="uk-UA" sz="3200">
                <a:solidFill>
                  <a:prstClr val="black"/>
                </a:solidFill>
              </a:rPr>
              <a:t> </a:t>
            </a:r>
            <a:r>
              <a:rPr dirty="0" lang="uk-UA" sz="3200">
                <a:solidFill>
                  <a:srgbClr val="002060"/>
                </a:solidFill>
              </a:rPr>
              <a:t>в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315301">
            <a:off x="8028384" y="2060848"/>
            <a:ext cx="841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3</a:t>
            </a:r>
            <a:r>
              <a:rPr dirty="0" lang="uk-UA" sz="3200">
                <a:solidFill>
                  <a:prstClr val="black"/>
                </a:solidFill>
              </a:rPr>
              <a:t> </a:t>
            </a:r>
            <a:r>
              <a:rPr dirty="0" lang="uk-UA" sz="3200">
                <a:solidFill>
                  <a:srgbClr val="002060"/>
                </a:solidFill>
              </a:rPr>
              <a:t>та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20047982">
            <a:off x="1768074" y="2830434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5 </a:t>
            </a:r>
            <a:r>
              <a:rPr dirty="0" lang="uk-UA" sz="3200">
                <a:solidFill>
                  <a:srgbClr val="002060"/>
                </a:solidFill>
              </a:rPr>
              <a:t>ній</a:t>
            </a:r>
            <a:endParaRPr dirty="0" lang="ru-RU" sz="320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909560">
            <a:off x="2519726" y="5091352"/>
            <a:ext cx="2327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lang="uk-UA" sz="3200">
                <a:solidFill>
                  <a:srgbClr val="C00000"/>
                </a:solidFill>
              </a:rPr>
              <a:t>7</a:t>
            </a:r>
            <a:r>
              <a:rPr dirty="0" lang="uk-UA" sz="3200">
                <a:solidFill>
                  <a:prstClr val="black"/>
                </a:solidFill>
              </a:rPr>
              <a:t> </a:t>
            </a:r>
            <a:r>
              <a:rPr dirty="0" lang="uk-UA" sz="3200">
                <a:solidFill>
                  <a:srgbClr val="002060"/>
                </a:solidFill>
              </a:rPr>
              <a:t>повчальне</a:t>
            </a:r>
            <a:endParaRPr dirty="0" lang="ru-RU" sz="3200">
              <a:solidFill>
                <a:srgbClr val="002060"/>
              </a:solidFill>
            </a:endParaRPr>
          </a:p>
        </p:txBody>
      </p:sp>
      <p:pic>
        <p:nvPicPr>
          <p:cNvPr descr="vignette_30.png" id="22" name="Рисунок 21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331640" y="188640"/>
            <a:ext cx="6696744" cy="165618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830316" y="260648"/>
            <a:ext cx="5764591" cy="144655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Збери</a:t>
            </a:r>
            <a:r>
              <a:rPr b="1" dirty="0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прислів’я. </a:t>
            </a:r>
          </a:p>
          <a:p>
            <a:pPr algn="ctr"/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Поясни його значення</a:t>
            </a:r>
            <a:endParaRPr b="1" dirty="0" lang="ru-RU" spc="50" sz="4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Vesely_horovod1" id="24" name="Рисунок 23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1268760"/>
            <a:ext cx="1835696" cy="21099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656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0" spd="slow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988840"/>
            <a:ext cx="4572000" cy="20928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dirty="0" lang="ru-RU">
                <a:solidFill>
                  <a:prstClr val="black"/>
                </a:solidFill>
              </a:rPr>
              <a:t/>
            </a:r>
            <a:br>
              <a:rPr dirty="0" lang="ru-RU">
                <a:solidFill>
                  <a:prstClr val="black"/>
                </a:solidFill>
              </a:rPr>
            </a:b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Казав </a:t>
            </a: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казку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казочку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, </a:t>
            </a:r>
            <a:b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Приказку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приказочку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 </a:t>
            </a:r>
            <a:b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Косарикам – косарям, </a:t>
            </a:r>
            <a:b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</a:b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Казкарикам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 – </a:t>
            </a:r>
            <a:r>
              <a:rPr dirty="0" err="1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казкарям</a:t>
            </a:r>
            <a:r>
              <a:rPr dirty="0" lang="ru-RU" sz="2700">
                <a:solidFill>
                  <a:prstClr val="black"/>
                </a:solidFill>
                <a:latin charset="-128" pitchFamily="34" typeface="Arial Unicode MS"/>
                <a:ea charset="-128" pitchFamily="34" typeface="Arial Unicode MS"/>
                <a:cs charset="-128" pitchFamily="34" typeface="Arial Unicode MS"/>
              </a:rPr>
              <a:t>.</a:t>
            </a:r>
            <a:r>
              <a:rPr dirty="0" lang="ru-RU" sz="2700">
                <a:solidFill>
                  <a:prstClr val="black"/>
                </a:solidFill>
              </a:rPr>
              <a:t> </a:t>
            </a:r>
          </a:p>
        </p:txBody>
      </p:sp>
      <p:pic>
        <p:nvPicPr>
          <p:cNvPr descr="/Files/images/biblioteka/0000005990.jpg" id="5" name="Рисунок 4"/>
          <p:cNvPicPr/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707904" y="4797152"/>
            <a:ext cx="180020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C:\Documents and Settings\Admin\Рабочий стол\3.png" id="11" name="Рисунок 10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915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Рабочий стол\3.png" id="12" name="Рисунок 11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 flipH="1">
            <a:off x="5940152" y="0"/>
            <a:ext cx="32038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vignette_30.png" id="13" name="Рисунок 12"/>
          <p:cNvPicPr/>
          <p:nvPr/>
        </p:nvPicPr>
        <p:blipFill>
          <a:blip cstate="print" r:embed="rId4"/>
          <a:srcRect b="8"/>
          <a:stretch>
            <a:fillRect/>
          </a:stretch>
        </p:blipFill>
        <p:spPr bwMode="auto">
          <a:xfrm>
            <a:off x="2123728" y="11663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843808" y="332656"/>
            <a:ext cx="3260060" cy="769441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Скоромовка</a:t>
            </a:r>
            <a:endParaRPr b="1" dirty="0" lang="ru-RU" spc="50" sz="4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http://img-fotki.yandex.ru/get/5704/ladyo2004.1d5/0_59c67_288e2a9c_XXL" id="18" name="Рисунок 17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6588224" y="3573016"/>
            <a:ext cx="165417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-fotki.yandex.ru/get/5904/ladyo2004.1d5/0_59c0e_dd49a48a_XXL" id="19" name="Рисунок 18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3995936" y="908720"/>
            <a:ext cx="1038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img-fotki.yandex.ru/get/4404/ladyo2004.1d5/0_59c12_112053fe_XXL" id="20" name="Рисунок 19"/>
          <p:cNvPicPr/>
          <p:nvPr/>
        </p:nvPicPr>
        <p:blipFill>
          <a:blip cstate="print" r:embed="rId7"/>
          <a:srcRect/>
          <a:stretch>
            <a:fillRect/>
          </a:stretch>
        </p:blipFill>
        <p:spPr bwMode="auto">
          <a:xfrm flipH="1">
            <a:off x="827584" y="3645024"/>
            <a:ext cx="2304256" cy="251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413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ripple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b="1" dirty="0" lang="uk-UA" smtClean="0" sz="40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      Хто багато читає, той багато знає.</a:t>
            </a:r>
          </a:p>
          <a:p>
            <a:r>
              <a:rPr b="1" dirty="0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Добре того вчити, хто хоче все знати.</a:t>
            </a:r>
          </a:p>
          <a:p>
            <a:r>
              <a:rPr b="1" dirty="0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Казки маленькі, а розуму в них багато.</a:t>
            </a:r>
            <a:endParaRPr b="1" dirty="0" lang="ru-RU" sz="4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vignette_30.png" id="4" name="Рисунок 3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2123728" y="11663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27784" y="343979"/>
            <a:ext cx="3600400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Прислів</a:t>
            </a:r>
            <a:r>
              <a:rPr b="1" dirty="0" lang="uk-UA" smtClean="0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b="1" dirty="0" lang="uk-UA" smtClean="0" sz="4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b="1" dirty="0" lang="ru-RU" sz="4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children00140" id="6" name="Рисунок 5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1907704" cy="2492896"/>
          </a:xfrm>
          <a:prstGeom prst="rect">
            <a:avLst/>
          </a:prstGeom>
          <a:noFill/>
        </p:spPr>
      </p:pic>
      <p:pic>
        <p:nvPicPr>
          <p:cNvPr descr="237.jpg" id="7" name="Рисунок 6"/>
          <p:cNvPicPr/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0" r="227"/>
          <a:stretch>
            <a:fillRect/>
          </a:stretch>
        </p:blipFill>
        <p:spPr bwMode="auto">
          <a:xfrm>
            <a:off x="6660232" y="5157192"/>
            <a:ext cx="2016224" cy="1556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158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400" spd="slow">
        <p14:honeycomb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45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45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 uiExpand="1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vignette_30.png" id="6" name="Рисунок 5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71800" y="116632"/>
            <a:ext cx="3137462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err="1" lang="ru-RU" spc="50" sz="5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Кросворд</a:t>
            </a:r>
            <a:endParaRPr b="1" dirty="0" lang="ru-RU" spc="50" sz="5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 sz="2000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8024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8024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>
                <a:solidFill>
                  <a:srgbClr val="C00000"/>
                </a:solidFill>
              </a:rPr>
              <a:t>З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788024" y="3789040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>
                <a:solidFill>
                  <a:srgbClr val="C00000"/>
                </a:solidFill>
              </a:rPr>
              <a:t>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ru-RU">
                <a:solidFill>
                  <a:srgbClr val="C00000"/>
                </a:solidFill>
              </a:rPr>
              <a:t>И</a:t>
            </a:r>
          </a:p>
        </p:txBody>
      </p:sp>
      <p:pic>
        <p:nvPicPr>
          <p:cNvPr descr="http://palshin.kiev.ua/images/i.jpeg" id="37890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812360" y="692696"/>
            <a:ext cx="942650" cy="148130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220072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0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84168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16216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2492896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55976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23928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91880" y="2924944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84168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220072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516216" y="3356992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35597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92392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49188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2007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65212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084168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516216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6948264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7380312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812360" y="4221088"/>
            <a:ext cx="410344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851920" y="486916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ru-RU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331640" y="1556792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dirty="0" lang="ru-RU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3203848" y="292494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4358889" y="3789040"/>
            <a:ext cx="442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8100392" y="6206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4221088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ru-RU">
                <a:solidFill>
                  <a:prstClr val="black"/>
                </a:solidFill>
              </a:rPr>
              <a:t>5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60" y="4929198"/>
            <a:ext cx="2858616" cy="1728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4929198"/>
            <a:ext cx="20517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/>
              <a:t>1</a:t>
            </a:r>
            <a:endParaRPr b="1" dirty="0" lang="ru-RU"/>
          </a:p>
        </p:txBody>
      </p:sp>
      <p:sp>
        <p:nvSpPr>
          <p:cNvPr id="5" name="TextBox 4"/>
          <p:cNvSpPr txBox="1"/>
          <p:nvPr/>
        </p:nvSpPr>
        <p:spPr>
          <a:xfrm>
            <a:off x="1347989" y="1152548"/>
            <a:ext cx="33833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/>
              <a:t>2</a:t>
            </a:r>
            <a:endParaRPr b="1" dirty="0" lang="ru-RU"/>
          </a:p>
        </p:txBody>
      </p:sp>
      <p:sp>
        <p:nvSpPr>
          <p:cNvPr id="37893" name="Прямоугольник 37892"/>
          <p:cNvSpPr/>
          <p:nvPr/>
        </p:nvSpPr>
        <p:spPr>
          <a:xfrm>
            <a:off x="3059832" y="2924944"/>
            <a:ext cx="417438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7895" name="Прямоугольник 37894"/>
          <p:cNvSpPr/>
          <p:nvPr/>
        </p:nvSpPr>
        <p:spPr>
          <a:xfrm>
            <a:off x="3923928" y="3789040"/>
            <a:ext cx="434960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7896" name="Прямоугольник 37895"/>
          <p:cNvSpPr/>
          <p:nvPr/>
        </p:nvSpPr>
        <p:spPr>
          <a:xfrm>
            <a:off x="4334273" y="3789040"/>
            <a:ext cx="432048" cy="4320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4357686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й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929058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500430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н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071802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в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643174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214546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р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785918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357290" y="2500306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Ч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00100" y="2571744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1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2643174" y="2928934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я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2214546" y="2928934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н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785918" y="2928934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1357290" y="2928934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000100" y="3000372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2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4357686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3929058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т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3500430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3071802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2643174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ж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2214546" y="3357562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Ї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857356" y="3429000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3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3500430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3071802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т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2643174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я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2214546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ц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785918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1714480" y="3786190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1357290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928662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500034" y="3786190"/>
            <a:ext cx="428628" cy="4286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Л</a:t>
            </a:r>
            <a:endParaRPr b="1" dirty="0" lang="ru-RU" sz="24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14282" y="3786190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4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03" name="Рисунок 102"/>
          <p:cNvPicPr>
            <a:picLocks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1" y="1050337"/>
            <a:ext cx="1848527" cy="1344191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1071538" y="1071546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2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05" name="Рисунок 10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4357694"/>
            <a:ext cx="1640780" cy="2354237"/>
          </a:xfrm>
          <a:prstGeom prst="rect">
            <a:avLst/>
          </a:prstGeom>
        </p:spPr>
      </p:pic>
      <p:sp>
        <p:nvSpPr>
          <p:cNvPr id="106" name="TextBox 105"/>
          <p:cNvSpPr txBox="1"/>
          <p:nvPr/>
        </p:nvSpPr>
        <p:spPr>
          <a:xfrm>
            <a:off x="0" y="4357694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3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07" name="Рисунок 10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262" y="4976728"/>
            <a:ext cx="3127234" cy="1728193"/>
          </a:xfrm>
          <a:prstGeom prst="rect">
            <a:avLst/>
          </a:prstGeom>
        </p:spPr>
      </p:pic>
      <p:sp>
        <p:nvSpPr>
          <p:cNvPr id="108" name="TextBox 107"/>
          <p:cNvSpPr txBox="1"/>
          <p:nvPr/>
        </p:nvSpPr>
        <p:spPr>
          <a:xfrm>
            <a:off x="8286776" y="5000636"/>
            <a:ext cx="300082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uk-UA" smtClean="0">
                <a:latin charset="0" pitchFamily="18" typeface="Times New Roman"/>
                <a:cs charset="0" pitchFamily="18" typeface="Times New Roman"/>
              </a:rPr>
              <a:t>4</a:t>
            </a:r>
            <a:endParaRPr b="1" dirty="0" lang="ru-RU"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88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14:flip dir="r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968552"/>
          </a:xfrm>
        </p:spPr>
        <p:txBody>
          <a:bodyPr numCol="2" spcCol="36000">
            <a:normAutofit fontScale="92500" lnSpcReduction="20000"/>
          </a:bodyPr>
          <a:lstStyle/>
          <a:p>
            <a:pPr indent="0" marL="0">
              <a:buNone/>
            </a:pP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Нива</a:t>
            </a:r>
          </a:p>
          <a:p>
            <a:pPr indent="0" marL="0">
              <a:buNone/>
            </a:pP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борозна</a:t>
            </a:r>
          </a:p>
          <a:p>
            <a:pPr indent="0" marL="0">
              <a:buNone/>
            </a:pPr>
            <a:r>
              <a:rPr b="1" dirty="0" lang="uk-UA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осовиця</a:t>
            </a:r>
          </a:p>
          <a:p>
            <a:pPr indent="0" marL="0">
              <a:buNone/>
            </a:pPr>
            <a:r>
              <a:rPr b="1" dirty="0" lang="uk-UA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опа</a:t>
            </a:r>
          </a:p>
          <a:p>
            <a:pPr indent="0" marL="0">
              <a:buNone/>
            </a:pPr>
            <a:r>
              <a:rPr b="1" dirty="0" lang="uk-UA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х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орт</a:t>
            </a:r>
          </a:p>
          <a:p>
            <a:pPr indent="0" marL="0">
              <a:buNone/>
            </a:pPr>
            <a:r>
              <a:rPr b="1" dirty="0" lang="uk-UA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</a:t>
            </a:r>
          </a:p>
          <a:p>
            <a:pPr indent="0" marL="0">
              <a:buNone/>
            </a:pP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тростина</a:t>
            </a:r>
          </a:p>
          <a:p>
            <a:pPr indent="0" marL="0">
              <a:buNone/>
            </a:pPr>
            <a:r>
              <a:rPr b="1" dirty="0" err="1" lang="uk-UA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b="1" dirty="0" err="1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віта</a:t>
            </a:r>
            <a:endParaRPr b="1"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каптур</a:t>
            </a:r>
          </a:p>
          <a:p>
            <a:pPr indent="0" marL="0">
              <a:buNone/>
            </a:pPr>
            <a:endParaRPr b="1" dirty="0" lang="uk-UA" smtClean="0" sz="2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endParaRPr b="1" dirty="0" lang="uk-UA" sz="2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давня одиниця лічби, що дорівнює 60</a:t>
            </a:r>
          </a:p>
          <a:p>
            <a:pPr indent="0" marL="0">
              <a:buNone/>
            </a:pP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засіяне поле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овга, рівна заглибина в землі, проведена плугом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ас, коли косять траву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овга глибока западина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исливський собака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оловний убір, капюшон 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теблина очерету, комишу</a:t>
            </a:r>
          </a:p>
          <a:p>
            <a:pPr indent="0" marL="0">
              <a:buNone/>
            </a:pPr>
            <a:r>
              <a:rPr b="1" dirty="0" lang="uk-UA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b="1" dirty="0" lang="uk-UA" smtClean="0" sz="22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таровинний верхній довгий одяг з грубого полотна</a:t>
            </a:r>
          </a:p>
          <a:p>
            <a:pPr indent="0" marL="0">
              <a:buNone/>
            </a:pPr>
            <a:endParaRPr b="1"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endParaRPr b="1"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endParaRPr b="1" dirty="0" lang="uk-UA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vignette_30.png" id="4" name="Рисунок 3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403648" y="0"/>
            <a:ext cx="5832648" cy="144016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15716" y="304580"/>
            <a:ext cx="4608512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800">
                <a:solidFill>
                  <a:srgbClr val="C0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Перевір себе</a:t>
            </a:r>
            <a:endParaRPr b="1" dirty="0" lang="ru-RU" sz="4800">
              <a:solidFill>
                <a:srgbClr val="C0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619672" y="1916832"/>
            <a:ext cx="3024336" cy="50405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015716" y="2420888"/>
            <a:ext cx="2628292" cy="43204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339752" y="2852936"/>
            <a:ext cx="2304256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619672" y="1988840"/>
            <a:ext cx="2880320" cy="13681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619672" y="3789040"/>
            <a:ext cx="295232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1187624" y="3573016"/>
            <a:ext cx="3384376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2195736" y="4509120"/>
            <a:ext cx="2304256" cy="1080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1619672" y="4941168"/>
            <a:ext cx="2952328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1907704" y="4221088"/>
            <a:ext cx="2664296" cy="13681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2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300" spd="slow">
        <p14:pan dir="u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i="1" lang="uk-UA" smtClean="0" sz="2800"/>
              <a:t>Насупитись, як  сердита   людина,  </a:t>
            </a:r>
          </a:p>
          <a:p>
            <a:pPr>
              <a:buNone/>
            </a:pPr>
            <a:r>
              <a:rPr dirty="0" i="1" lang="uk-UA" smtClean="0" sz="2800"/>
              <a:t>                         як осіння  хмара;</a:t>
            </a:r>
            <a:endParaRPr dirty="0" lang="ru-RU" smtClean="0" sz="2800"/>
          </a:p>
          <a:p>
            <a:pPr>
              <a:buNone/>
            </a:pPr>
            <a:endParaRPr dirty="0" i="1" lang="uk-UA" smtClean="0" sz="2800"/>
          </a:p>
          <a:p>
            <a:pPr>
              <a:buNone/>
            </a:pPr>
            <a:endParaRPr dirty="0" i="1" lang="uk-UA" sz="2800"/>
          </a:p>
          <a:p>
            <a:pPr>
              <a:buNone/>
            </a:pPr>
            <a:endParaRPr dirty="0" i="1" lang="uk-UA" smtClean="0" sz="2800"/>
          </a:p>
          <a:p>
            <a:pPr>
              <a:buNone/>
            </a:pPr>
            <a:r>
              <a:rPr dirty="0" i="1" lang="uk-UA" smtClean="0" sz="2800"/>
              <a:t>посміхнутись, як  кіт  на  сонці,  </a:t>
            </a:r>
          </a:p>
          <a:p>
            <a:pPr>
              <a:buNone/>
            </a:pPr>
            <a:r>
              <a:rPr dirty="0" i="1" lang="uk-UA" smtClean="0" sz="2800"/>
              <a:t>                            як  саме  сонечко;</a:t>
            </a:r>
            <a:endParaRPr dirty="0" lang="ru-RU" smtClean="0" sz="2800"/>
          </a:p>
          <a:p>
            <a:pPr>
              <a:buNone/>
            </a:pPr>
            <a:r>
              <a:rPr dirty="0" i="1" lang="uk-UA" smtClean="0" sz="2800"/>
              <a:t>.</a:t>
            </a:r>
            <a:endParaRPr dirty="0" lang="ru-RU" sz="2800"/>
          </a:p>
        </p:txBody>
      </p:sp>
      <p:pic>
        <p:nvPicPr>
          <p:cNvPr descr="vignette_30.png" id="4" name="Рисунок 3"/>
          <p:cNvPicPr/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1403648" y="0"/>
            <a:ext cx="6264696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649304" y="260648"/>
            <a:ext cx="5796523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b="1" dirty="0" err="1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“Тренуємо</a:t>
            </a:r>
            <a:r>
              <a:rPr b="1" dirty="0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uk-UA" spc="50" sz="440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емоції”</a:t>
            </a:r>
            <a:endParaRPr b="1" dirty="0" lang="ru-RU" spc="50" sz="440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C:\Users\Avgustin\Desktop\1328456741_2-funny-people-vector.jpg" id="6" name="Рисунок 5"/>
          <p:cNvPicPr/>
          <p:nvPr/>
        </p:nvPicPr>
        <p:blipFill>
          <a:blip cstate="print" r:embed="rId3"/>
          <a:srcRect b="296" r="24"/>
          <a:stretch>
            <a:fillRect/>
          </a:stretch>
        </p:blipFill>
        <p:spPr bwMode="auto">
          <a:xfrm>
            <a:off x="6012160" y="1484785"/>
            <a:ext cx="223224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descr="C:\Documents and Settings\Admin\Рабочий стол\животные\colec26.gif" id="7" name="Рисунок 6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179512" y="2132856"/>
            <a:ext cx="2448272" cy="212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0_535dd_bc70cbf2_XL" id="8" name="Рисунок 7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5396825" y="3933056"/>
            <a:ext cx="2847582" cy="2160240"/>
          </a:xfrm>
          <a:prstGeom prst="rect">
            <a:avLst/>
          </a:prstGeom>
          <a:noFill/>
        </p:spPr>
      </p:pic>
      <p:pic>
        <p:nvPicPr>
          <p:cNvPr descr="Анимашки Погода" id="9" name="Рисунок 8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11560" y="4797152"/>
            <a:ext cx="187220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91859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200" spd="slow">
        <p14:prism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Сьогодні ми казку сюди запросили, Щоб бачити казку І слухать гу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Сьогодні ми казку сюди запросили, Щоб бачити казку І слухать гур</Template>
  <TotalTime>207</TotalTime>
  <Words>253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Сьогодні ми казку сюди запросили, Щоб бачити казку І слухать гур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Сьогодні у нас незвичайний урок –  У світ казки й фантазії зробимо крок. Із казкою ми зустрічались не раз, Та знову вона завітала до нас.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11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Сьогодні ми казку сюди запросили, Щоб бачити казку і слухать гуртом,  А казка в дорозі десь загубилась —  Давайте її пошукаєм разом.</dc:title>
  <dc:creator>Юля</dc:creator>
  <cp:lastModifiedBy>Юля</cp:lastModifiedBy>
  <cp:revision>24</cp:revision>
  <dcterms:created xsi:type="dcterms:W3CDTF">2015-10-15T20:23:04Z</dcterms:created>
  <dcterms:modified xsi:type="dcterms:W3CDTF">2015-10-19T21:51:09Z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2183677</vt:lpwstr>
  </property>
  <property fmtid="{D5CDD505-2E9C-101B-9397-08002B2CF9AE}" name="NXPowerLiteVersion" pid="3">
    <vt:lpwstr>D4.1.4</vt:lpwstr>
  </property>
</Properties>
</file>