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82" r:id="rId3"/>
    <p:sldId id="257" r:id="rId4"/>
    <p:sldId id="283" r:id="rId5"/>
    <p:sldId id="281" r:id="rId6"/>
    <p:sldId id="260" r:id="rId7"/>
    <p:sldId id="259" r:id="rId8"/>
    <p:sldId id="269" r:id="rId9"/>
    <p:sldId id="270" r:id="rId10"/>
    <p:sldId id="265" r:id="rId11"/>
    <p:sldId id="277" r:id="rId12"/>
    <p:sldId id="279" r:id="rId13"/>
    <p:sldId id="280" r:id="rId14"/>
    <p:sldId id="272" r:id="rId15"/>
    <p:sldId id="278" r:id="rId16"/>
    <p:sldId id="275" r:id="rId17"/>
    <p:sldId id="276" r:id="rId18"/>
    <p:sldId id="266" r:id="rId19"/>
    <p:sldId id="267" r:id="rId20"/>
    <p:sldId id="268" r:id="rId21"/>
    <p:sldId id="26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0D216-8DC7-4AA1-8EE2-F25374134A70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283C3-0C37-4E90-9215-90BE4D838E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744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C283C3-0C37-4E90-9215-90BE4D838ED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037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E94E6C-9ADA-4519-B99C-D93C8729894C}" type="datetimeFigureOut">
              <a:rPr lang="ru-RU" smtClean="0"/>
              <a:t>08.12.2015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AE568CB-65CA-47EB-AC9D-9D9BFEEE13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7" Target="../media/image25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4.jpeg" Type="http://schemas.openxmlformats.org/officeDocument/2006/relationships/image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9.jpeg" Type="http://schemas.openxmlformats.org/officeDocument/2006/relationships/image"/><Relationship Id="rId5" Target="../media/image28.jpeg" Type="http://schemas.openxmlformats.org/officeDocument/2006/relationships/image"/><Relationship Id="rId4" Target="../media/hdphoto1.wdp" Type="http://schemas.microsoft.com/office/2007/relationships/hdphoto"/></Relationships>
</file>

<file path=ppt/slides/_rels/slide13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34.jpeg" Type="http://schemas.openxmlformats.org/officeDocument/2006/relationships/image"/><Relationship Id="rId5" Target="../media/image33.jpeg" Type="http://schemas.openxmlformats.org/officeDocument/2006/relationships/image"/><Relationship Id="rId4" Target="../media/image32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15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media/image50.jpeg" Type="http://schemas.openxmlformats.org/officeDocument/2006/relationships/image"/><Relationship Id="rId1" Target="../slideLayouts/slideLayout4.xml" Type="http://schemas.openxmlformats.org/officeDocument/2006/relationships/slideLayout"/><Relationship Id="rId5" Target="../media/image53.jpeg" Type="http://schemas.openxmlformats.org/officeDocument/2006/relationships/image"/><Relationship Id="rId4" Target="../media/image52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17.jpeg" Type="http://schemas.openxmlformats.org/officeDocument/2006/relationships/image"/><Relationship Id="rId4" Target="../media/image1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548974"/>
            <a:ext cx="7175351" cy="1793167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Деревья, кусты и травянистые растения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" name="Picture 2" descr="http://25mb.ru/img/picture/Oct/06/d07dc525ef401a536a4743151c8edbc3/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029" y="4509120"/>
            <a:ext cx="1763760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://kurgan.grainboard.ru/data/tradeboard/63437/tradeboardxVsj0x_img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132" y="5152847"/>
            <a:ext cx="1923668" cy="14427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ogrodniczyraj.pl/photos/1359387476_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279" y="692696"/>
            <a:ext cx="2940277" cy="2075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petrovskipark.ru/upload/iblock/98f/98f4f47d4ea6fefe3bd15432ba8fb08d.jpg?ver=3105201512264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68692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 type="subTitle"/>
          </p:nvPr>
        </p:nvSpPr>
        <p:spPr>
          <a:xfrm>
            <a:off x="1403648" y="2348880"/>
            <a:ext cx="5637010" cy="3456384"/>
          </a:xfrm>
        </p:spPr>
        <p:txBody>
          <a:bodyPr>
            <a:normAutofit/>
          </a:bodyPr>
          <a:lstStyle/>
          <a:p>
            <a:r>
              <a:rPr dirty="0" lang="ru-RU" smtClean="0"/>
              <a:t>                 Ветер </a:t>
            </a:r>
            <a:r>
              <a:rPr dirty="0" lang="ru-RU"/>
              <a:t>дует нам в лицо,       </a:t>
            </a:r>
          </a:p>
          <a:p>
            <a:r>
              <a:rPr dirty="0" lang="ru-RU"/>
              <a:t>                 Закачалось деревцо.</a:t>
            </a:r>
          </a:p>
          <a:p>
            <a:r>
              <a:rPr dirty="0" lang="ru-RU"/>
              <a:t>                 Ветер тише, тише, тише,</a:t>
            </a:r>
          </a:p>
          <a:p>
            <a:r>
              <a:rPr dirty="0" lang="ru-RU"/>
              <a:t>                 Деревцо всё выше, выше!</a:t>
            </a:r>
          </a:p>
          <a:p>
            <a:r>
              <a:rPr dirty="0" lang="ru-RU"/>
              <a:t>                 Раз, два – выше голова!</a:t>
            </a:r>
          </a:p>
          <a:p>
            <a:r>
              <a:rPr dirty="0" lang="ru-RU"/>
              <a:t>                 Три, четыре – руки шире!</a:t>
            </a:r>
          </a:p>
          <a:p>
            <a:r>
              <a:rPr dirty="0" lang="ru-RU"/>
              <a:t>                 Пять, шесть – тихо сесть!</a:t>
            </a:r>
          </a:p>
          <a:p>
            <a:endParaRPr dirty="0"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76637" y="621103"/>
            <a:ext cx="7175351" cy="1232814"/>
          </a:xfrm>
        </p:spPr>
        <p:txBody>
          <a:bodyPr/>
          <a:lstStyle/>
          <a:p>
            <a:pPr algn="ctr" indent="0" marL="182880">
              <a:buNone/>
            </a:pPr>
            <a:r>
              <a:rPr dirty="0" err="1" lang="ru-RU" smtClean="0">
                <a:solidFill>
                  <a:srgbClr val="7030A0"/>
                </a:solidFill>
              </a:rPr>
              <a:t>Физминутка</a:t>
            </a:r>
            <a:endParaRPr dirty="0" lang="ru-RU">
              <a:solidFill>
                <a:srgbClr val="7030A0"/>
              </a:solidFill>
            </a:endParaRPr>
          </a:p>
        </p:txBody>
      </p:sp>
      <p:pic>
        <p:nvPicPr>
          <p:cNvPr descr="http://life-trip.ru/wp-content/uploads/2012/10/Reka-Gane-1.jpg" id="614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6515362" y="2844307"/>
            <a:ext cx="2628638" cy="1947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img-fotki.yandex.ru/get/9347/16969765.166/0_7b469_22fcd2bf_orig.png" id="6148" name="Picture 4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156766">
            <a:off x="-335118" y="1818786"/>
            <a:ext cx="3047368" cy="3181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593410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reviews.123rf.com/images/tiler84/tiler841204/tiler84120400005/13078761-common-hazel-bush-isolated-on-white-background-Stock-Photo-shrub.jpg" id="7178" name="Picture 10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"/>
          <a:stretch/>
        </p:blipFill>
        <p:spPr bwMode="auto">
          <a:xfrm>
            <a:off x="4309688" y="4016963"/>
            <a:ext cx="3792735" cy="2868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08519" y="0"/>
            <a:ext cx="4752528" cy="1143000"/>
          </a:xfrm>
        </p:spPr>
        <p:txBody>
          <a:bodyPr/>
          <a:lstStyle/>
          <a:p>
            <a:pPr indent="0" marL="0">
              <a:buNone/>
            </a:pPr>
            <a:r>
              <a:rPr dirty="0" lang="ru-RU" smtClean="0">
                <a:solidFill>
                  <a:srgbClr val="C00000"/>
                </a:solidFill>
              </a:rPr>
              <a:t>Кустарники</a:t>
            </a:r>
            <a:endParaRPr dirty="0" lang="ru-RU">
              <a:solidFill>
                <a:srgbClr val="C00000"/>
              </a:solidFill>
            </a:endParaRPr>
          </a:p>
        </p:txBody>
      </p:sp>
      <p:pic>
        <p:nvPicPr>
          <p:cNvPr id="18434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60"/>
            <a:ext cx="3080792" cy="30807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576" y="188640"/>
            <a:ext cx="3379374" cy="2534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1.bp.blogspot.com/-7elB7OOrXr8/ThynX5Oc5XI/AAAAAAAAAAk/01R_MqBKSTI/s1600/Rosa_canina_flower_Luc_Viatour.JPG" id="7170" name="Picture 2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110755"/>
            <a:ext cx="1627682" cy="1224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photoflowery.ru/photo/a8/a8a9ec5ed7dba25fd1aeb38b6ad4b569.jpg" id="7172" name="Picture 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32" y="2809156"/>
            <a:ext cx="2091861" cy="1329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xn----7sbbohsh4aygfm.xn--p1ai/files/products/original/funduk.jpg" id="7174" name="Picture 6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653136"/>
            <a:ext cx="2846132" cy="1873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16013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4604742" cy="34535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429000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 descr="http://sibir-sad.ru/alboms/3/1495/malina_shapk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94" y="116632"/>
            <a:ext cx="1728182" cy="1656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fotoham.ru/img/picture/May/04/d30955b628205d52727c244ed804b123/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052" y="2275458"/>
            <a:ext cx="2458388" cy="1843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66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632848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Травянистые растения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439" y="1663490"/>
            <a:ext cx="2570979" cy="2570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52329"/>
            <a:ext cx="2980403" cy="2235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http://cs608622.vk.me/v608622273/8ce6/LzwCaKm6xp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35853"/>
            <a:ext cx="3024336" cy="2268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.fishki.net/upload/users/2015/07/05/455100/bc953895efe54c89443576003479749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916832"/>
            <a:ext cx="2595983" cy="1891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bio1100.nicerweb.com/pix/pix/PRAIRIE/2005_07_26/Plantago_majo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94" y="1261113"/>
            <a:ext cx="2671030" cy="2428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18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idx="1" type="subTitle"/>
          </p:nvPr>
        </p:nvSpPr>
        <p:spPr>
          <a:xfrm>
            <a:off x="467544" y="5157192"/>
            <a:ext cx="4968552" cy="993497"/>
          </a:xfrm>
          <a:noFill/>
        </p:spPr>
        <p:txBody>
          <a:bodyPr>
            <a:normAutofit/>
          </a:bodyPr>
          <a:lstStyle/>
          <a:p>
            <a:r>
              <a:rPr b="1" dirty="0" lang="ru-RU" smtClean="0" sz="40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Гигантские кактусы</a:t>
            </a:r>
            <a:endParaRPr b="1" dirty="0" lang="ru-RU" sz="4000">
              <a:solidFill>
                <a:srgbClr val="00206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712968" cy="901691"/>
          </a:xfrm>
        </p:spPr>
        <p:txBody>
          <a:bodyPr/>
          <a:lstStyle/>
          <a:p>
            <a:pPr indent="0" marL="182880">
              <a:buNone/>
            </a:pPr>
            <a:r>
              <a:rPr dirty="0" lang="ru-RU" smtClean="0" sz="4800">
                <a:solidFill>
                  <a:srgbClr val="C00000"/>
                </a:solidFill>
              </a:rPr>
              <a:t>УДИВИТЕЛЬНЫЕ</a:t>
            </a:r>
            <a:br>
              <a:rPr dirty="0" lang="ru-RU" smtClean="0" sz="4800">
                <a:solidFill>
                  <a:srgbClr val="C00000"/>
                </a:solidFill>
              </a:rPr>
            </a:br>
            <a:r>
              <a:rPr dirty="0" lang="ru-RU" sz="4800">
                <a:solidFill>
                  <a:srgbClr val="C00000"/>
                </a:solidFill>
              </a:rPr>
              <a:t>	</a:t>
            </a:r>
            <a:r>
              <a:rPr dirty="0" lang="ru-RU" smtClean="0" sz="4800">
                <a:solidFill>
                  <a:srgbClr val="C00000"/>
                </a:solidFill>
              </a:rPr>
              <a:t>				</a:t>
            </a:r>
            <a:r>
              <a:rPr dirty="0" lang="ru-RU" smtClean="0" sz="4800">
                <a:solidFill>
                  <a:srgbClr val="C00000"/>
                </a:solidFill>
              </a:rPr>
              <a:t> </a:t>
            </a:r>
            <a:r>
              <a:rPr dirty="0" lang="ru-RU" sz="4800">
                <a:solidFill>
                  <a:srgbClr val="C00000"/>
                </a:solidFill>
              </a:rPr>
              <a:t>РАСТЕНИЯ</a:t>
            </a:r>
            <a:br>
              <a:rPr dirty="0" lang="ru-RU" sz="4800">
                <a:solidFill>
                  <a:srgbClr val="C00000"/>
                </a:solidFill>
              </a:rPr>
            </a:br>
            <a:endParaRPr dirty="0" lang="ru-RU" sz="4800">
              <a:solidFill>
                <a:srgbClr val="C00000"/>
              </a:solidFill>
            </a:endParaRPr>
          </a:p>
        </p:txBody>
      </p:sp>
      <p:pic>
        <p:nvPicPr>
          <p:cNvPr descr="http://www.pixic.ru/i/z070j6F3c3k0v818.jpg" id="1331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54"/>
          <a:stretch/>
        </p:blipFill>
        <p:spPr bwMode="auto">
          <a:xfrm>
            <a:off x="4923" y="1196752"/>
            <a:ext cx="3487238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tatic.panoramio.com/photos/large/71170637.jpg" id="13316" name="Picture 4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446505" y="2276872"/>
            <a:ext cx="2777051" cy="2517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farm1.staticflickr.com/172/400938780_fbc7505ca2_o_d.jpg" id="13318" name="Picture 6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923" y="2420888"/>
            <a:ext cx="2881714" cy="43035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59118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28992" cy="1143000"/>
          </a:xfrm>
        </p:spPr>
        <p:txBody>
          <a:bodyPr/>
          <a:lstStyle/>
          <a:p>
            <a:pPr algn="l" indent="0" marL="0">
              <a:buNone/>
            </a:pPr>
            <a:r>
              <a:rPr dirty="0" lang="ru-RU" smtClean="0"/>
              <a:t> </a:t>
            </a:r>
            <a:r>
              <a:rPr dirty="0" lang="ru-RU" smtClean="0">
                <a:solidFill>
                  <a:srgbClr val="C00000"/>
                </a:solidFill>
              </a:rPr>
              <a:t>Молочное дерево</a:t>
            </a:r>
            <a:br>
              <a:rPr dirty="0" lang="ru-RU" smtClean="0">
                <a:solidFill>
                  <a:srgbClr val="C00000"/>
                </a:solidFill>
              </a:rPr>
            </a:br>
            <a:r>
              <a:rPr dirty="0" lang="ru-RU" smtClean="0">
                <a:solidFill>
                  <a:srgbClr val="C00000"/>
                </a:solidFill>
              </a:rPr>
              <a:t/>
            </a:r>
            <a:br>
              <a:rPr dirty="0" lang="ru-RU" smtClean="0">
                <a:solidFill>
                  <a:srgbClr val="C00000"/>
                </a:solidFill>
              </a:rPr>
            </a:br>
            <a:r>
              <a:rPr dirty="0" lang="ru-RU" smtClean="0">
                <a:solidFill>
                  <a:srgbClr val="C00000"/>
                </a:solidFill>
              </a:rPr>
              <a:t>				Х</a:t>
            </a:r>
            <a:r>
              <a:rPr dirty="0" lang="ru-RU" smtClean="0">
                <a:solidFill>
                  <a:srgbClr val="C00000"/>
                </a:solidFill>
              </a:rPr>
              <a:t>лебное дерево</a:t>
            </a:r>
            <a:r>
              <a:rPr dirty="0" lang="ru-RU" smtClean="0">
                <a:solidFill>
                  <a:srgbClr val="C00000"/>
                </a:solidFill>
              </a:rPr>
              <a:t> </a:t>
            </a:r>
            <a:endParaRPr dirty="0" lang="ru-RU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07504" y="4077072"/>
            <a:ext cx="3367609" cy="2624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485" y="946213"/>
            <a:ext cx="2366628" cy="3155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s017.radikal.ru/i401/1407/d0/5874a0f4ebb3.jpg" id="12290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2996952"/>
            <a:ext cx="4687667" cy="31231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432277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8542" y="116632"/>
            <a:ext cx="6512511" cy="2294431"/>
          </a:xfrm>
        </p:spPr>
        <p:txBody>
          <a:bodyPr/>
          <a:lstStyle/>
          <a:p>
            <a:pPr indent="0" marL="0">
              <a:buNone/>
            </a:pPr>
            <a:r>
              <a:rPr dirty="0" lang="ru-RU" smtClean="0">
                <a:solidFill>
                  <a:srgbClr val="C00000"/>
                </a:solidFill>
              </a:rPr>
              <a:t>Бутылочное дерево</a:t>
            </a:r>
            <a:br>
              <a:rPr dirty="0" lang="ru-RU" smtClean="0">
                <a:solidFill>
                  <a:srgbClr val="C00000"/>
                </a:solidFill>
              </a:rPr>
            </a:br>
            <a:r>
              <a:rPr dirty="0" lang="ru-RU" smtClean="0">
                <a:solidFill>
                  <a:srgbClr val="C00000"/>
                </a:solidFill>
              </a:rPr>
              <a:t>Пузатая пальма</a:t>
            </a:r>
            <a:br>
              <a:rPr dirty="0" lang="ru-RU" smtClean="0">
                <a:solidFill>
                  <a:srgbClr val="C00000"/>
                </a:solidFill>
              </a:rPr>
            </a:br>
            <a:r>
              <a:rPr dirty="0" lang="ru-RU" smtClean="0">
                <a:solidFill>
                  <a:srgbClr val="C00000"/>
                </a:solidFill>
              </a:rPr>
              <a:t>Баобаб             </a:t>
            </a:r>
            <a:endParaRPr dirty="0" lang="ru-RU">
              <a:solidFill>
                <a:srgbClr val="C00000"/>
              </a:solidFill>
            </a:endParaRPr>
          </a:p>
        </p:txBody>
      </p:sp>
      <p:pic>
        <p:nvPicPr>
          <p:cNvPr descr="http://www.znanijamira.ru/img/60/16.jpg" id="10246" name="Picture 6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64904"/>
            <a:ext cx="3613685" cy="2710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s418719.vk.me/v418719052/b3f/UtwPg4uw7Gg.jpg" id="10242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843808" y="3356992"/>
            <a:ext cx="2902998" cy="32731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photohost.ru/pictures/236253.jpg" id="10244" name="Picture 4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"/>
          <a:stretch/>
        </p:blipFill>
        <p:spPr bwMode="auto">
          <a:xfrm>
            <a:off x="247204" y="1340768"/>
            <a:ext cx="3293617" cy="2640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29235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108683" cy="864096"/>
          </a:xfrm>
        </p:spPr>
        <p:txBody>
          <a:bodyPr/>
          <a:lstStyle/>
          <a:p>
            <a:pPr algn="l" indent="0" marL="0">
              <a:buNone/>
            </a:pPr>
            <a:r>
              <a:rPr dirty="0" lang="ru-RU" smtClean="0" sz="4400">
                <a:solidFill>
                  <a:srgbClr val="C00000"/>
                </a:solidFill>
              </a:rPr>
              <a:t>Бамбук</a:t>
            </a:r>
            <a:r>
              <a:rPr dirty="0" lang="ru-RU" sz="4400">
                <a:solidFill>
                  <a:srgbClr val="C00000"/>
                </a:solidFill>
              </a:rPr>
              <a:t>	</a:t>
            </a:r>
            <a:r>
              <a:rPr dirty="0" lang="ru-RU" smtClean="0" sz="4400">
                <a:solidFill>
                  <a:srgbClr val="C00000"/>
                </a:solidFill>
              </a:rPr>
              <a:t>		</a:t>
            </a:r>
            <a:r>
              <a:rPr dirty="0" lang="ru-RU" smtClean="0" sz="4400">
                <a:solidFill>
                  <a:srgbClr val="C00000"/>
                </a:solidFill>
              </a:rPr>
              <a:t> 							Банан </a:t>
            </a:r>
            <a:endParaRPr dirty="0" lang="ru-RU" sz="4400">
              <a:solidFill>
                <a:srgbClr val="C00000"/>
              </a:solidFill>
            </a:endParaRPr>
          </a:p>
        </p:txBody>
      </p:sp>
      <p:pic>
        <p:nvPicPr>
          <p:cNvPr descr="http://img1.liveinternet.ru/images/attach/c/6/93/242/93242953_Bot_garden_beidaihe_45.jpg" id="1433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139951" y="1628800"/>
            <a:ext cx="4930325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dn9.nguyenthaibinh.info/files/2012/12/chuoi-nhiem-doc-121212.jpg" id="14340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93104"/>
            <a:ext cx="2853499" cy="20648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www.imagenespedia.com/imagenes/foto-bosques-6.jpg" id="14342" name="Picture 6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"/>
          <a:stretch/>
        </p:blipFill>
        <p:spPr bwMode="auto">
          <a:xfrm>
            <a:off x="251520" y="1164764"/>
            <a:ext cx="2664296" cy="2492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brkos.math.muni.cz/mathrace/avatars12/big235.jpg" id="14344" name="Picture 8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03604"/>
            <a:ext cx="3451968" cy="2974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70812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35991"/>
            <a:ext cx="5976664" cy="1143000"/>
          </a:xfrm>
        </p:spPr>
        <p:txBody>
          <a:bodyPr/>
          <a:lstStyle/>
          <a:p>
            <a:pPr algn="l" indent="0" marL="0">
              <a:buNone/>
            </a:pPr>
            <a:r>
              <a:rPr dirty="0" lang="ru-RU" smtClean="0">
                <a:solidFill>
                  <a:srgbClr val="C00000"/>
                </a:solidFill>
              </a:rPr>
              <a:t>Красная книга</a:t>
            </a:r>
            <a:endParaRPr dirty="0" lang="ru-RU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3" sz="quarter"/>
          </p:nvPr>
        </p:nvSpPr>
        <p:spPr>
          <a:xfrm>
            <a:off x="1907704" y="1556792"/>
            <a:ext cx="6400800" cy="3474720"/>
          </a:xfrm>
        </p:spPr>
        <p:txBody>
          <a:bodyPr/>
          <a:lstStyle/>
          <a:p>
            <a:r>
              <a:rPr b="1" dirty="0" lang="ru-RU"/>
              <a:t>Растения нуждаются в нашей защите </a:t>
            </a:r>
            <a:r>
              <a:rPr b="1" dirty="0" lang="ru-RU" smtClean="0"/>
              <a:t>и </a:t>
            </a:r>
            <a:r>
              <a:rPr b="1" dirty="0" lang="ru-RU"/>
              <a:t>в бережном отношении.</a:t>
            </a:r>
          </a:p>
          <a:p>
            <a:endParaRPr b="1" dirty="0" lang="ru-RU"/>
          </a:p>
          <a:p>
            <a:r>
              <a:rPr b="1" dirty="0" lang="ru-RU"/>
              <a:t> Сейчас на земле в опасности 25.000 видов </a:t>
            </a:r>
            <a:r>
              <a:rPr b="1" dirty="0" lang="ru-RU" smtClean="0"/>
              <a:t>растений.</a:t>
            </a:r>
          </a:p>
          <a:p>
            <a:endParaRPr b="1" dirty="0" lang="ru-RU"/>
          </a:p>
          <a:p>
            <a:r>
              <a:rPr b="1" dirty="0" lang="ru-RU" smtClean="0"/>
              <a:t>На Украине 400 видов растений.</a:t>
            </a:r>
            <a:endParaRPr b="1" dirty="0" lang="ru-RU"/>
          </a:p>
          <a:p>
            <a:endParaRPr dirty="0" lang="ru-RU"/>
          </a:p>
        </p:txBody>
      </p:sp>
      <p:pic>
        <p:nvPicPr>
          <p:cNvPr descr="http://bogorda.if.gov.ua/images/stories/24.06.2015%20%D0%BC%D0%B0%D1%88%D0%B0.jpg" id="15364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21333511">
            <a:off x="387804" y="512058"/>
            <a:ext cx="1905000" cy="1733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cvetlandy.ru/uploads/posts/2013-01/1358767552_landysh-mayskiy.jpg" id="15366" name="Picture 6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"/>
          <a:stretch/>
        </p:blipFill>
        <p:spPr bwMode="auto">
          <a:xfrm rot="21105233">
            <a:off x="6143078" y="4686742"/>
            <a:ext cx="2337633" cy="1994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325203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611560" y="332362"/>
            <a:ext cx="3346704" cy="347472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Ковыль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Горицвет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4"/>
          </p:nvPr>
        </p:nvSpPr>
        <p:spPr>
          <a:xfrm>
            <a:off x="4623628" y="359492"/>
            <a:ext cx="3346704" cy="347472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Подснежник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rgbClr val="C00000"/>
                </a:solidFill>
              </a:rPr>
              <a:t>Ландыш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138389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64704"/>
            <a:ext cx="3521968" cy="2664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52" y="3861047"/>
            <a:ext cx="3432100" cy="2574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747"/>
            <a:ext cx="3888432" cy="2478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42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0"/>
            <a:ext cx="3848215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Цели урока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1196752"/>
            <a:ext cx="6400800" cy="347472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</a:t>
            </a:r>
            <a:r>
              <a:rPr lang="ru-RU" dirty="0" smtClean="0"/>
              <a:t>: ознакомить учеников с разнообразным миром растений; учить сравнивать деревья, кусты и травянистые растения.</a:t>
            </a:r>
          </a:p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Развивающая</a:t>
            </a:r>
            <a:r>
              <a:rPr lang="ru-RU" dirty="0" smtClean="0"/>
              <a:t>: развивать речь, мышление, внимание, наблюдательность, моторику, творческие способности.</a:t>
            </a:r>
          </a:p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Воспитательная: </a:t>
            </a:r>
            <a:r>
              <a:rPr lang="ru-RU" dirty="0" smtClean="0"/>
              <a:t>воспитывать любознательность, интерес к изучению окружающего мира, любовь к природе</a:t>
            </a:r>
          </a:p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851920" y="4625752"/>
            <a:ext cx="5040560" cy="2115616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0274"/>
            <a:ext cx="851155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cap="none" spc="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 урока:</a:t>
            </a:r>
            <a:r>
              <a:rPr lang="ru-RU" sz="3200" b="1" i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Любить и охранять </a:t>
            </a:r>
          </a:p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       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родную природу.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95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prostatitfaq.ru/articles/wp-content/uploads/2015/09/13730058-profilaktika-licheniya-prostati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4464496" cy="2182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539552" y="1988840"/>
            <a:ext cx="7624936" cy="347503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500" b="1" dirty="0" smtClean="0">
                <a:solidFill>
                  <a:srgbClr val="00B050"/>
                </a:solidFill>
              </a:rPr>
              <a:t>Дерево</a:t>
            </a:r>
            <a:r>
              <a:rPr lang="ru-RU" sz="3500" b="1" dirty="0">
                <a:solidFill>
                  <a:srgbClr val="00B050"/>
                </a:solidFill>
              </a:rPr>
              <a:t>, трава, цветок и птица</a:t>
            </a:r>
          </a:p>
          <a:p>
            <a:pPr marL="45720" indent="0">
              <a:buNone/>
            </a:pPr>
            <a:r>
              <a:rPr lang="ru-RU" sz="3500" b="1" dirty="0" smtClean="0">
                <a:solidFill>
                  <a:srgbClr val="00B050"/>
                </a:solidFill>
              </a:rPr>
              <a:t>Не </a:t>
            </a:r>
            <a:r>
              <a:rPr lang="ru-RU" sz="3500" b="1" dirty="0">
                <a:solidFill>
                  <a:srgbClr val="00B050"/>
                </a:solidFill>
              </a:rPr>
              <a:t>всегда умеют защититься</a:t>
            </a:r>
            <a:r>
              <a:rPr lang="ru-RU" sz="3500" b="1" dirty="0" smtClean="0">
                <a:solidFill>
                  <a:srgbClr val="00B050"/>
                </a:solidFill>
              </a:rPr>
              <a:t>.            Если </a:t>
            </a:r>
            <a:r>
              <a:rPr lang="ru-RU" sz="3500" b="1" dirty="0">
                <a:solidFill>
                  <a:srgbClr val="00B050"/>
                </a:solidFill>
              </a:rPr>
              <a:t>будут уничтожены они,</a:t>
            </a:r>
          </a:p>
          <a:p>
            <a:pPr marL="45720" indent="0">
              <a:buNone/>
            </a:pPr>
            <a:r>
              <a:rPr lang="ru-RU" sz="3500" b="1" dirty="0" smtClean="0">
                <a:solidFill>
                  <a:srgbClr val="00B050"/>
                </a:solidFill>
              </a:rPr>
              <a:t>На </a:t>
            </a:r>
            <a:r>
              <a:rPr lang="ru-RU" sz="3500" b="1" dirty="0">
                <a:solidFill>
                  <a:srgbClr val="00B050"/>
                </a:solidFill>
              </a:rPr>
              <a:t>планете мы </a:t>
            </a:r>
            <a:r>
              <a:rPr lang="ru-RU" sz="3500" b="1" dirty="0" smtClean="0">
                <a:solidFill>
                  <a:srgbClr val="00B050"/>
                </a:solidFill>
              </a:rPr>
              <a:t>останемся </a:t>
            </a:r>
            <a:r>
              <a:rPr lang="ru-RU" sz="35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ОДНИ.</a:t>
            </a:r>
            <a:endParaRPr lang="ru-RU" sz="35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Волна 2"/>
          <p:cNvSpPr/>
          <p:nvPr/>
        </p:nvSpPr>
        <p:spPr>
          <a:xfrm>
            <a:off x="827584" y="188640"/>
            <a:ext cx="7848872" cy="1728192"/>
          </a:xfrm>
          <a:prstGeom prst="wav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Берегите </a:t>
            </a:r>
            <a:r>
              <a:rPr lang="ru-RU" sz="5400" b="1" dirty="0" smtClean="0">
                <a:solidFill>
                  <a:srgbClr val="C00000"/>
                </a:solidFill>
              </a:rPr>
              <a:t>природу! 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32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052736"/>
            <a:ext cx="864096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8000" dirty="0" smtClean="0">
                <a:solidFill>
                  <a:srgbClr val="C00000"/>
                </a:solidFill>
              </a:rPr>
              <a:t>Спасибо</a:t>
            </a:r>
            <a:br>
              <a:rPr lang="ru-RU" sz="8000" dirty="0" smtClean="0">
                <a:solidFill>
                  <a:srgbClr val="C00000"/>
                </a:solidFill>
              </a:rPr>
            </a:br>
            <a:r>
              <a:rPr lang="ru-RU" sz="8000" dirty="0" smtClean="0">
                <a:solidFill>
                  <a:srgbClr val="C00000"/>
                </a:solidFill>
              </a:rPr>
              <a:t> за</a:t>
            </a:r>
            <a:br>
              <a:rPr lang="ru-RU" sz="8000" dirty="0" smtClean="0">
                <a:solidFill>
                  <a:srgbClr val="C00000"/>
                </a:solidFill>
              </a:rPr>
            </a:b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smtClean="0">
                <a:solidFill>
                  <a:srgbClr val="C00000"/>
                </a:solidFill>
              </a:rPr>
              <a:t>урок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36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7776864" cy="582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олна 1"/>
          <p:cNvSpPr/>
          <p:nvPr/>
        </p:nvSpPr>
        <p:spPr>
          <a:xfrm>
            <a:off x="251520" y="4941168"/>
            <a:ext cx="4536504" cy="1533864"/>
          </a:xfrm>
          <a:prstGeom prst="wave">
            <a:avLst/>
          </a:prstGeom>
          <a:solidFill>
            <a:srgbClr val="FFFF6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1- в класс</a:t>
            </a:r>
            <a:endParaRPr lang="ru-RU" sz="4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082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inkseed.ru/pictures/0160/5586/zaschitnikov_himkinskogo_lesa_nasilno_derzhat_vzaper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3681">
            <a:off x="179512" y="404664"/>
            <a:ext cx="4341152" cy="3255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aladm.ru/wp-content/uploads/2014/08/112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469">
            <a:off x="4736688" y="548680"/>
            <a:ext cx="4279901" cy="32099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3.minus.com/iNgIQ2792k8IW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01008"/>
            <a:ext cx="4338600" cy="3253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44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Ренат\Desktop\фиалка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72" b="8596"/>
          <a:stretch/>
        </p:blipFill>
        <p:spPr bwMode="auto">
          <a:xfrm>
            <a:off x="1403648" y="1090304"/>
            <a:ext cx="6336704" cy="5579055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6168"/>
            <a:ext cx="8208912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Назовите части растения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49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030A0"/>
                </a:solidFill>
              </a:rPr>
              <a:t>Строение </a:t>
            </a:r>
            <a:r>
              <a:rPr lang="ru-RU" dirty="0" smtClean="0">
                <a:solidFill>
                  <a:srgbClr val="7030A0"/>
                </a:solidFill>
              </a:rPr>
              <a:t>растения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484784"/>
            <a:ext cx="43451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860032" y="1772816"/>
            <a:ext cx="4066784" cy="439248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b="1" dirty="0">
                <a:solidFill>
                  <a:srgbClr val="C00000"/>
                </a:solidFill>
              </a:rPr>
              <a:t>Части растения</a:t>
            </a:r>
            <a:r>
              <a:rPr lang="ru-RU" dirty="0"/>
              <a:t> – </a:t>
            </a:r>
            <a:r>
              <a:rPr lang="ru-RU" dirty="0" smtClean="0"/>
              <a:t>это 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 smtClean="0"/>
              <a:t>корень,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 smtClean="0"/>
              <a:t> </a:t>
            </a:r>
            <a:r>
              <a:rPr lang="ru-RU" b="1" dirty="0"/>
              <a:t>стебель</a:t>
            </a:r>
            <a:r>
              <a:rPr lang="ru-RU" b="1" dirty="0" smtClean="0"/>
              <a:t>,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 smtClean="0"/>
              <a:t> </a:t>
            </a:r>
            <a:r>
              <a:rPr lang="ru-RU" b="1" dirty="0"/>
              <a:t>лист</a:t>
            </a:r>
            <a:r>
              <a:rPr lang="ru-RU" b="1" dirty="0" smtClean="0"/>
              <a:t>,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 smtClean="0"/>
              <a:t> </a:t>
            </a:r>
            <a:r>
              <a:rPr lang="ru-RU" b="1" dirty="0"/>
              <a:t>цветок</a:t>
            </a:r>
            <a:r>
              <a:rPr lang="ru-RU" b="1" dirty="0" smtClean="0"/>
              <a:t>,</a:t>
            </a:r>
          </a:p>
          <a:p>
            <a:pPr lvl="1">
              <a:buFont typeface="Wingdings" pitchFamily="2" charset="2"/>
              <a:buChar char="Ø"/>
            </a:pPr>
            <a:r>
              <a:rPr lang="ru-RU" b="1" dirty="0" smtClean="0"/>
              <a:t>  </a:t>
            </a:r>
            <a:r>
              <a:rPr lang="ru-RU" b="1" dirty="0"/>
              <a:t>плод с семенами.                                                     </a:t>
            </a:r>
            <a:endParaRPr lang="ru-RU" b="1" dirty="0" smtClean="0"/>
          </a:p>
          <a:p>
            <a:pPr lvl="1">
              <a:buFont typeface="Wingdings" pitchFamily="2" charset="2"/>
              <a:buChar char="Ø"/>
            </a:pPr>
            <a:endParaRPr lang="ru-RU" dirty="0"/>
          </a:p>
          <a:p>
            <a:pPr marL="365760" lvl="1" indent="0">
              <a:buNone/>
            </a:pPr>
            <a:r>
              <a:rPr lang="ru-RU" sz="2400" dirty="0" smtClean="0"/>
              <a:t>Все </a:t>
            </a:r>
            <a:r>
              <a:rPr lang="ru-RU" sz="2400" dirty="0"/>
              <a:t>эти части есть  </a:t>
            </a:r>
            <a:r>
              <a:rPr lang="ru-RU" sz="2400" dirty="0" smtClean="0"/>
              <a:t>у </a:t>
            </a:r>
          </a:p>
          <a:p>
            <a:pPr lvl="1">
              <a:buFont typeface="Wingdings" pitchFamily="2" charset="2"/>
              <a:buChar char="v"/>
            </a:pPr>
            <a:r>
              <a:rPr lang="ru-RU" sz="2400" dirty="0" smtClean="0"/>
              <a:t>травянистых </a:t>
            </a:r>
            <a:r>
              <a:rPr lang="ru-RU" sz="2400" dirty="0"/>
              <a:t>растений,   </a:t>
            </a:r>
            <a:endParaRPr lang="ru-RU" sz="2400" dirty="0" smtClean="0"/>
          </a:p>
          <a:p>
            <a:pPr lvl="1">
              <a:buFont typeface="Wingdings" pitchFamily="2" charset="2"/>
              <a:buChar char="v"/>
            </a:pPr>
            <a:r>
              <a:rPr lang="ru-RU" sz="2400" dirty="0" smtClean="0"/>
              <a:t>кустарников,</a:t>
            </a:r>
          </a:p>
          <a:p>
            <a:pPr lvl="1">
              <a:buFont typeface="Wingdings" pitchFamily="2" charset="2"/>
              <a:buChar char="v"/>
            </a:pPr>
            <a:r>
              <a:rPr lang="ru-RU" sz="2400" dirty="0" smtClean="0"/>
              <a:t> </a:t>
            </a:r>
            <a:r>
              <a:rPr lang="ru-RU" sz="2400" dirty="0"/>
              <a:t>деревьев</a:t>
            </a:r>
          </a:p>
        </p:txBody>
      </p:sp>
    </p:spTree>
    <p:extLst>
      <p:ext uri="{BB962C8B-B14F-4D97-AF65-F5344CB8AC3E}">
        <p14:creationId xmlns:p14="http://schemas.microsoft.com/office/powerpoint/2010/main" val="363162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51520" y="692696"/>
            <a:ext cx="4608512" cy="2016224"/>
          </a:xfrm>
        </p:spPr>
        <p:txBody>
          <a:bodyPr/>
          <a:lstStyle/>
          <a:p>
            <a:pPr algn="l"/>
            <a:r>
              <a:rPr lang="ru-RU" dirty="0" smtClean="0">
                <a:latin typeface="+mn-lt"/>
              </a:rPr>
              <a:t>Листик на ладонь похож,</a:t>
            </a:r>
          </a:p>
          <a:p>
            <a:pPr algn="l"/>
            <a:r>
              <a:rPr lang="ru-RU" dirty="0" smtClean="0">
                <a:latin typeface="+mn-lt"/>
                <a:cs typeface="Times New Roman" pitchFamily="18" charset="0"/>
              </a:rPr>
              <a:t>осенью</a:t>
            </a:r>
            <a:r>
              <a:rPr lang="ru-RU" dirty="0" smtClean="0"/>
              <a:t> красив, пригож..</a:t>
            </a:r>
          </a:p>
          <a:p>
            <a:pPr algn="l"/>
            <a:r>
              <a:rPr lang="ru-RU" dirty="0" smtClean="0"/>
              <a:t>Каждый в дерево влюблён, потому что это…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5076056" y="620688"/>
            <a:ext cx="3346704" cy="31683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860032" y="4293096"/>
            <a:ext cx="4032448" cy="144016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 smtClean="0">
                <a:cs typeface="Times New Roman" pitchFamily="18" charset="0"/>
              </a:rPr>
              <a:t>Разбежались по опушке. </a:t>
            </a:r>
          </a:p>
          <a:p>
            <a:pPr marL="45720" indent="0">
              <a:buNone/>
            </a:pPr>
            <a:r>
              <a:rPr lang="ru-RU" sz="2400" b="1" dirty="0" smtClean="0">
                <a:cs typeface="Times New Roman" pitchFamily="18" charset="0"/>
              </a:rPr>
              <a:t>В белых платьицах подружки</a:t>
            </a:r>
            <a:endParaRPr lang="ru-RU" sz="2400" b="1" dirty="0"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0688"/>
            <a:ext cx="386281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smages.com/images/0936d78a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608435" cy="328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1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3" sz="quarter"/>
          </p:nvPr>
        </p:nvSpPr>
        <p:spPr/>
        <p:txBody>
          <a:bodyPr/>
          <a:lstStyle/>
          <a:p>
            <a:pPr indent="0" marL="45720">
              <a:buNone/>
            </a:pPr>
            <a:endParaRPr dirty="0" lang="ru-RU"/>
          </a:p>
        </p:txBody>
      </p:sp>
      <p:sp>
        <p:nvSpPr>
          <p:cNvPr id="4" name="Объект 3"/>
          <p:cNvSpPr>
            <a:spLocks noGrp="1"/>
          </p:cNvSpPr>
          <p:nvPr>
            <p:ph idx="14" sz="quarter"/>
          </p:nvPr>
        </p:nvSpPr>
        <p:spPr>
          <a:xfrm>
            <a:off x="5076056" y="1196752"/>
            <a:ext cx="3346704" cy="3474720"/>
          </a:xfrm>
        </p:spPr>
        <p:txBody>
          <a:bodyPr>
            <a:normAutofit/>
          </a:bodyPr>
          <a:lstStyle/>
          <a:p>
            <a:pPr indent="0" marL="45720">
              <a:buNone/>
            </a:pPr>
            <a:r>
              <a:rPr b="1" dirty="0" lang="ru-RU" smtClean="0" sz="24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Зимой и летом,</a:t>
            </a:r>
          </a:p>
          <a:p>
            <a:pPr indent="0" marL="45720">
              <a:buNone/>
            </a:pPr>
            <a:r>
              <a:rPr b="1" dirty="0" lang="ru-RU" smtClean="0" sz="2400">
                <a:solidFill>
                  <a:schemeClr val="accent1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одним цветом.</a:t>
            </a:r>
            <a:endParaRPr b="1" dirty="0" lang="ru-RU" sz="2400">
              <a:solidFill>
                <a:schemeClr val="accent1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024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899592" y="1171852"/>
            <a:ext cx="3810000" cy="4596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://prom-vl.ru/images/2013-09-18/sosna-obyknovennaja_1.jpg" id="3074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168352" cy="4058268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125530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2891">
            <a:off x="361593" y="116632"/>
            <a:ext cx="3307230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6500">
            <a:off x="5076056" y="124765"/>
            <a:ext cx="352196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395536" y="3196816"/>
            <a:ext cx="1835696" cy="1008112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ашнкат</a:t>
            </a:r>
            <a:endParaRPr lang="ru-RU" sz="3600" dirty="0"/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6636370" y="3196816"/>
            <a:ext cx="2082533" cy="821039"/>
          </a:xfrm>
          <a:prstGeom prst="wedgeRoundRect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err="1" smtClean="0"/>
              <a:t>илап</a:t>
            </a:r>
            <a:endParaRPr lang="ru-RU" sz="3600" dirty="0"/>
          </a:p>
        </p:txBody>
      </p:sp>
      <p:pic>
        <p:nvPicPr>
          <p:cNvPr id="5124" name="Picture 4" descr="https://kingsad.files.wordpress.com/2009/10/hpim82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2429">
            <a:off x="2843808" y="2708920"/>
            <a:ext cx="2919099" cy="3876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 rot="258363">
            <a:off x="5877198" y="5013176"/>
            <a:ext cx="2875322" cy="1152128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бираня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78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479</TotalTime>
  <Words>262</Words>
  <Application>Microsoft Office PowerPoint</Application>
  <PresentationFormat>Экран (4:3)</PresentationFormat>
  <Paragraphs>78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Деревья, кусты и травянистые растения</vt:lpstr>
      <vt:lpstr>Цели урока</vt:lpstr>
      <vt:lpstr>Презентация PowerPoint</vt:lpstr>
      <vt:lpstr>Презентация PowerPoint</vt:lpstr>
      <vt:lpstr>Назовите части растения</vt:lpstr>
      <vt:lpstr>Строение растения</vt:lpstr>
      <vt:lpstr>Презентация PowerPoint</vt:lpstr>
      <vt:lpstr>Презентация PowerPoint</vt:lpstr>
      <vt:lpstr>Презентация PowerPoint</vt:lpstr>
      <vt:lpstr>Физминутка</vt:lpstr>
      <vt:lpstr>Кустарники</vt:lpstr>
      <vt:lpstr>Презентация PowerPoint</vt:lpstr>
      <vt:lpstr>Травянистые растения</vt:lpstr>
      <vt:lpstr>УДИВИТЕЛЬНЫЕ       РАСТЕНИЯ </vt:lpstr>
      <vt:lpstr> Молочное дерево      Хлебное дерево </vt:lpstr>
      <vt:lpstr>Бутылочное дерево Пузатая пальма Баобаб             </vt:lpstr>
      <vt:lpstr>Бамбук           Банан </vt:lpstr>
      <vt:lpstr>Красная книга</vt:lpstr>
      <vt:lpstr>Презентация PowerPoint</vt:lpstr>
      <vt:lpstr>Презентация PowerPoint</vt:lpstr>
      <vt:lpstr>Спасибо  за  урок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Деревья, кусты и травянистые растения</dc:title>
  <dc:creator>1</dc:creator>
  <cp:lastModifiedBy>Ренат</cp:lastModifiedBy>
  <cp:revision>52</cp:revision>
  <dcterms:created xsi:type="dcterms:W3CDTF">2015-12-06T16:05:00Z</dcterms:created>
  <dcterms:modified xsi:type="dcterms:W3CDTF">2015-12-08T18:46:15Z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1774493</vt:lpwstr>
  </property>
  <property fmtid="{D5CDD505-2E9C-101B-9397-08002B2CF9AE}" name="NXPowerLiteVersion" pid="3">
    <vt:lpwstr>D4.1.4</vt:lpwstr>
  </property>
</Properties>
</file>