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Default ContentType="application/vnd.openxmlformats-officedocument.wordprocessingml.document" Extension="docx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drawingml.diagramColors+xml" PartName="/ppt/diagrams/colors2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x-emf" Extension="emf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Default ContentType="image/gif" Extension="gif"/>
  <Default ContentType="application/vnd.openxmlformats-officedocument.vmlDrawing" Extension="v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41"/>
  </p:notesMasterIdLst>
  <p:sldIdLst>
    <p:sldId id="288" r:id="rId2"/>
    <p:sldId id="292" r:id="rId3"/>
    <p:sldId id="291" r:id="rId4"/>
    <p:sldId id="293" r:id="rId5"/>
    <p:sldId id="294" r:id="rId6"/>
    <p:sldId id="295" r:id="rId7"/>
    <p:sldId id="261" r:id="rId8"/>
    <p:sldId id="299" r:id="rId9"/>
    <p:sldId id="297" r:id="rId10"/>
    <p:sldId id="298" r:id="rId11"/>
    <p:sldId id="300" r:id="rId12"/>
    <p:sldId id="302" r:id="rId13"/>
    <p:sldId id="301" r:id="rId14"/>
    <p:sldId id="332" r:id="rId15"/>
    <p:sldId id="308" r:id="rId16"/>
    <p:sldId id="319" r:id="rId17"/>
    <p:sldId id="305" r:id="rId18"/>
    <p:sldId id="321" r:id="rId19"/>
    <p:sldId id="328" r:id="rId20"/>
    <p:sldId id="326" r:id="rId21"/>
    <p:sldId id="325" r:id="rId22"/>
    <p:sldId id="327" r:id="rId23"/>
    <p:sldId id="310" r:id="rId24"/>
    <p:sldId id="323" r:id="rId25"/>
    <p:sldId id="263" r:id="rId26"/>
    <p:sldId id="272" r:id="rId27"/>
    <p:sldId id="262" r:id="rId28"/>
    <p:sldId id="320" r:id="rId29"/>
    <p:sldId id="314" r:id="rId30"/>
    <p:sldId id="312" r:id="rId31"/>
    <p:sldId id="316" r:id="rId32"/>
    <p:sldId id="318" r:id="rId33"/>
    <p:sldId id="317" r:id="rId34"/>
    <p:sldId id="304" r:id="rId35"/>
    <p:sldId id="329" r:id="rId36"/>
    <p:sldId id="330" r:id="rId37"/>
    <p:sldId id="307" r:id="rId38"/>
    <p:sldId id="309" r:id="rId39"/>
    <p:sldId id="331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7" autoAdjust="0"/>
    <p:restoredTop sz="94660"/>
  </p:normalViewPr>
  <p:slideViewPr>
    <p:cSldViewPr>
      <p:cViewPr varScale="1">
        <p:scale>
          <a:sx n="34" d="100"/>
          <a:sy n="34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25B405-99EB-4457-839E-4DFAA87C4C71}" type="doc">
      <dgm:prSet loTypeId="urn:microsoft.com/office/officeart/2005/8/layout/vList3#1" loCatId="list" qsTypeId="urn:microsoft.com/office/officeart/2005/8/quickstyle/simple1" qsCatId="simple" csTypeId="urn:microsoft.com/office/officeart/2005/8/colors/colorful5" csCatId="colorful" phldr="1"/>
      <dgm:spPr/>
    </dgm:pt>
    <dgm:pt modelId="{51477C74-B62B-41DC-A837-5ABA4A470808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Знаходити на різних картах свою державу, її кордони</a:t>
          </a:r>
          <a:endParaRPr lang="ru-RU" sz="3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EA1D2A-9848-4E78-8F75-6E1586B0BDE2}" type="parTrans" cxnId="{B65F845B-4259-4278-B68E-197E78218950}">
      <dgm:prSet/>
      <dgm:spPr/>
      <dgm:t>
        <a:bodyPr/>
        <a:lstStyle/>
        <a:p>
          <a:endParaRPr lang="ru-RU"/>
        </a:p>
      </dgm:t>
    </dgm:pt>
    <dgm:pt modelId="{7E3C861F-2DAF-4993-9FD0-B420CA419B32}" type="sibTrans" cxnId="{B65F845B-4259-4278-B68E-197E78218950}">
      <dgm:prSet/>
      <dgm:spPr/>
      <dgm:t>
        <a:bodyPr/>
        <a:lstStyle/>
        <a:p>
          <a:endParaRPr lang="ru-RU"/>
        </a:p>
      </dgm:t>
    </dgm:pt>
    <dgm:pt modelId="{3F61FA91-E4C9-4888-850E-F49C46926C29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Якомога більше дізнатися про свою державу, її  історичне минуле</a:t>
          </a:r>
          <a:endParaRPr lang="ru-RU" sz="3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BFC872-9D7F-44DC-9CB6-EEA7D605CD95}" type="parTrans" cxnId="{C283DC8E-C9BC-41D4-9ACF-D22FB35867DA}">
      <dgm:prSet/>
      <dgm:spPr/>
      <dgm:t>
        <a:bodyPr/>
        <a:lstStyle/>
        <a:p>
          <a:endParaRPr lang="ru-RU"/>
        </a:p>
      </dgm:t>
    </dgm:pt>
    <dgm:pt modelId="{877F2013-2468-456E-957F-236424566502}" type="sibTrans" cxnId="{C283DC8E-C9BC-41D4-9ACF-D22FB35867DA}">
      <dgm:prSet/>
      <dgm:spPr/>
      <dgm:t>
        <a:bodyPr/>
        <a:lstStyle/>
        <a:p>
          <a:endParaRPr lang="ru-RU"/>
        </a:p>
      </dgm:t>
    </dgm:pt>
    <dgm:pt modelId="{C2C129E5-2CCF-4E80-B844-5A2BADD8DA5C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Вчитися бути гідним громадянином своєї держави: любити її,  гордитися нею…</a:t>
          </a:r>
          <a:endParaRPr lang="ru-RU" sz="3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AD6214-900B-42C1-8746-6CEB6521C5DE}" type="parTrans" cxnId="{2B2CFAA7-00C7-4B2B-946C-5764CBF85D83}">
      <dgm:prSet/>
      <dgm:spPr/>
      <dgm:t>
        <a:bodyPr/>
        <a:lstStyle/>
        <a:p>
          <a:endParaRPr lang="ru-RU"/>
        </a:p>
      </dgm:t>
    </dgm:pt>
    <dgm:pt modelId="{0A471A08-05A6-4E4D-B198-B473A599D331}" type="sibTrans" cxnId="{2B2CFAA7-00C7-4B2B-946C-5764CBF85D83}">
      <dgm:prSet/>
      <dgm:spPr/>
      <dgm:t>
        <a:bodyPr/>
        <a:lstStyle/>
        <a:p>
          <a:endParaRPr lang="ru-RU"/>
        </a:p>
      </dgm:t>
    </dgm:pt>
    <dgm:pt modelId="{E115F565-C233-47C9-95CB-5EB9A4E0E7F7}" type="pres">
      <dgm:prSet presAssocID="{F425B405-99EB-4457-839E-4DFAA87C4C71}" presName="linearFlow" presStyleCnt="0">
        <dgm:presLayoutVars>
          <dgm:dir/>
          <dgm:resizeHandles val="exact"/>
        </dgm:presLayoutVars>
      </dgm:prSet>
      <dgm:spPr/>
    </dgm:pt>
    <dgm:pt modelId="{0A66A292-F8E6-42ED-83B0-B5DAD7F686FF}" type="pres">
      <dgm:prSet presAssocID="{51477C74-B62B-41DC-A837-5ABA4A470808}" presName="composite" presStyleCnt="0"/>
      <dgm:spPr/>
    </dgm:pt>
    <dgm:pt modelId="{FDBD4338-AB7F-4A40-AA37-E5800037B542}" type="pres">
      <dgm:prSet presAssocID="{51477C74-B62B-41DC-A837-5ABA4A470808}" presName="imgShp" presStyleLbl="fgImgPlace1" presStyleIdx="0" presStyleCnt="3" custFlipVert="1" custFlipHor="0" custScaleX="4131" custScaleY="4131" custLinFactNeighborX="-59072" custLinFactNeighborY="1034"/>
      <dgm:spPr/>
    </dgm:pt>
    <dgm:pt modelId="{12E50E57-9D3D-4ACE-8998-0F2692A2B6F0}" type="pres">
      <dgm:prSet presAssocID="{51477C74-B62B-41DC-A837-5ABA4A470808}" presName="txShp" presStyleLbl="node1" presStyleIdx="0" presStyleCnt="3" custAng="0" custScaleX="149442" custScaleY="127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8AAF6-0813-4871-838D-EFCC9F08A517}" type="pres">
      <dgm:prSet presAssocID="{7E3C861F-2DAF-4993-9FD0-B420CA419B32}" presName="spacing" presStyleCnt="0"/>
      <dgm:spPr/>
    </dgm:pt>
    <dgm:pt modelId="{FC4F48FC-88E5-4C18-8F51-D859CD2A9DA7}" type="pres">
      <dgm:prSet presAssocID="{3F61FA91-E4C9-4888-850E-F49C46926C29}" presName="composite" presStyleCnt="0"/>
      <dgm:spPr/>
    </dgm:pt>
    <dgm:pt modelId="{0680BD31-3805-4AC2-B718-45426D948DFA}" type="pres">
      <dgm:prSet presAssocID="{3F61FA91-E4C9-4888-850E-F49C46926C29}" presName="imgShp" presStyleLbl="fgImgPlace1" presStyleIdx="1" presStyleCnt="3" custFlipVert="1" custFlipHor="0" custScaleX="4131" custScaleY="4131" custLinFactNeighborX="-59072" custLinFactNeighborY="-5496"/>
      <dgm:spPr/>
    </dgm:pt>
    <dgm:pt modelId="{1FBBA0F1-B2A1-48AF-9BAB-0F56968CD6AC}" type="pres">
      <dgm:prSet presAssocID="{3F61FA91-E4C9-4888-850E-F49C46926C29}" presName="txShp" presStyleLbl="node1" presStyleIdx="1" presStyleCnt="3" custScaleX="149442" custScaleY="139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86228-76EE-4DA3-AB9E-DF3677BCC21B}" type="pres">
      <dgm:prSet presAssocID="{877F2013-2468-456E-957F-236424566502}" presName="spacing" presStyleCnt="0"/>
      <dgm:spPr/>
    </dgm:pt>
    <dgm:pt modelId="{6D17EE88-C9BD-4A08-9E52-D08BFF6275FA}" type="pres">
      <dgm:prSet presAssocID="{C2C129E5-2CCF-4E80-B844-5A2BADD8DA5C}" presName="composite" presStyleCnt="0"/>
      <dgm:spPr/>
    </dgm:pt>
    <dgm:pt modelId="{199AB66E-53FA-4BFA-9D8C-1F4CF633678A}" type="pres">
      <dgm:prSet presAssocID="{C2C129E5-2CCF-4E80-B844-5A2BADD8DA5C}" presName="imgShp" presStyleLbl="fgImgPlace1" presStyleIdx="2" presStyleCnt="3" custFlipVert="0" custFlipHor="1" custScaleX="4131" custScaleY="4131" custLinFactNeighborX="-59072" custLinFactNeighborY="5"/>
      <dgm:spPr/>
    </dgm:pt>
    <dgm:pt modelId="{BD8E86D2-3C08-4537-9CD8-4404E2967E6E}" type="pres">
      <dgm:prSet presAssocID="{C2C129E5-2CCF-4E80-B844-5A2BADD8DA5C}" presName="txShp" presStyleLbl="node1" presStyleIdx="2" presStyleCnt="3" custScaleX="150376" custScaleY="166976" custLinFactNeighborX="-23451" custLinFactNeighborY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5F845B-4259-4278-B68E-197E78218950}" srcId="{F425B405-99EB-4457-839E-4DFAA87C4C71}" destId="{51477C74-B62B-41DC-A837-5ABA4A470808}" srcOrd="0" destOrd="0" parTransId="{8FEA1D2A-9848-4E78-8F75-6E1586B0BDE2}" sibTransId="{7E3C861F-2DAF-4993-9FD0-B420CA419B32}"/>
    <dgm:cxn modelId="{29709D3C-049B-47B8-A5B0-9DA5B46EBE23}" type="presOf" srcId="{51477C74-B62B-41DC-A837-5ABA4A470808}" destId="{12E50E57-9D3D-4ACE-8998-0F2692A2B6F0}" srcOrd="0" destOrd="0" presId="urn:microsoft.com/office/officeart/2005/8/layout/vList3#1"/>
    <dgm:cxn modelId="{4E42C8CF-184B-4375-958B-3511E3D2E06E}" type="presOf" srcId="{C2C129E5-2CCF-4E80-B844-5A2BADD8DA5C}" destId="{BD8E86D2-3C08-4537-9CD8-4404E2967E6E}" srcOrd="0" destOrd="0" presId="urn:microsoft.com/office/officeart/2005/8/layout/vList3#1"/>
    <dgm:cxn modelId="{2B2CFAA7-00C7-4B2B-946C-5764CBF85D83}" srcId="{F425B405-99EB-4457-839E-4DFAA87C4C71}" destId="{C2C129E5-2CCF-4E80-B844-5A2BADD8DA5C}" srcOrd="2" destOrd="0" parTransId="{1AAD6214-900B-42C1-8746-6CEB6521C5DE}" sibTransId="{0A471A08-05A6-4E4D-B198-B473A599D331}"/>
    <dgm:cxn modelId="{9E134DB1-0A19-49AE-B050-A2EA02D47A29}" type="presOf" srcId="{3F61FA91-E4C9-4888-850E-F49C46926C29}" destId="{1FBBA0F1-B2A1-48AF-9BAB-0F56968CD6AC}" srcOrd="0" destOrd="0" presId="urn:microsoft.com/office/officeart/2005/8/layout/vList3#1"/>
    <dgm:cxn modelId="{C283DC8E-C9BC-41D4-9ACF-D22FB35867DA}" srcId="{F425B405-99EB-4457-839E-4DFAA87C4C71}" destId="{3F61FA91-E4C9-4888-850E-F49C46926C29}" srcOrd="1" destOrd="0" parTransId="{DCBFC872-9D7F-44DC-9CB6-EEA7D605CD95}" sibTransId="{877F2013-2468-456E-957F-236424566502}"/>
    <dgm:cxn modelId="{45330439-0EFD-4786-AEC8-D3BB35999C21}" type="presOf" srcId="{F425B405-99EB-4457-839E-4DFAA87C4C71}" destId="{E115F565-C233-47C9-95CB-5EB9A4E0E7F7}" srcOrd="0" destOrd="0" presId="urn:microsoft.com/office/officeart/2005/8/layout/vList3#1"/>
    <dgm:cxn modelId="{F9E7DEDD-10DF-41BF-8896-193910972601}" type="presParOf" srcId="{E115F565-C233-47C9-95CB-5EB9A4E0E7F7}" destId="{0A66A292-F8E6-42ED-83B0-B5DAD7F686FF}" srcOrd="0" destOrd="0" presId="urn:microsoft.com/office/officeart/2005/8/layout/vList3#1"/>
    <dgm:cxn modelId="{C5D84D63-23AC-481C-82C4-FDFC152C01CF}" type="presParOf" srcId="{0A66A292-F8E6-42ED-83B0-B5DAD7F686FF}" destId="{FDBD4338-AB7F-4A40-AA37-E5800037B542}" srcOrd="0" destOrd="0" presId="urn:microsoft.com/office/officeart/2005/8/layout/vList3#1"/>
    <dgm:cxn modelId="{86AA96F2-6167-4902-A25C-35054D970B1D}" type="presParOf" srcId="{0A66A292-F8E6-42ED-83B0-B5DAD7F686FF}" destId="{12E50E57-9D3D-4ACE-8998-0F2692A2B6F0}" srcOrd="1" destOrd="0" presId="urn:microsoft.com/office/officeart/2005/8/layout/vList3#1"/>
    <dgm:cxn modelId="{C32118FF-5712-4EC0-9408-A1A2054B613D}" type="presParOf" srcId="{E115F565-C233-47C9-95CB-5EB9A4E0E7F7}" destId="{50E8AAF6-0813-4871-838D-EFCC9F08A517}" srcOrd="1" destOrd="0" presId="urn:microsoft.com/office/officeart/2005/8/layout/vList3#1"/>
    <dgm:cxn modelId="{881C8990-B5B6-4285-8D59-7EDB3C0EBA5F}" type="presParOf" srcId="{E115F565-C233-47C9-95CB-5EB9A4E0E7F7}" destId="{FC4F48FC-88E5-4C18-8F51-D859CD2A9DA7}" srcOrd="2" destOrd="0" presId="urn:microsoft.com/office/officeart/2005/8/layout/vList3#1"/>
    <dgm:cxn modelId="{822C2261-4108-452D-8676-FB3BD6BA5B63}" type="presParOf" srcId="{FC4F48FC-88E5-4C18-8F51-D859CD2A9DA7}" destId="{0680BD31-3805-4AC2-B718-45426D948DFA}" srcOrd="0" destOrd="0" presId="urn:microsoft.com/office/officeart/2005/8/layout/vList3#1"/>
    <dgm:cxn modelId="{20B0E8FA-7482-47F4-8F2F-DA3CA22D8949}" type="presParOf" srcId="{FC4F48FC-88E5-4C18-8F51-D859CD2A9DA7}" destId="{1FBBA0F1-B2A1-48AF-9BAB-0F56968CD6AC}" srcOrd="1" destOrd="0" presId="urn:microsoft.com/office/officeart/2005/8/layout/vList3#1"/>
    <dgm:cxn modelId="{EDC10F4A-EC96-48EA-890E-D5516B02E061}" type="presParOf" srcId="{E115F565-C233-47C9-95CB-5EB9A4E0E7F7}" destId="{6DF86228-76EE-4DA3-AB9E-DF3677BCC21B}" srcOrd="3" destOrd="0" presId="urn:microsoft.com/office/officeart/2005/8/layout/vList3#1"/>
    <dgm:cxn modelId="{D5D8F705-5454-4D94-B600-E3297DDDAAC4}" type="presParOf" srcId="{E115F565-C233-47C9-95CB-5EB9A4E0E7F7}" destId="{6D17EE88-C9BD-4A08-9E52-D08BFF6275FA}" srcOrd="4" destOrd="0" presId="urn:microsoft.com/office/officeart/2005/8/layout/vList3#1"/>
    <dgm:cxn modelId="{CC71773C-E28B-43D0-84DF-7523439579D6}" type="presParOf" srcId="{6D17EE88-C9BD-4A08-9E52-D08BFF6275FA}" destId="{199AB66E-53FA-4BFA-9D8C-1F4CF633678A}" srcOrd="0" destOrd="0" presId="urn:microsoft.com/office/officeart/2005/8/layout/vList3#1"/>
    <dgm:cxn modelId="{67284EA2-30B5-47EA-9A8F-75C358231013}" type="presParOf" srcId="{6D17EE88-C9BD-4A08-9E52-D08BFF6275FA}" destId="{BD8E86D2-3C08-4537-9CD8-4404E2967E6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3143C1-3618-43E8-B5A5-7B45602A6756}" type="doc">
      <dgm:prSet loTypeId="urn:microsoft.com/office/officeart/2005/8/layout/hList3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FE78E41A-4448-4A1A-BFBB-46AB29F8723C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ЗУПИНКИ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DE9BBD-CB22-4410-820E-E7FF8F0EBE21}" type="parTrans" cxnId="{D7B0B123-BCBB-42D5-8113-98E4F625D29C}">
      <dgm:prSet/>
      <dgm:spPr/>
      <dgm:t>
        <a:bodyPr/>
        <a:lstStyle/>
        <a:p>
          <a:endParaRPr lang="ru-RU"/>
        </a:p>
      </dgm:t>
    </dgm:pt>
    <dgm:pt modelId="{232166FF-34AE-480E-A1D0-6A93EE2DB2FD}" type="sibTrans" cxnId="{D7B0B123-BCBB-42D5-8113-98E4F625D29C}">
      <dgm:prSet/>
      <dgm:spPr/>
      <dgm:t>
        <a:bodyPr/>
        <a:lstStyle/>
        <a:p>
          <a:endParaRPr lang="ru-RU"/>
        </a:p>
      </dgm:t>
    </dgm:pt>
    <dgm:pt modelId="{2F37A0FF-8A62-40C6-BC9F-22A03890AA3B}">
      <dgm:prSet phldrT="[Текст]" custT="1"/>
      <dgm:spPr>
        <a:noFill/>
      </dgm:spPr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ПОЕТИЧНА</a:t>
          </a:r>
        </a:p>
        <a:p>
          <a:endParaRPr lang="uk-UA" sz="2500" b="1" dirty="0" smtClean="0">
            <a:solidFill>
              <a:srgbClr val="FFFF00"/>
            </a:solidFill>
          </a:endParaRPr>
        </a:p>
        <a:p>
          <a:endParaRPr lang="uk-UA" sz="2500" b="1" dirty="0" smtClean="0">
            <a:solidFill>
              <a:srgbClr val="FFFF00"/>
            </a:solidFill>
          </a:endParaRPr>
        </a:p>
        <a:p>
          <a:endParaRPr lang="uk-UA" sz="2500" b="1" dirty="0" smtClean="0">
            <a:solidFill>
              <a:srgbClr val="FFFF00"/>
            </a:solidFill>
          </a:endParaRPr>
        </a:p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ГЕОГРАФІЧНА</a:t>
          </a:r>
        </a:p>
        <a:p>
          <a:endParaRPr lang="ru-RU" sz="2500" dirty="0"/>
        </a:p>
      </dgm:t>
    </dgm:pt>
    <dgm:pt modelId="{38E95390-942C-49D8-AB5D-D166AE1DC2AC}" type="parTrans" cxnId="{E2A2AA66-7D0F-4FF1-82B5-120197340E20}">
      <dgm:prSet/>
      <dgm:spPr/>
      <dgm:t>
        <a:bodyPr/>
        <a:lstStyle/>
        <a:p>
          <a:endParaRPr lang="ru-RU"/>
        </a:p>
      </dgm:t>
    </dgm:pt>
    <dgm:pt modelId="{93EE1E74-78B0-4812-B0B2-62D661FA1B99}" type="sibTrans" cxnId="{E2A2AA66-7D0F-4FF1-82B5-120197340E20}">
      <dgm:prSet/>
      <dgm:spPr/>
      <dgm:t>
        <a:bodyPr/>
        <a:lstStyle/>
        <a:p>
          <a:endParaRPr lang="ru-RU"/>
        </a:p>
      </dgm:t>
    </dgm:pt>
    <dgm:pt modelId="{CCC6F575-C3FB-4640-A90B-196616328F59}">
      <dgm:prSet phldrT="[Текст]" custT="1"/>
      <dgm:spPr>
        <a:noFill/>
      </dgm:spPr>
      <dgm:t>
        <a:bodyPr/>
        <a:lstStyle/>
        <a:p>
          <a:endParaRPr lang="uk-UA" sz="2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uk-UA" sz="2500" b="1" dirty="0" smtClean="0">
            <a:solidFill>
              <a:srgbClr val="FFFF00"/>
            </a:solidFill>
          </a:endParaRPr>
        </a:p>
        <a:p>
          <a:endParaRPr lang="uk-UA" sz="2500" b="1" dirty="0" smtClean="0">
            <a:solidFill>
              <a:srgbClr val="FFFF00"/>
            </a:solidFill>
          </a:endParaRPr>
        </a:p>
        <a:p>
          <a:endParaRPr lang="uk-UA" sz="2500" b="1" dirty="0" smtClean="0">
            <a:solidFill>
              <a:srgbClr val="FFFF00"/>
            </a:solidFill>
          </a:endParaRPr>
        </a:p>
        <a:p>
          <a:endParaRPr lang="uk-UA" sz="2500" b="1" dirty="0" smtClean="0">
            <a:solidFill>
              <a:srgbClr val="FFFF00"/>
            </a:solidFill>
          </a:endParaRPr>
        </a:p>
      </dgm:t>
    </dgm:pt>
    <dgm:pt modelId="{F9E33E2F-FBE0-4589-A286-D1D42F0B0965}" type="parTrans" cxnId="{D3D0093D-FCFE-4F58-AE12-51063E6EB91E}">
      <dgm:prSet/>
      <dgm:spPr/>
      <dgm:t>
        <a:bodyPr/>
        <a:lstStyle/>
        <a:p>
          <a:endParaRPr lang="ru-RU"/>
        </a:p>
      </dgm:t>
    </dgm:pt>
    <dgm:pt modelId="{654372DF-CA37-4344-9129-711CD859CF51}" type="sibTrans" cxnId="{D3D0093D-FCFE-4F58-AE12-51063E6EB91E}">
      <dgm:prSet/>
      <dgm:spPr/>
      <dgm:t>
        <a:bodyPr/>
        <a:lstStyle/>
        <a:p>
          <a:endParaRPr lang="ru-RU"/>
        </a:p>
      </dgm:t>
    </dgm:pt>
    <dgm:pt modelId="{B2B98BD4-8EB3-4E83-949A-923E114FB586}">
      <dgm:prSet phldrT="[Текст]" custT="1"/>
      <dgm:spPr>
        <a:noFill/>
      </dgm:spPr>
      <dgm:t>
        <a:bodyPr/>
        <a:lstStyle/>
        <a:p>
          <a:endParaRPr lang="uk-UA" sz="24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uk-UA" sz="2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ІНТЕЛЕКТУАЛЬНА</a:t>
          </a:r>
        </a:p>
        <a:p>
          <a:endParaRPr lang="uk-UA" sz="24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uk-UA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</a:t>
          </a:r>
        </a:p>
        <a:p>
          <a:endParaRPr lang="uk-UA" sz="24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uk-UA" sz="2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uk-UA" sz="2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uk-UA" sz="2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uk-UA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</a:t>
          </a:r>
          <a:r>
            <a:rPr lang="uk-UA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                                      </a:t>
          </a:r>
        </a:p>
        <a:p>
          <a:endParaRPr lang="uk-UA" sz="24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ДОСЛІДНИЦЬКА</a:t>
          </a:r>
        </a:p>
        <a:p>
          <a:endParaRPr lang="ru-RU" sz="2500" b="1" dirty="0">
            <a:solidFill>
              <a:srgbClr val="FFFF00"/>
            </a:solidFill>
          </a:endParaRPr>
        </a:p>
      </dgm:t>
    </dgm:pt>
    <dgm:pt modelId="{6EEBF075-6E7F-4AA6-882B-FE83555A3E44}" type="parTrans" cxnId="{C4C989D2-C81A-4488-B4B3-D71DF4FB5205}">
      <dgm:prSet/>
      <dgm:spPr/>
      <dgm:t>
        <a:bodyPr/>
        <a:lstStyle/>
        <a:p>
          <a:endParaRPr lang="ru-RU"/>
        </a:p>
      </dgm:t>
    </dgm:pt>
    <dgm:pt modelId="{41A22DE5-E1F3-48ED-A6ED-1A7F0FC30679}" type="sibTrans" cxnId="{C4C989D2-C81A-4488-B4B3-D71DF4FB5205}">
      <dgm:prSet/>
      <dgm:spPr/>
      <dgm:t>
        <a:bodyPr/>
        <a:lstStyle/>
        <a:p>
          <a:endParaRPr lang="ru-RU"/>
        </a:p>
      </dgm:t>
    </dgm:pt>
    <dgm:pt modelId="{D3F9435C-3163-41E0-8C22-53338234BCF3}" type="pres">
      <dgm:prSet presAssocID="{623143C1-3618-43E8-B5A5-7B45602A675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4A4972-CD35-4728-AF88-4D3F19DC1989}" type="pres">
      <dgm:prSet presAssocID="{FE78E41A-4448-4A1A-BFBB-46AB29F8723C}" presName="roof" presStyleLbl="dkBgShp" presStyleIdx="0" presStyleCnt="2" custScaleY="44047" custLinFactNeighborY="-7550"/>
      <dgm:spPr/>
      <dgm:t>
        <a:bodyPr/>
        <a:lstStyle/>
        <a:p>
          <a:endParaRPr lang="ru-RU"/>
        </a:p>
      </dgm:t>
    </dgm:pt>
    <dgm:pt modelId="{78FBD7DE-4174-4B42-8A89-313A24CBD034}" type="pres">
      <dgm:prSet presAssocID="{FE78E41A-4448-4A1A-BFBB-46AB29F8723C}" presName="pillars" presStyleCnt="0"/>
      <dgm:spPr/>
    </dgm:pt>
    <dgm:pt modelId="{8963480C-952B-46C0-A3C7-FF500B8D7ABF}" type="pres">
      <dgm:prSet presAssocID="{FE78E41A-4448-4A1A-BFBB-46AB29F8723C}" presName="pillar1" presStyleLbl="node1" presStyleIdx="0" presStyleCnt="3" custScaleX="122502" custScaleY="119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1C6E99-AAFD-4325-8B74-230447EAF8D9}" type="pres">
      <dgm:prSet presAssocID="{CCC6F575-C3FB-4640-A90B-196616328F59}" presName="pillarX" presStyleLbl="node1" presStyleIdx="1" presStyleCnt="3" custScaleY="137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B54BD-794A-4624-ADB4-22A4F0F2A03B}" type="pres">
      <dgm:prSet presAssocID="{B2B98BD4-8EB3-4E83-949A-923E114FB586}" presName="pillarX" presStyleLbl="node1" presStyleIdx="2" presStyleCnt="3" custScaleX="157412" custScaleY="139173" custLinFactNeighborX="480" custLinFactNeighborY="-5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698F7-8B16-4E0D-B579-94EE01730DA8}" type="pres">
      <dgm:prSet presAssocID="{FE78E41A-4448-4A1A-BFBB-46AB29F8723C}" presName="base" presStyleLbl="dkBgShp" presStyleIdx="1" presStyleCnt="2" custFlipVert="0" custFlipHor="1" custScaleX="1282" custScaleY="13954"/>
      <dgm:spPr/>
    </dgm:pt>
  </dgm:ptLst>
  <dgm:cxnLst>
    <dgm:cxn modelId="{A7D238AD-9C88-4A68-B87D-1F554D4E44B8}" type="presOf" srcId="{B2B98BD4-8EB3-4E83-949A-923E114FB586}" destId="{8FFB54BD-794A-4624-ADB4-22A4F0F2A03B}" srcOrd="0" destOrd="0" presId="urn:microsoft.com/office/officeart/2005/8/layout/hList3"/>
    <dgm:cxn modelId="{E2A2AA66-7D0F-4FF1-82B5-120197340E20}" srcId="{FE78E41A-4448-4A1A-BFBB-46AB29F8723C}" destId="{2F37A0FF-8A62-40C6-BC9F-22A03890AA3B}" srcOrd="0" destOrd="0" parTransId="{38E95390-942C-49D8-AB5D-D166AE1DC2AC}" sibTransId="{93EE1E74-78B0-4812-B0B2-62D661FA1B99}"/>
    <dgm:cxn modelId="{082DF4F1-2AC6-4D14-9B3C-BAF00614A765}" type="presOf" srcId="{623143C1-3618-43E8-B5A5-7B45602A6756}" destId="{D3F9435C-3163-41E0-8C22-53338234BCF3}" srcOrd="0" destOrd="0" presId="urn:microsoft.com/office/officeart/2005/8/layout/hList3"/>
    <dgm:cxn modelId="{9D23B418-1587-4023-8C53-3187AA04190E}" type="presOf" srcId="{FE78E41A-4448-4A1A-BFBB-46AB29F8723C}" destId="{534A4972-CD35-4728-AF88-4D3F19DC1989}" srcOrd="0" destOrd="0" presId="urn:microsoft.com/office/officeart/2005/8/layout/hList3"/>
    <dgm:cxn modelId="{9E87F61B-2B34-4684-AB83-F3EC2B781843}" type="presOf" srcId="{CCC6F575-C3FB-4640-A90B-196616328F59}" destId="{2B1C6E99-AAFD-4325-8B74-230447EAF8D9}" srcOrd="0" destOrd="0" presId="urn:microsoft.com/office/officeart/2005/8/layout/hList3"/>
    <dgm:cxn modelId="{C4C989D2-C81A-4488-B4B3-D71DF4FB5205}" srcId="{FE78E41A-4448-4A1A-BFBB-46AB29F8723C}" destId="{B2B98BD4-8EB3-4E83-949A-923E114FB586}" srcOrd="2" destOrd="0" parTransId="{6EEBF075-6E7F-4AA6-882B-FE83555A3E44}" sibTransId="{41A22DE5-E1F3-48ED-A6ED-1A7F0FC30679}"/>
    <dgm:cxn modelId="{FA4A33E0-C8C0-42A2-861B-8C5A45FB3B36}" type="presOf" srcId="{2F37A0FF-8A62-40C6-BC9F-22A03890AA3B}" destId="{8963480C-952B-46C0-A3C7-FF500B8D7ABF}" srcOrd="0" destOrd="0" presId="urn:microsoft.com/office/officeart/2005/8/layout/hList3"/>
    <dgm:cxn modelId="{D7B0B123-BCBB-42D5-8113-98E4F625D29C}" srcId="{623143C1-3618-43E8-B5A5-7B45602A6756}" destId="{FE78E41A-4448-4A1A-BFBB-46AB29F8723C}" srcOrd="0" destOrd="0" parTransId="{52DE9BBD-CB22-4410-820E-E7FF8F0EBE21}" sibTransId="{232166FF-34AE-480E-A1D0-6A93EE2DB2FD}"/>
    <dgm:cxn modelId="{D3D0093D-FCFE-4F58-AE12-51063E6EB91E}" srcId="{FE78E41A-4448-4A1A-BFBB-46AB29F8723C}" destId="{CCC6F575-C3FB-4640-A90B-196616328F59}" srcOrd="1" destOrd="0" parTransId="{F9E33E2F-FBE0-4589-A286-D1D42F0B0965}" sibTransId="{654372DF-CA37-4344-9129-711CD859CF51}"/>
    <dgm:cxn modelId="{FF57875C-ABBE-4787-8970-A3E11869426E}" type="presParOf" srcId="{D3F9435C-3163-41E0-8C22-53338234BCF3}" destId="{534A4972-CD35-4728-AF88-4D3F19DC1989}" srcOrd="0" destOrd="0" presId="urn:microsoft.com/office/officeart/2005/8/layout/hList3"/>
    <dgm:cxn modelId="{723648D1-7279-467A-A558-909B4D39C214}" type="presParOf" srcId="{D3F9435C-3163-41E0-8C22-53338234BCF3}" destId="{78FBD7DE-4174-4B42-8A89-313A24CBD034}" srcOrd="1" destOrd="0" presId="urn:microsoft.com/office/officeart/2005/8/layout/hList3"/>
    <dgm:cxn modelId="{4971B316-A15C-47FF-9177-C294AD7E56C6}" type="presParOf" srcId="{78FBD7DE-4174-4B42-8A89-313A24CBD034}" destId="{8963480C-952B-46C0-A3C7-FF500B8D7ABF}" srcOrd="0" destOrd="0" presId="urn:microsoft.com/office/officeart/2005/8/layout/hList3"/>
    <dgm:cxn modelId="{15058EAD-997D-4679-850E-2275AEFAEA67}" type="presParOf" srcId="{78FBD7DE-4174-4B42-8A89-313A24CBD034}" destId="{2B1C6E99-AAFD-4325-8B74-230447EAF8D9}" srcOrd="1" destOrd="0" presId="urn:microsoft.com/office/officeart/2005/8/layout/hList3"/>
    <dgm:cxn modelId="{9FF6C892-0060-4269-8076-64DE9F42B302}" type="presParOf" srcId="{78FBD7DE-4174-4B42-8A89-313A24CBD034}" destId="{8FFB54BD-794A-4624-ADB4-22A4F0F2A03B}" srcOrd="2" destOrd="0" presId="urn:microsoft.com/office/officeart/2005/8/layout/hList3"/>
    <dgm:cxn modelId="{87D61874-C0D6-4F3C-977E-C1F13DC2A9A6}" type="presParOf" srcId="{D3F9435C-3163-41E0-8C22-53338234BCF3}" destId="{EAB698F7-8B16-4E0D-B579-94EE01730DA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E50E57-9D3D-4ACE-8998-0F2692A2B6F0}">
      <dsp:nvSpPr>
        <dsp:cNvPr id="0" name=""/>
        <dsp:cNvSpPr/>
      </dsp:nvSpPr>
      <dsp:spPr>
        <a:xfrm rot="10800000">
          <a:off x="23662" y="367"/>
          <a:ext cx="7572674" cy="1408934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8083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Знаходити на різних картах свою державу, її кордони</a:t>
          </a:r>
          <a:endParaRPr lang="ru-RU" sz="3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3662" y="367"/>
        <a:ext cx="7572674" cy="1408934"/>
      </dsp:txXfrm>
    </dsp:sp>
    <dsp:sp modelId="{FDBD4338-AB7F-4A40-AA37-E5800037B542}">
      <dsp:nvSpPr>
        <dsp:cNvPr id="0" name=""/>
        <dsp:cNvSpPr/>
      </dsp:nvSpPr>
      <dsp:spPr>
        <a:xfrm flipV="1">
          <a:off x="599658" y="693417"/>
          <a:ext cx="45723" cy="45723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BBA0F1-B2A1-48AF-9BAB-0F56968CD6AC}">
      <dsp:nvSpPr>
        <dsp:cNvPr id="0" name=""/>
        <dsp:cNvSpPr/>
      </dsp:nvSpPr>
      <dsp:spPr>
        <a:xfrm rot="10800000">
          <a:off x="23662" y="1739700"/>
          <a:ext cx="7572674" cy="1542385"/>
        </a:xfrm>
        <a:prstGeom prst="homePlate">
          <a:avLst/>
        </a:prstGeom>
        <a:solidFill>
          <a:schemeClr val="accent5">
            <a:hueOff val="183903"/>
            <a:satOff val="0"/>
            <a:lumOff val="-5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8083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Якомога більше дізнатися про свою державу, її  історичне минуле</a:t>
          </a:r>
          <a:endParaRPr lang="ru-RU" sz="3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3662" y="1739700"/>
        <a:ext cx="7572674" cy="1542385"/>
      </dsp:txXfrm>
    </dsp:sp>
    <dsp:sp modelId="{0680BD31-3805-4AC2-B718-45426D948DFA}">
      <dsp:nvSpPr>
        <dsp:cNvPr id="0" name=""/>
        <dsp:cNvSpPr/>
      </dsp:nvSpPr>
      <dsp:spPr>
        <a:xfrm flipV="1">
          <a:off x="599658" y="2427199"/>
          <a:ext cx="45723" cy="45723"/>
        </a:xfrm>
        <a:prstGeom prst="ellipse">
          <a:avLst/>
        </a:prstGeom>
        <a:solidFill>
          <a:schemeClr val="accent5">
            <a:tint val="50000"/>
            <a:hueOff val="132166"/>
            <a:satOff val="-14497"/>
            <a:lumOff val="-20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8E86D2-3C08-4537-9CD8-4404E2967E6E}">
      <dsp:nvSpPr>
        <dsp:cNvPr id="0" name=""/>
        <dsp:cNvSpPr/>
      </dsp:nvSpPr>
      <dsp:spPr>
        <a:xfrm rot="10800000">
          <a:off x="-1" y="3612539"/>
          <a:ext cx="7620003" cy="1848148"/>
        </a:xfrm>
        <a:prstGeom prst="homePlate">
          <a:avLst/>
        </a:prstGeom>
        <a:solidFill>
          <a:schemeClr val="accent5">
            <a:hueOff val="367807"/>
            <a:satOff val="0"/>
            <a:lumOff val="-103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8083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Вчитися бути гідним громадянином своєї держави: любити її,  гордитися нею…</a:t>
          </a:r>
          <a:endParaRPr lang="ru-RU" sz="3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-1" y="3612539"/>
        <a:ext cx="7620003" cy="1848148"/>
      </dsp:txXfrm>
    </dsp:sp>
    <dsp:sp modelId="{199AB66E-53FA-4BFA-9D8C-1F4CF633678A}">
      <dsp:nvSpPr>
        <dsp:cNvPr id="0" name=""/>
        <dsp:cNvSpPr/>
      </dsp:nvSpPr>
      <dsp:spPr>
        <a:xfrm flipH="1">
          <a:off x="599658" y="4513751"/>
          <a:ext cx="45723" cy="45723"/>
        </a:xfrm>
        <a:prstGeom prst="ellipse">
          <a:avLst/>
        </a:prstGeom>
        <a:solidFill>
          <a:schemeClr val="accent5">
            <a:tint val="50000"/>
            <a:hueOff val="264331"/>
            <a:satOff val="-28994"/>
            <a:lumOff val="-40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4A4972-CD35-4728-AF88-4D3F19DC1989}">
      <dsp:nvSpPr>
        <dsp:cNvPr id="0" name=""/>
        <dsp:cNvSpPr/>
      </dsp:nvSpPr>
      <dsp:spPr>
        <a:xfrm>
          <a:off x="0" y="0"/>
          <a:ext cx="8388424" cy="748082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ЗУПИНКИ</a:t>
          </a:r>
          <a:endParaRPr lang="ru-RU" sz="36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8388424" cy="748082"/>
      </dsp:txXfrm>
    </dsp:sp>
    <dsp:sp modelId="{8963480C-952B-46C0-A3C7-FF500B8D7ABF}">
      <dsp:nvSpPr>
        <dsp:cNvPr id="0" name=""/>
        <dsp:cNvSpPr/>
      </dsp:nvSpPr>
      <dsp:spPr>
        <a:xfrm>
          <a:off x="539" y="958244"/>
          <a:ext cx="2704471" cy="4269417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ПОЕТИЧНА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ГЕОГРАФІЧНА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539" y="958244"/>
        <a:ext cx="2704471" cy="4269417"/>
      </dsp:txXfrm>
    </dsp:sp>
    <dsp:sp modelId="{2B1C6E99-AAFD-4325-8B74-230447EAF8D9}">
      <dsp:nvSpPr>
        <dsp:cNvPr id="0" name=""/>
        <dsp:cNvSpPr/>
      </dsp:nvSpPr>
      <dsp:spPr>
        <a:xfrm>
          <a:off x="2705010" y="632151"/>
          <a:ext cx="2207695" cy="4921603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b="1" kern="1200" dirty="0" smtClean="0">
            <a:solidFill>
              <a:srgbClr val="FFFF00"/>
            </a:solidFill>
          </a:endParaRPr>
        </a:p>
      </dsp:txBody>
      <dsp:txXfrm>
        <a:off x="2705010" y="632151"/>
        <a:ext cx="2207695" cy="4921603"/>
      </dsp:txXfrm>
    </dsp:sp>
    <dsp:sp modelId="{8FFB54BD-794A-4624-ADB4-22A4F0F2A03B}">
      <dsp:nvSpPr>
        <dsp:cNvPr id="0" name=""/>
        <dsp:cNvSpPr/>
      </dsp:nvSpPr>
      <dsp:spPr>
        <a:xfrm>
          <a:off x="4913246" y="397916"/>
          <a:ext cx="3475177" cy="4963725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ІНТЕЛЕКТУАЛЬНА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</a:t>
          </a:r>
          <a:r>
            <a:rPr lang="uk-UA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                                           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ДОСЛІДНИЦЬКА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b="1" kern="1200" dirty="0">
            <a:solidFill>
              <a:srgbClr val="FFFF00"/>
            </a:solidFill>
          </a:endParaRPr>
        </a:p>
      </dsp:txBody>
      <dsp:txXfrm>
        <a:off x="4913246" y="397916"/>
        <a:ext cx="3475177" cy="4963725"/>
      </dsp:txXfrm>
    </dsp:sp>
    <dsp:sp modelId="{EAB698F7-8B16-4E0D-B579-94EE01730DA8}">
      <dsp:nvSpPr>
        <dsp:cNvPr id="0" name=""/>
        <dsp:cNvSpPr/>
      </dsp:nvSpPr>
      <dsp:spPr>
        <a:xfrm flipH="1">
          <a:off x="4140442" y="5046741"/>
          <a:ext cx="107539" cy="55297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3CB7F9-1E66-49DF-9921-D4EA3D212F86}" type="datetimeFigureOut">
              <a:rPr lang="uk-UA"/>
              <a:pPr>
                <a:defRPr/>
              </a:pPr>
              <a:t>02.04.2016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70F10DE-4193-4D5A-99FC-8BF87D9F8866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681454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0F10DE-4193-4D5A-99FC-8BF87D9F8866}" type="slidenum">
              <a:rPr lang="uk-UA" smtClean="0"/>
              <a:pPr>
                <a:defRPr/>
              </a:pPr>
              <a:t>5</a:t>
            </a:fld>
            <a:endParaRPr lang="uk-U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AD10C-30BB-4F16-AB60-9C6D1700EDC6}" type="slidenum">
              <a:rPr lang="ru-RU" smtClean="0"/>
              <a:pPr/>
              <a:t>15</a:t>
            </a:fld>
            <a:endParaRPr lang="ru-RU" dirty="0" smtClean="0"/>
          </a:p>
        </p:txBody>
      </p:sp>
      <p:sp>
        <p:nvSpPr>
          <p:cNvPr id="501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0E5A7-8F19-4DFD-8944-627B4D621D03}" type="slidenum">
              <a:rPr lang="ru-RU" smtClean="0"/>
              <a:pPr/>
              <a:t>17</a:t>
            </a:fld>
            <a:endParaRPr lang="ru-RU" dirty="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5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2CABC4-A664-499A-9684-5FC7A46433F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07E08-9F5F-4F3D-849A-54184A2F5432}" type="slidenum">
              <a:rPr lang="ru-RU" smtClean="0"/>
              <a:pPr/>
              <a:t>34</a:t>
            </a:fld>
            <a:endParaRPr lang="ru-RU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9EB070A-7221-4EC8-BFE5-8F7B4ED6D150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962232E-0555-4BA1-A7B5-193C197345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FECB5A-348F-48DF-87C0-D48432DCA86E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70D78D-7EFC-4E12-8C0B-FDD92F3DF86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CB10C4-BE76-47F3-907B-E60AE88A69B7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1E5F39-80DC-4328-AEE2-559ECBCA4C0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6A9B5F-BC59-4D83-89DE-36037FA834B3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1AB002A-68FF-4CB9-89C1-C7DC8D9FFB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CA19962-11C3-4B5D-9CC9-43633F8C6460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BA081A8-DCF4-4057-9631-62A8F6E1C2C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51AC85-2978-4976-B9E0-72964C096454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FC80E49-FB0F-45C1-B359-4F78BEB3FE9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77D9FAB-D6B8-423D-ABCA-1BCC61FD8FC5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A2A0E0-CD71-47CB-B624-4D52D3F16A7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F65FD3E-B84D-4430-9E48-ED81AF208CA7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F3C06AA-599E-4929-8C7C-E635371E7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9A9A0E-91B8-4A45-8A9B-2E6E68870D61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453BD3-A9CB-419C-8189-F8F7E0769B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4E76E25-AD17-45E6-898C-1707EFA0AFA8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5D293C-CD2D-493F-88F0-4D4C58AED24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E14877-6794-4F75-8862-94542BAF7C17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35B87D-EFA3-462B-A6E8-4960006EDB3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BDF5F33A-91AA-45CE-B730-6C2BF5535757}" type="datetimeFigureOut">
              <a:rPr lang="ru-RU" smtClean="0"/>
              <a:pPr>
                <a:defRPr/>
              </a:pPr>
              <a:t>02.04.2016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6D5FDA4A-394B-4166-B480-CDEECEA5B8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6.xml" Type="http://schemas.openxmlformats.org/officeDocument/2006/relationships/slideLayout"/><Relationship Id="rId1" Target="../drawings/vmlDrawing1.vml" Type="http://schemas.openxmlformats.org/officeDocument/2006/relationships/vmlDrawing"/><Relationship Id="rId5" Target="../embeddings/_________Microsoft_Office_Word1.docx" Type="http://schemas.openxmlformats.org/officeDocument/2006/relationships/package"/><Relationship Id="rId4" Target="../media/image24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 ?><Relationships xmlns="http://schemas.openxmlformats.org/package/2006/relationships"><Relationship Id="rId8" Target="../diagrams/data2.xml" Type="http://schemas.openxmlformats.org/officeDocument/2006/relationships/diagramData"/><Relationship Id="rId13" Target="../media/image12.jpeg" Type="http://schemas.openxmlformats.org/officeDocument/2006/relationships/image"/><Relationship Id="rId3" Target="../media/image8.jpeg" Type="http://schemas.openxmlformats.org/officeDocument/2006/relationships/image"/><Relationship Id="rId7" Target="../media/image3.jpeg" Type="http://schemas.openxmlformats.org/officeDocument/2006/relationships/image"/><Relationship Id="rId12" Target="../diagrams/drawing2.xml" Type="http://schemas.microsoft.com/office/2007/relationships/diagramDrawing"/><Relationship Id="rId2" Target="../media/image7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11.jpeg" Type="http://schemas.openxmlformats.org/officeDocument/2006/relationships/image"/><Relationship Id="rId11" Target="../diagrams/colors2.xml" Type="http://schemas.openxmlformats.org/officeDocument/2006/relationships/diagramColors"/><Relationship Id="rId5" Target="../media/image10.jpeg" Type="http://schemas.openxmlformats.org/officeDocument/2006/relationships/image"/><Relationship Id="rId10" Target="../diagrams/quickStyle2.xml" Type="http://schemas.openxmlformats.org/officeDocument/2006/relationships/diagramQuickStyle"/><Relationship Id="rId4" Target="../media/image9.jpeg" Type="http://schemas.openxmlformats.org/officeDocument/2006/relationships/image"/><Relationship Id="rId9" Target="../diagrams/layout2.xml" Type="http://schemas.openxmlformats.org/officeDocument/2006/relationships/diagramLayout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_1975.jpg" id="2" name="Рисунок 1"/>
          <p:cNvPicPr>
            <a:picLocks noChangeAspect="1"/>
          </p:cNvPicPr>
          <p:nvPr/>
        </p:nvPicPr>
        <p:blipFill>
          <a:blip cstate="print" r:embed="rId2"/>
          <a:srcRect b="15" r="18"/>
          <a:stretch>
            <a:fillRect/>
          </a:stretch>
        </p:blipFill>
        <p:spPr>
          <a:xfrm>
            <a:off x="0" y="1988209"/>
            <a:ext cx="8028384" cy="4869791"/>
          </a:xfrm>
          <a:prstGeom prst="rect">
            <a:avLst/>
          </a:prstGeom>
        </p:spPr>
      </p:pic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/>
          <p:cNvSpPr/>
          <p:nvPr/>
        </p:nvSpPr>
        <p:spPr>
          <a:xfrm>
            <a:off x="0" y="0"/>
            <a:ext cx="7956376" cy="215443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Мультимедійний супровід уроку з курсу</a:t>
            </a:r>
            <a:r>
              <a:rPr b="1" dirty="0" lang="en-US" smtClean="0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“Я у світі” 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 (</a:t>
            </a:r>
            <a:r>
              <a:rPr b="1" dirty="0" lang="en-US" smtClean="0" sz="2000">
                <a:latin charset="0" pitchFamily="18" typeface="Times New Roman"/>
                <a:cs charset="0" pitchFamily="18" typeface="Times New Roman"/>
              </a:rPr>
              <a:t>3 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клас) </a:t>
            </a:r>
          </a:p>
          <a:p>
            <a:pPr algn="ctr">
              <a:buNone/>
            </a:pPr>
            <a:r>
              <a:rPr b="1" dirty="0" lang="uk-UA" sz="2000">
                <a:latin charset="0" pitchFamily="18" typeface="Times New Roman"/>
                <a:cs charset="0" pitchFamily="18" typeface="Times New Roman"/>
              </a:rPr>
              <a:t>у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рок 32</a:t>
            </a:r>
            <a:endParaRPr b="1" dirty="0" lang="en-US" smtClean="0" sz="2000">
              <a:latin charset="0" pitchFamily="18" typeface="Times New Roman"/>
              <a:cs charset="0" pitchFamily="18" typeface="Times New Roman"/>
            </a:endParaRPr>
          </a:p>
          <a:p>
            <a:pPr algn="ctr">
              <a:buNone/>
            </a:pPr>
            <a:r>
              <a:rPr b="1" dirty="0" lang="uk-UA" smtClean="0" sz="20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 Тема </a:t>
            </a:r>
            <a:r>
              <a:rPr b="1" dirty="0" lang="uk-UA" smtClean="0" sz="2000">
                <a:solidFill>
                  <a:schemeClr val="accent6">
                    <a:lumMod val="60000"/>
                    <a:lumOff val="40000"/>
                  </a:schemeClr>
                </a:solidFill>
                <a:latin charset="0" pitchFamily="18" typeface="Times New Roman"/>
                <a:cs charset="0" pitchFamily="18" typeface="Times New Roman"/>
              </a:rPr>
              <a:t>“УКРАЇНА НА КАРТІ СВІТУ”</a:t>
            </a:r>
          </a:p>
          <a:p>
            <a:pPr algn="ctr">
              <a:buNone/>
            </a:pP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Автор: Глущенко Людмила Михайлівна</a:t>
            </a:r>
          </a:p>
          <a:p>
            <a:pPr algn="ctr">
              <a:buNone/>
            </a:pP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вчитель вищої категорії </a:t>
            </a:r>
          </a:p>
          <a:p>
            <a:pPr algn="ctr">
              <a:buNone/>
            </a:pP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Ватутінської  загальноосвітньої школи І-ІІІ ступенів №2</a:t>
            </a:r>
          </a:p>
          <a:p>
            <a:pPr algn="ctr">
              <a:buNone/>
            </a:pP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ім.М.Ф.Ватутіна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ека32323" id="10242" name="Picture 6"/>
          <p:cNvPicPr>
            <a:picLocks noChangeArrowheads="1" noChangeAspect="1"/>
          </p:cNvPicPr>
          <p:nvPr/>
        </p:nvPicPr>
        <p:blipFill>
          <a:blip cstate="print" r:embed="rId2"/>
          <a:srcRect b="21"/>
          <a:stretch>
            <a:fillRect/>
          </a:stretch>
        </p:blipFill>
        <p:spPr bwMode="auto">
          <a:xfrm>
            <a:off x="0" y="-603250"/>
            <a:ext cx="9144000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Rectangle 2"/>
          <p:cNvSpPr>
            <a:spLocks noChangeArrowheads="1" noGrp="1"/>
          </p:cNvSpPr>
          <p:nvPr>
            <p:ph type="title"/>
          </p:nvPr>
        </p:nvSpPr>
        <p:spPr>
          <a:xfrm>
            <a:off x="250825" y="4652963"/>
            <a:ext cx="8893175" cy="2205037"/>
          </a:xfrm>
        </p:spPr>
        <p:txBody>
          <a:bodyPr/>
          <a:lstStyle/>
          <a:p>
            <a:pPr eaLnBrk="1" hangingPunct="1">
              <a:defRPr/>
            </a:pPr>
            <a:r>
              <a:rPr b="1" dirty="0" lang="uk-UA" smtClean="0" sz="5400">
                <a:solidFill>
                  <a:srgbClr val="FFFFFF"/>
                </a:solidFill>
                <a:effectLst/>
                <a:latin charset="0" pitchFamily="18" typeface="Times New Roman"/>
                <a:cs charset="0" pitchFamily="18" typeface="Times New Roman"/>
              </a:rPr>
              <a:t>То  - прекрасна Україна,</a:t>
            </a:r>
            <a:br>
              <a:rPr b="1" dirty="0" lang="uk-UA" smtClean="0" sz="5400">
                <a:solidFill>
                  <a:srgbClr val="FFFFFF"/>
                </a:solidFill>
                <a:effectLst/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5400">
                <a:solidFill>
                  <a:srgbClr val="FFFFFF"/>
                </a:solidFill>
                <a:effectLst/>
                <a:latin charset="0" pitchFamily="18" typeface="Times New Roman"/>
                <a:cs charset="0" pitchFamily="18" typeface="Times New Roman"/>
              </a:rPr>
              <a:t>нашого народу дім.</a:t>
            </a:r>
            <a:endParaRPr b="1" dirty="0" lang="ru-RU" smtClean="0" sz="5400">
              <a:solidFill>
                <a:srgbClr val="FFFFFF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244408" y="-531440"/>
            <a:ext cx="899592" cy="738944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4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1682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PWorld.jpg" id="25" name="Рисунок 24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548680"/>
            <a:ext cx="8604448" cy="630932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8164488" cy="764704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b="1" dirty="0" lang="uk-UA" smtClean="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Зупинка ГЕОГРАФІЧНА</a:t>
            </a:r>
            <a:endParaRPr b="1" dirty="0" lang="ru-RU">
              <a:solidFill>
                <a:schemeClr val="accent5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idx="1" type="body"/>
          </p:nvPr>
        </p:nvSpPr>
        <p:spPr>
          <a:xfrm>
            <a:off x="0" y="836712"/>
            <a:ext cx="8028384" cy="6021288"/>
          </a:xfrm>
        </p:spPr>
        <p:txBody>
          <a:bodyPr>
            <a:normAutofit/>
          </a:bodyPr>
          <a:lstStyle/>
          <a:p>
            <a:pPr algn="ctr"/>
            <a:r>
              <a:rPr b="1" dirty="0" lang="uk-UA" smtClean="0" sz="40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Всього на карті світу 185 країн.</a:t>
            </a:r>
          </a:p>
          <a:p>
            <a:pPr algn="ctr"/>
            <a:endParaRPr b="1" dirty="0" lang="uk-UA" smtClean="0" sz="40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/>
            <a:r>
              <a:rPr b="1" dirty="0" lang="uk-UA" smtClean="0" sz="40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 Україна – одна із них.</a:t>
            </a:r>
            <a:endParaRPr b="1" dirty="0" lang="ru-RU" sz="40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11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3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22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23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2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4" id="11266" name="Picture 8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5076825" y="1989138"/>
            <a:ext cx="200025" cy="212725"/>
          </a:xfrm>
          <a:prstGeom prst="rect">
            <a:avLst/>
          </a:prstGeom>
          <a:solidFill>
            <a:srgbClr val="3366FF">
              <a:alpha val="18823"/>
            </a:srgbClr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anchor="ctr" wrap="none"/>
          <a:lstStyle/>
          <a:p>
            <a:endParaRPr dirty="0" lang="ru-RU"/>
          </a:p>
        </p:txBody>
      </p:sp>
      <p:sp>
        <p:nvSpPr>
          <p:cNvPr id="46086" name="Rectangle 6"/>
          <p:cNvSpPr>
            <a:spLocks noChangeArrowheads="1" noGrp="1"/>
          </p:cNvSpPr>
          <p:nvPr>
            <p:ph idx="1" type="body"/>
          </p:nvPr>
        </p:nvSpPr>
        <p:spPr>
          <a:xfrm>
            <a:off x="0" y="4868863"/>
            <a:ext cx="8100392" cy="1584325"/>
          </a:xfrm>
        </p:spPr>
        <p:txBody>
          <a:bodyPr/>
          <a:lstStyle/>
          <a:p>
            <a:pPr algn="ctr" eaLnBrk="1" hangingPunct="1">
              <a:buFont charset="2" pitchFamily="2" typeface="Wingdings"/>
              <a:buNone/>
              <a:defRPr/>
            </a:pPr>
            <a:r>
              <a:rPr dirty="0" lang="ru-RU" smtClean="0" sz="3600">
                <a:solidFill>
                  <a:srgbClr val="000066"/>
                </a:solidFill>
              </a:rPr>
              <a:t> </a:t>
            </a:r>
            <a:r>
              <a:rPr b="1" dirty="0" lang="ru-RU" smtClean="0" sz="3600">
                <a:solidFill>
                  <a:srgbClr val="000066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Україна</a:t>
            </a:r>
            <a:r>
              <a:rPr b="1" dirty="0" lang="ru-RU" smtClean="0" sz="36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ru-RU" smtClean="0" sz="3600">
                <a:solidFill>
                  <a:srgbClr val="000066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знаходиться на материку</a:t>
            </a:r>
            <a:br>
              <a:rPr b="1" dirty="0" lang="ru-RU" smtClean="0" sz="3600">
                <a:solidFill>
                  <a:srgbClr val="000066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b="1" dirty="0" lang="ru-RU" smtClean="0" sz="3600">
                <a:solidFill>
                  <a:srgbClr val="000066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Євразія, у Європейській  частині.</a:t>
            </a:r>
            <a:endParaRPr b="1" dirty="0" lang="uk-UA" smtClean="0" sz="3600">
              <a:solidFill>
                <a:srgbClr val="000066"/>
              </a:solidFill>
              <a:effectLst>
                <a:outerShdw algn="tl" blurRad="38100" dir="2700000" dist="38100">
                  <a:srgbClr val="000000"/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Україна" id="46089" name="Picture 9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067175" y="1125538"/>
            <a:ext cx="208756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60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60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60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1" id="16" nodeType="afterEffect" presetClass="emph" presetID="35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dur="1000" fill="hold" id="17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22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3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6085"/>
      <p:bldP animBg="1" grpId="1" spid="46085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1412776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dirty="0" lang="uk-UA" smtClean="0" sz="4800">
                <a:solidFill>
                  <a:schemeClr val="accent5"/>
                </a:solidFill>
                <a:latin charset="0" pitchFamily="34" typeface="Arial"/>
                <a:cs charset="0" pitchFamily="34" typeface="Arial"/>
              </a:rPr>
              <a:t>Україна на карті Європи</a:t>
            </a:r>
            <a:endParaRPr dirty="0" lang="ru-RU" sz="4800">
              <a:solidFill>
                <a:schemeClr val="accent5"/>
              </a:solidFill>
              <a:latin charset="0" pitchFamily="34" typeface="Arial"/>
              <a:cs charset="0" pitchFamily="34" typeface="Arial"/>
            </a:endParaRPr>
          </a:p>
        </p:txBody>
      </p:sp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8100392" y="26988"/>
            <a:ext cx="1043608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2"/>
          <p:cNvPicPr>
            <a:picLocks noChangeArrowheads="1" noChangeAspect="1"/>
          </p:cNvPicPr>
          <p:nvPr/>
        </p:nvPicPr>
        <p:blipFill>
          <a:blip cstate="print" r:embed="rId4"/>
          <a:srcRect r="7"/>
          <a:stretch>
            <a:fillRect/>
          </a:stretch>
        </p:blipFill>
        <p:spPr bwMode="auto">
          <a:xfrm>
            <a:off x="0" y="1340768"/>
            <a:ext cx="810039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0"/>
            <a:ext cx="8172400" cy="37240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endParaRPr dirty="0" lang="uk-UA" smtClean="0" sz="3200"/>
          </a:p>
          <a:p>
            <a:pPr algn="ctr"/>
            <a:endParaRPr dirty="0" lang="uk-UA" smtClean="0" sz="3200"/>
          </a:p>
          <a:p>
            <a:pPr algn="ctr"/>
            <a:endParaRPr dirty="0" lang="uk-UA" smtClean="0" sz="2800"/>
          </a:p>
          <a:p>
            <a:pPr algn="ctr"/>
            <a:r>
              <a:rPr dirty="0" lang="uk-UA" smtClean="0" sz="2800"/>
              <a:t>Україна знаходиться в Центральній і Східній Європі . </a:t>
            </a:r>
            <a:r>
              <a:rPr dirty="0" lang="ru-RU" smtClean="0" sz="2800"/>
              <a:t>Нині площа України становить            603 тис.км</a:t>
            </a:r>
            <a:r>
              <a:rPr baseline="30000" dirty="0" lang="ru-RU" smtClean="0" sz="2800"/>
              <a:t>2</a:t>
            </a:r>
            <a:r>
              <a:rPr dirty="0" lang="ru-RU" smtClean="0" sz="2800"/>
              <a:t>. За площею Україна – найбільша</a:t>
            </a:r>
            <a:br>
              <a:rPr dirty="0" lang="ru-RU" smtClean="0" sz="2800"/>
            </a:br>
            <a:r>
              <a:rPr dirty="0" lang="ru-RU" smtClean="0" sz="2800"/>
              <a:t>серед країн Західної Європи.</a:t>
            </a:r>
          </a:p>
          <a:p>
            <a:pPr algn="ctr"/>
            <a:endParaRPr dirty="0" lang="ru-RU" sz="320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275263" y="3868738"/>
          <a:ext cx="2320925" cy="1547812"/>
        </p:xfrm>
        <a:graphic>
          <a:graphicData uri="http://schemas.openxmlformats.org/presentationml/2006/ole">
            <p:oleObj imgH="1644761" imgW="2414045" name="Документ" progId="Word.Document.12" r:id="rId5" spid="_x0000_s43012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467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/>
          <p:cNvSpPr>
            <a:spLocks noChangeArrowheads="1" noGrp="1"/>
          </p:cNvSpPr>
          <p:nvPr>
            <p:ph type="title"/>
          </p:nvPr>
        </p:nvSpPr>
        <p:spPr>
          <a:xfrm>
            <a:off x="0" y="1"/>
            <a:ext cx="8100392" cy="1412776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b="1" dirty="0" lang="ru-RU" smtClean="0" sz="4800">
                <a:solidFill>
                  <a:schemeClr val="accent5"/>
                </a:solidFill>
                <a:effectLst/>
                <a:latin charset="0" pitchFamily="18" typeface="Times New Roman"/>
                <a:cs charset="0" pitchFamily="18" typeface="Times New Roman"/>
              </a:rPr>
              <a:t>Україна межує з сімома державами:</a:t>
            </a:r>
          </a:p>
        </p:txBody>
      </p:sp>
      <p:sp>
        <p:nvSpPr>
          <p:cNvPr id="6160" name="Rectangle 16"/>
          <p:cNvSpPr>
            <a:spLocks noChangeArrowheads="1" noGrp="1"/>
          </p:cNvSpPr>
          <p:nvPr>
            <p:ph idx="1" sz="half" type="body"/>
          </p:nvPr>
        </p:nvSpPr>
        <p:spPr>
          <a:xfrm>
            <a:off x="0" y="1484784"/>
            <a:ext cx="3851920" cy="5373216"/>
          </a:xfrm>
          <a:solidFill>
            <a:srgbClr val="00B0F0"/>
          </a:solidFill>
          <a:ln>
            <a:noFill/>
          </a:ln>
        </p:spPr>
        <p:txBody>
          <a:bodyPr>
            <a:normAutofit/>
          </a:bodyPr>
          <a:lstStyle/>
          <a:p>
            <a:pPr eaLnBrk="1" hangingPunct="1">
              <a:buFont charset="2" pitchFamily="2" typeface="Wingdings"/>
              <a:buNone/>
            </a:pPr>
            <a:endParaRPr b="1" dirty="0" lang="ru-RU" smtClean="0" u="sng">
              <a:solidFill>
                <a:srgbClr val="FFFF00"/>
              </a:solidFill>
              <a:latin charset="0" pitchFamily="34" typeface="Arial"/>
              <a:cs charset="0" pitchFamily="34" typeface="Arial"/>
            </a:endParaRPr>
          </a:p>
          <a:p>
            <a:pPr algn="ctr" eaLnBrk="1" hangingPunct="1">
              <a:lnSpc>
                <a:spcPct val="150000"/>
              </a:lnSpc>
              <a:buNone/>
            </a:pPr>
            <a:r>
              <a:rPr b="1" dirty="0" i="1" lang="ru-RU" smtClean="0" sz="3200" u="sng">
                <a:solidFill>
                  <a:srgbClr val="FFFF00"/>
                </a:solidFill>
                <a:latin charset="0" pitchFamily="34" typeface="Arial"/>
                <a:cs charset="0" pitchFamily="34" typeface="Arial"/>
              </a:rPr>
              <a:t>  </a:t>
            </a:r>
            <a:r>
              <a:rPr b="1" dirty="0" i="1" lang="uk-UA" smtClean="0" sz="3200" u="sng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На сході:</a:t>
            </a:r>
          </a:p>
          <a:p>
            <a:pPr algn="ctr" eaLnBrk="1" hangingPunct="1">
              <a:lnSpc>
                <a:spcPct val="150000"/>
              </a:lnSpc>
              <a:buNone/>
            </a:pPr>
            <a:r>
              <a:rPr b="1" dirty="0" lang="ru-RU" smtClean="0" sz="32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 Польщею</a:t>
            </a:r>
          </a:p>
          <a:p>
            <a:pPr algn="ctr" eaLnBrk="1" hangingPunct="1">
              <a:lnSpc>
                <a:spcPct val="150000"/>
              </a:lnSpc>
              <a:buNone/>
            </a:pPr>
            <a:r>
              <a:rPr b="1" dirty="0" lang="ru-RU" smtClean="0" sz="32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зі Словаччиною</a:t>
            </a:r>
          </a:p>
          <a:p>
            <a:pPr algn="ctr" eaLnBrk="1" hangingPunct="1">
              <a:lnSpc>
                <a:spcPct val="150000"/>
              </a:lnSpc>
              <a:buNone/>
            </a:pPr>
            <a:r>
              <a:rPr b="1" dirty="0" lang="ru-RU" smtClean="0" sz="32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 Угорщиною</a:t>
            </a:r>
          </a:p>
        </p:txBody>
      </p:sp>
      <p:sp>
        <p:nvSpPr>
          <p:cNvPr id="6162" name="Rectangle 18"/>
          <p:cNvSpPr>
            <a:spLocks noChangeArrowheads="1" noGrp="1"/>
          </p:cNvSpPr>
          <p:nvPr>
            <p:ph idx="2" sz="half" type="body"/>
          </p:nvPr>
        </p:nvSpPr>
        <p:spPr>
          <a:xfrm>
            <a:off x="3995936" y="1484784"/>
            <a:ext cx="3816424" cy="5373216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b="1" dirty="0" i="1" lang="ru-RU" smtClean="0" sz="3200" u="sng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 заході:</a:t>
            </a:r>
          </a:p>
          <a:p>
            <a:pPr algn="ctr">
              <a:buNone/>
            </a:pPr>
            <a:r>
              <a:rPr b="1" dirty="0" lang="ru-RU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 Румунією</a:t>
            </a:r>
          </a:p>
          <a:p>
            <a:pPr algn="ctr" eaLnBrk="1" hangingPunct="1">
              <a:buNone/>
            </a:pPr>
            <a:r>
              <a:rPr b="1" dirty="0" lang="uk-UA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 Молдовою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lang="uk-UA" smtClean="0" sz="3200" u="sng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 півночі: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lang="uk-UA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 Білоруссю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i="1" lang="uk-UA" smtClean="0" sz="3200" u="sng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 сході: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lang="uk-UA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 Росією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lang="uk-UA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 (найдовший </a:t>
            </a:r>
          </a:p>
          <a:p>
            <a:pPr algn="ctr" eaLnBrk="1" hangingPunct="1">
              <a:buFont charset="2" pitchFamily="2" typeface="Wingdings"/>
              <a:buNone/>
            </a:pPr>
            <a:r>
              <a:rPr b="1" dirty="0" lang="uk-UA" smtClean="0" sz="32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      кордон</a:t>
            </a:r>
            <a:r>
              <a:rPr b="1" dirty="0" lang="uk-UA" smtClean="0" sz="36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)</a:t>
            </a:r>
          </a:p>
        </p:txBody>
      </p:sp>
      <p:sp>
        <p:nvSpPr>
          <p:cNvPr id="17414" name="Rectangle 13"/>
          <p:cNvSpPr>
            <a:spLocks noChangeArrowheads="1"/>
          </p:cNvSpPr>
          <p:nvPr/>
        </p:nvSpPr>
        <p:spPr bwMode="auto">
          <a:xfrm>
            <a:off x="685800" y="5638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46038" lIns="92075" rIns="92075" tIns="46038"/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charset="2" pitchFamily="2" typeface="Wingdings"/>
              <a:buNone/>
            </a:pPr>
            <a:endParaRPr b="1" dirty="0" kumimoji="0" lang="ru-RU">
              <a:latin charset="0" typeface="Arial"/>
            </a:endParaRPr>
          </a:p>
        </p:txBody>
      </p:sp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13"/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14"/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15"/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7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9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21"/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22"/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23"/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2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25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27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29"/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30"/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31"/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3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33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35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37"/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38"/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39"/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4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4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43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45"/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46"/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47"/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4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49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0">
                            <p:stCondLst>
                              <p:cond delay="6000"/>
                            </p:stCondLst>
                            <p:childTnLst>
                              <p:par>
                                <p:cTn fill="hold" id="51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53"/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54"/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55"/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5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57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7000"/>
                            </p:stCondLst>
                            <p:childTnLst>
                              <p:par>
                                <p:cTn fill="hold" id="59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61"/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62"/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63"/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6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65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8000"/>
                            </p:stCondLst>
                            <p:childTnLst>
                              <p:par>
                                <p:cTn fill="hold" id="67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69"/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70"/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71"/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7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73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4">
                            <p:stCondLst>
                              <p:cond delay="9000"/>
                            </p:stCondLst>
                            <p:childTnLst>
                              <p:par>
                                <p:cTn fill="hold" id="75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77"/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78"/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79"/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8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8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2">
                            <p:stCondLst>
                              <p:cond delay="10000"/>
                            </p:stCondLst>
                            <p:childTnLst>
                              <p:par>
                                <p:cTn fill="hold" id="83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85"/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86"/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87"/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8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89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0">
                            <p:stCondLst>
                              <p:cond delay="11000"/>
                            </p:stCondLst>
                            <p:childTnLst>
                              <p:par>
                                <p:cTn fill="hold" id="91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93"/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94"/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95"/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9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97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8">
                            <p:stCondLst>
                              <p:cond delay="12000"/>
                            </p:stCondLst>
                            <p:childTnLst>
                              <p:par>
                                <p:cTn fill="hold" id="99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101"/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102"/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103"/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0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05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6">
                            <p:stCondLst>
                              <p:cond delay="13000"/>
                            </p:stCondLst>
                            <p:childTnLst>
                              <p:par>
                                <p:cTn fill="hold" id="107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109"/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110"/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111"/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1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13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4" nodeType="with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116"/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117"/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118"/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19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2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159"/>
      <p:bldP animBg="1" build="p" grpId="0" spid="616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опия Panther_no shadow" id="21506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83884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ChangeArrowheads="1" noGrp="1"/>
          </p:cNvSpPr>
          <p:nvPr>
            <p:ph type="title"/>
          </p:nvPr>
        </p:nvSpPr>
        <p:spPr>
          <a:xfrm>
            <a:off x="685800" y="609600"/>
            <a:ext cx="7772400" cy="5627688"/>
          </a:xfrm>
        </p:spPr>
        <p:txBody>
          <a:bodyPr/>
          <a:lstStyle/>
          <a:p>
            <a:pPr algn="ctr" eaLnBrk="1" hangingPunct="1">
              <a:defRPr/>
            </a:pPr>
            <a:r>
              <a:rPr dirty="0" lang="uk-UA" smtClean="0" sz="54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На півдні України державний кордон йде Чорним і Азовським морями.</a:t>
            </a:r>
            <a:endParaRPr dirty="0" lang="ru-RU" smtClean="0" sz="54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8370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фызична карта" id="15362" name="Picture 1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84604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 noGrp="1"/>
          </p:cNvSpPr>
          <p:nvPr>
            <p:ph type="title"/>
          </p:nvPr>
        </p:nvSpPr>
        <p:spPr>
          <a:xfrm>
            <a:off x="0" y="3717032"/>
            <a:ext cx="3708400" cy="2160587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  <a:t>На території </a:t>
            </a:r>
            <a:b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  <a:t>України є моря,</a:t>
            </a:r>
            <a:b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  <a:t> багато річок, озера, гори, </a:t>
            </a:r>
            <a:b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 sz="4000">
                <a:solidFill>
                  <a:srgbClr val="000066"/>
                </a:solidFill>
                <a:latin charset="0" pitchFamily="18" typeface="Times New Roman"/>
                <a:cs charset="0" pitchFamily="18" typeface="Times New Roman"/>
              </a:rPr>
              <a:t>великі міста.</a:t>
            </a:r>
            <a:r>
              <a:rPr dirty="0" lang="ru-RU" smtClean="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 </a:t>
            </a: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316416" y="26988"/>
            <a:ext cx="82758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126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7" cy="126876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b="1" dirty="0" lang="uk-UA" smtClean="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ЗУПИНКА ПІЗНАВАЛЬНА</a:t>
            </a: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lang="uk-UA" smtClean="0"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РОТОТА В ГРУПАХ</a:t>
            </a:r>
            <a:endParaRPr b="1" dirty="0" i="1" lang="ru-RU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idx="1" type="body"/>
          </p:nvPr>
        </p:nvSpPr>
        <p:spPr>
          <a:xfrm>
            <a:off x="-1" y="1268760"/>
            <a:ext cx="7956377" cy="558924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1 група    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Моря України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2 група   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Річки України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3 група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Озера України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4 група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Гори України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i="1" lang="uk-UA" smtClean="0" sz="4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5 група </a:t>
            </a:r>
          </a:p>
          <a:p>
            <a:pPr algn="ctr" indent="-457200" marL="475488">
              <a:lnSpc>
                <a:spcPct val="100000"/>
              </a:lnSpc>
            </a:pPr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Найбільші міста України</a:t>
            </a: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. </a:t>
            </a: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9 (1).jpg" id="2" name="Рисунок 1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1" y="1268760"/>
            <a:ext cx="8172400" cy="5583302"/>
          </a:xfrm>
          <a:prstGeom prst="rect">
            <a:avLst/>
          </a:prstGeom>
        </p:spPr>
      </p:pic>
      <p:grpSp>
        <p:nvGrpSpPr>
          <p:cNvPr id="3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126876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b="1" dirty="0" lang="uk-UA" smtClean="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МОРЯ  УКРАЇНИ</a:t>
            </a:r>
            <a:endParaRPr b="1" dirty="0" lang="ru-RU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344249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dirty="0" lang="uk-UA" smtClean="0"/>
              <a:t/>
            </a:r>
            <a:br>
              <a:rPr dirty="0" lang="uk-UA" smtClean="0"/>
            </a:br>
            <a:r>
              <a:rPr b="1" dirty="0" lang="uk-UA" smtClean="0" sz="27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Девіз уроку:</a:t>
            </a:r>
            <a:r>
              <a:rPr dirty="0" lang="uk-UA" smtClean="0" sz="270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700">
                <a:latin charset="0" pitchFamily="18" typeface="Times New Roman"/>
                <a:cs charset="0" pitchFamily="18" typeface="Times New Roman"/>
              </a:rPr>
            </a:br>
            <a:r>
              <a:rPr dirty="0" i="1" lang="uk-UA" smtClean="0" sz="2700">
                <a:latin charset="0" pitchFamily="18" typeface="Times New Roman"/>
                <a:cs charset="0" pitchFamily="18" typeface="Times New Roman"/>
              </a:rPr>
              <a:t>«</a:t>
            </a: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Пролунав дзвінок, </a:t>
            </a:r>
            <a: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Розпочавсь урок.</a:t>
            </a:r>
            <a: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Попрацюємо старанно, </a:t>
            </a:r>
            <a: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Щоб почути у кінці, </a:t>
            </a:r>
            <a: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Що у нас у третім класі</a:t>
            </a:r>
            <a: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mtClean="0" sz="270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   Діти – просто молодці!»</a:t>
            </a:r>
            <a:r>
              <a:rPr dirty="0" i="1" lang="ru-RU" smtClean="0" sz="270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i="1" lang="ru-RU" smtClean="0" sz="2700">
                <a:latin charset="0" pitchFamily="18" typeface="Times New Roman"/>
                <a:cs charset="0" pitchFamily="18" typeface="Times New Roman"/>
              </a:rPr>
            </a:br>
            <a:r>
              <a:rPr dirty="0" i="1" lang="uk-UA" smtClean="0" sz="270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i="1" lang="uk-UA" smtClean="0" sz="2700">
                <a:latin charset="0" pitchFamily="18" typeface="Times New Roman"/>
                <a:cs charset="0" pitchFamily="18" typeface="Times New Roman"/>
              </a:rPr>
            </a:br>
            <a:endParaRPr dirty="0" i="1" lang="ru-RU" sz="2700"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3" name="Группа 26"/>
          <p:cNvGrpSpPr>
            <a:grpSpLocks/>
          </p:cNvGrpSpPr>
          <p:nvPr/>
        </p:nvGrpSpPr>
        <p:grpSpPr bwMode="auto">
          <a:xfrm>
            <a:off x="7884368" y="26988"/>
            <a:ext cx="125963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4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D:\фото школа2015\Школа 1 Люда з цифров\IMG_2714.JPG" id="2049" name="Picture 1"/>
          <p:cNvPicPr>
            <a:picLocks noChangeArrowheads="1" noChangeAspect="1"/>
          </p:cNvPicPr>
          <p:nvPr/>
        </p:nvPicPr>
        <p:blipFill>
          <a:blip cstate="print" r:embed="rId3"/>
          <a:srcRect b="41" r="20"/>
          <a:stretch>
            <a:fillRect/>
          </a:stretch>
        </p:blipFill>
        <p:spPr bwMode="auto">
          <a:xfrm>
            <a:off x="-1" y="3468657"/>
            <a:ext cx="7956377" cy="33893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Grp="1"/>
          </p:cNvSpPr>
          <p:nvPr>
            <p:ph type="ctrTitle"/>
          </p:nvPr>
        </p:nvSpPr>
        <p:spPr>
          <a:xfrm>
            <a:off x="0" y="0"/>
            <a:ext cx="8244408" cy="112474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b="1" dirty="0" i="1" lang="uk-UA" sz="48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  <a:t>Найбільші річки </a:t>
            </a:r>
            <a:r>
              <a:rPr b="1" dirty="0" i="1" lang="uk-UA" smtClean="0" sz="48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  <a:t>України</a:t>
            </a:r>
            <a:endParaRPr b="1" dirty="0" i="1" lang="ru-RU" sz="4800">
              <a:solidFill>
                <a:srgbClr val="00339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5845" name="Rectangle 5"/>
          <p:cNvSpPr>
            <a:spLocks noChangeArrowheads="1" noGrp="1"/>
          </p:cNvSpPr>
          <p:nvPr>
            <p:ph idx="1" type="subTitle"/>
          </p:nvPr>
        </p:nvSpPr>
        <p:spPr>
          <a:xfrm>
            <a:off x="0" y="1124744"/>
            <a:ext cx="8172400" cy="108012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Font charset="2" pitchFamily="2" typeface="Wingdings"/>
              <a:buNone/>
            </a:pPr>
            <a:r>
              <a:rPr b="1" dirty="0" lang="uk-UA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Дніпро, Південний Буг, 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Дністер</a:t>
            </a:r>
            <a:r>
              <a:rPr b="1" dirty="0" lang="uk-UA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, Десна, Дунай, 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Тиса, Сіверський 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Донець</a:t>
            </a:r>
            <a:endParaRPr b="1" dirty="0" lang="ru-RU" sz="28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35844" name="Picture 4"/>
          <p:cNvPicPr>
            <a:picLocks noChangeArrowheads="1" noChangeAspect="1" noGrp="1"/>
          </p:cNvPicPr>
          <p:nvPr>
            <p:ph idx="4294967295" type="body"/>
          </p:nvPr>
        </p:nvPicPr>
        <p:blipFill>
          <a:blip cstate="print" r:embed="rId2"/>
          <a:srcRect/>
          <a:stretch>
            <a:fillRect/>
          </a:stretch>
        </p:blipFill>
        <p:spPr>
          <a:xfrm>
            <a:off x="0" y="2132856"/>
            <a:ext cx="8172400" cy="4725144"/>
          </a:xfrm>
          <a:noFill/>
          <a:ln/>
        </p:spPr>
      </p:pic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5842"/>
      <p:bldP animBg="1" grpId="0" spid="35845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 noGrp="1"/>
          </p:cNvSpPr>
          <p:nvPr>
            <p:ph type="ctrTitle"/>
          </p:nvPr>
        </p:nvSpPr>
        <p:spPr>
          <a:xfrm>
            <a:off x="0" y="0"/>
            <a:ext cx="7956376" cy="177281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b="1" dirty="0" i="1" lang="uk-UA" sz="36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  <a:t>         Найбільші </a:t>
            </a:r>
            <a:r>
              <a:rPr b="1" dirty="0" i="1" lang="uk-UA" smtClean="0" sz="36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  <a:t>озера України</a:t>
            </a:r>
            <a:r>
              <a:rPr b="1" dirty="0" i="1" lang="uk-UA" sz="36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uk-UA" sz="3600">
                <a:solidFill>
                  <a:srgbClr val="003399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uk-UA" sz="36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Світязь, Кундук, Ялпуг, Кагул, </a:t>
            </a:r>
            <a:r>
              <a:rPr b="1" dirty="0" i="1" lang="uk-UA" smtClean="0" sz="36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Синевір</a:t>
            </a:r>
            <a:endParaRPr b="1" dirty="0" i="1" lang="ru-RU" sz="36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36870" name="Picture 6"/>
          <p:cNvPicPr>
            <a:picLocks noChangeArrowheads="1" noChangeAspect="1" noGrp="1"/>
          </p:cNvPicPr>
          <p:nvPr>
            <p:ph idx="1" type="subTitle"/>
          </p:nvPr>
        </p:nvPicPr>
        <p:blipFill>
          <a:blip cstate="print" r:embed="rId2"/>
          <a:stretch>
            <a:fillRect/>
          </a:stretch>
        </p:blipFill>
        <p:spPr>
          <a:xfrm>
            <a:off x="0" y="1772816"/>
            <a:ext cx="8028384" cy="5085184"/>
          </a:xfrm>
          <a:noFill/>
          <a:ln/>
        </p:spPr>
      </p:pic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6866"/>
    </p:bld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9.jpg" id="4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2969"/>
            <a:ext cx="8388424" cy="6852062"/>
          </a:xfrm>
          <a:prstGeom prst="rect">
            <a:avLst/>
          </a:prstGeom>
        </p:spPr>
      </p:pic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8100392" y="26988"/>
            <a:ext cx="1043608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786"/>
            <a:ext cx="8388424" cy="88793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fontAlgn="auto" indent="0" marL="18288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r>
              <a:rPr b="1" dirty="0" lang="ru-RU" smtClean="0" sz="4800">
                <a:solidFill>
                  <a:schemeClr val="accent6"/>
                </a:solidFill>
                <a:effectLst/>
                <a:latin charset="0" pitchFamily="18" typeface="Times New Roman"/>
                <a:cs charset="0" pitchFamily="18" typeface="Times New Roman"/>
              </a:rPr>
              <a:t>Найбільші міста України</a:t>
            </a:r>
            <a:endParaRPr b="1" dirty="0" lang="ru-RU" sz="4800">
              <a:solidFill>
                <a:schemeClr val="accent6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G:\Новая папка (2)\Ukraine Kiev _7.jpg" id="24581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980728"/>
            <a:ext cx="8423275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26"/>
          <p:cNvGrpSpPr>
            <a:grpSpLocks/>
          </p:cNvGrpSpPr>
          <p:nvPr/>
        </p:nvGrpSpPr>
        <p:grpSpPr bwMode="auto">
          <a:xfrm>
            <a:off x="8316416" y="26988"/>
            <a:ext cx="82758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863784_f" id="277508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83164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-28576" y="0"/>
            <a:ext cx="80375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b="1" dirty="0" kumimoji="0" lang="uk-UA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Зараз Київ </a:t>
            </a:r>
            <a:r>
              <a:rPr b="1" dirty="0" kumimoji="0" lang="en-US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-</a:t>
            </a:r>
            <a:r>
              <a:rPr b="1" dirty="0" kumimoji="0" lang="uk-UA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столиця України, </a:t>
            </a:r>
          </a:p>
          <a:p>
            <a:pPr algn="ctr"/>
            <a:r>
              <a:rPr b="1" dirty="0" kumimoji="0" lang="uk-UA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одне з найбільших </a:t>
            </a:r>
            <a:r>
              <a:rPr b="1" dirty="0" kumimoji="0" lang="uk-UA" smtClean="0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міст </a:t>
            </a:r>
          </a:p>
          <a:p>
            <a:pPr algn="ctr"/>
            <a:r>
              <a:rPr b="1" dirty="0" kumimoji="0" lang="uk-UA" smtClean="0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не лише України, а й Євро</a:t>
            </a:r>
            <a:r>
              <a:rPr b="1" dirty="0" lang="ru-RU" smtClean="0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пи</a:t>
            </a:r>
            <a:endParaRPr b="1" dirty="0" i="1" kumimoji="0" lang="ru-RU" sz="4000">
              <a:solidFill>
                <a:srgbClr val="FFFF00"/>
              </a:solidFill>
              <a:effectLst>
                <a:outerShdw algn="tl" blurRad="38100" dir="2700000" dist="38100">
                  <a:srgbClr val="000000"/>
                </a:outerShdw>
              </a:effectLst>
              <a:latin charset="0" typeface="Arial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172401" y="-15435"/>
            <a:ext cx="971600" cy="6873435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5363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44408" cy="1052736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fontAlgn="auto" indent="0" marL="18288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r>
              <a:rPr dirty="0" lang="ru-RU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Харків</a:t>
            </a:r>
            <a:endParaRPr dirty="0" lang="ru-RU" sz="48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G:\Новая папка (2)\харків.jpg" id="2560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980728"/>
            <a:ext cx="824440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26"/>
          <p:cNvGrpSpPr>
            <a:grpSpLocks/>
          </p:cNvGrpSpPr>
          <p:nvPr/>
        </p:nvGrpSpPr>
        <p:grpSpPr bwMode="auto">
          <a:xfrm>
            <a:off x="8100392" y="26988"/>
            <a:ext cx="1043608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244407" cy="112474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fontAlgn="auto" indent="0" marL="18288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r>
              <a:rPr dirty="0" lang="ru-RU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Одеса</a:t>
            </a:r>
            <a:endParaRPr dirty="0" lang="ru-RU" sz="48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G:\Новая папка (2)\post-1012386-1288621861.jpg" id="27653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" y="1124744"/>
            <a:ext cx="8244408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26"/>
          <p:cNvGrpSpPr>
            <a:grpSpLocks/>
          </p:cNvGrpSpPr>
          <p:nvPr/>
        </p:nvGrpSpPr>
        <p:grpSpPr bwMode="auto">
          <a:xfrm>
            <a:off x="8100392" y="26988"/>
            <a:ext cx="1043608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786"/>
            <a:ext cx="8172399" cy="117596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 indent="0" marL="18288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r>
              <a:rPr dirty="0" lang="ru-RU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Дніпропетровськ</a:t>
            </a:r>
            <a:endParaRPr dirty="0" lang="ru-RU" sz="48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G:\Новая папка (2)\дніпропетр.jpg" id="26629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196752"/>
            <a:ext cx="8460432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26"/>
          <p:cNvGrpSpPr>
            <a:grpSpLocks/>
          </p:cNvGrpSpPr>
          <p:nvPr/>
        </p:nvGrpSpPr>
        <p:grpSpPr bwMode="auto">
          <a:xfrm>
            <a:off x="8100392" y="26988"/>
            <a:ext cx="1043608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4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28384" cy="16288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b="1" dirty="0" lang="uk-UA" smtClean="0" sz="48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ЗУПИНКА  МУЗИЧНА</a:t>
            </a:r>
            <a:endParaRPr b="1" dirty="0" lang="ru-RU" sz="48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6592776" cy="4800600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C:\Users\User\Desktop\nastol.com.ua-95230.jpg" id="45058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8" y="1412776"/>
            <a:ext cx="8017076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Області України" id="14338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9262" y="1327118"/>
            <a:ext cx="8354424" cy="554313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24706" y="4580996"/>
            <a:ext cx="3539182" cy="2217761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>
              <a:defRPr/>
            </a:pPr>
            <a: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На карті зазначено межі </a:t>
            </a:r>
            <a:b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української землі, </a:t>
            </a:r>
            <a:b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де з давніх-давен</a:t>
            </a:r>
            <a:b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жив  і живе понині наш</a:t>
            </a:r>
            <a:b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український народ. </a:t>
            </a:r>
            <a:br>
              <a:rPr dirty="0" kumimoji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endParaRPr dirty="0" kumimoji="0" lang="uk-UA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47565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b="1" dirty="0" lang="uk-UA" smtClean="0" sz="40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ЗУПИНКА  ІСТОРИЧНА</a:t>
            </a:r>
            <a:endParaRPr b="1" dirty="0" lang="ru-RU" sz="40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8172400" y="26988"/>
            <a:ext cx="971600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1" nodeType="clickEffect" presetClass="exit" presetID="12" presetSubtype="1">
                                  <p:stCondLst>
                                    <p:cond delay="0"/>
                                  </p:stCondLst>
                                  <p:childTnLst>
                                    <p:animEffect filter="slide(fromTop)" transition="out">
                                      <p:cBhvr>
                                        <p:cTn dur="2000" id="12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9398"/>
      <p:bldP animBg="1" grpId="1" spid="59398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-1"/>
            <a:ext cx="7668342" cy="209938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b="1" dirty="0" lang="uk-UA" smtClean="0">
                <a:solidFill>
                  <a:schemeClr val="accent5"/>
                </a:solidFill>
                <a:effectLst/>
                <a:latin charset="0" pitchFamily="18" typeface="Times New Roman"/>
                <a:cs charset="0" pitchFamily="18" typeface="Times New Roman"/>
              </a:rPr>
              <a:t>ЦЕ  МОЯ  УКРАЇНА</a:t>
            </a:r>
            <a:endParaRPr b="1" dirty="0" lang="ru-RU">
              <a:solidFill>
                <a:schemeClr val="accent5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7668344" y="26988"/>
            <a:ext cx="147565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User\Desktop\46494702.jpg" id="44034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"/>
          <a:stretch/>
        </p:blipFill>
        <p:spPr bwMode="auto">
          <a:xfrm>
            <a:off x="0" y="1772816"/>
            <a:ext cx="7740352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тоннельная балка" id="3" name="Picture 7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83884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-1" y="0"/>
            <a:ext cx="80283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lang="en-US" smtClean="0" sz="3600">
                <a:solidFill>
                  <a:schemeClr val="accent6"/>
                </a:solidFill>
              </a:rPr>
              <a:t>  </a:t>
            </a:r>
            <a:r>
              <a:rPr dirty="0" lang="uk-UA" smtClean="0" sz="3600">
                <a:solidFill>
                  <a:schemeClr val="accent6"/>
                </a:solidFill>
              </a:rPr>
              <a:t> </a:t>
            </a:r>
          </a:p>
          <a:p>
            <a:pPr algn="ctr"/>
            <a:r>
              <a:rPr b="1" dirty="0" lang="en-US" smtClean="0" sz="2400">
                <a:solidFill>
                  <a:schemeClr val="accent6"/>
                </a:solidFill>
              </a:rPr>
              <a:t>  </a:t>
            </a:r>
            <a:r>
              <a:rPr b="1" dirty="0" lang="ru-RU" smtClean="0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Щасливі </a:t>
            </a:r>
            <a:r>
              <a:rPr b="1" dirty="0" lang="ru-RU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ми, що </a:t>
            </a:r>
            <a:r>
              <a:rPr b="1" dirty="0" lang="ru-RU" smtClean="0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народилися  </a:t>
            </a:r>
            <a:r>
              <a:rPr b="1" dirty="0" lang="ru-RU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і живемо на такій чудовій, багатій, мальовничій землі – на </a:t>
            </a:r>
            <a:r>
              <a:rPr b="1" dirty="0" lang="ru-RU" smtClean="0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нашій    </a:t>
            </a:r>
            <a:r>
              <a:rPr b="1" dirty="0" lang="ru-RU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славній Україні!</a:t>
            </a:r>
          </a:p>
          <a:p>
            <a:pPr algn="ctr"/>
            <a:r>
              <a:rPr b="1" dirty="0" lang="en-US" smtClean="0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    </a:t>
            </a:r>
            <a:r>
              <a:rPr b="1" dirty="0" lang="ru-RU" smtClean="0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Тут </a:t>
            </a:r>
            <a:r>
              <a:rPr b="1" dirty="0" lang="ru-RU" sz="2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жили наші діди й прадіди, тут живуть наші батьки – тут корінь роду українського, що сягає сивої давнини.</a:t>
            </a: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flip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1" name="Rectangle 1"/>
          <p:cNvSpPr>
            <a:spLocks noChangeArrowheads="1"/>
          </p:cNvSpPr>
          <p:nvPr/>
        </p:nvSpPr>
        <p:spPr bwMode="auto">
          <a:xfrm>
            <a:off x="282565" y="3830731"/>
            <a:ext cx="7457788" cy="267765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wrap="square">
            <a:spAutoFit/>
          </a:bodyPr>
          <a:lstStyle/>
          <a:p>
            <a:pPr indent="288925">
              <a:defRPr/>
            </a:pPr>
            <a:r>
              <a:rPr b="1" dirty="0" lang="ru-RU" smtClean="0" sz="24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latin charset="0" pitchFamily="18" typeface="Times New Roman"/>
                <a:ea typeface="+mj-ea"/>
                <a:cs charset="0" pitchFamily="18" typeface="Times New Roman"/>
              </a:rPr>
              <a:t>На </a:t>
            </a:r>
            <a:r>
              <a:rPr b="1" dirty="0" lang="ru-RU" sz="24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latin charset="0" pitchFamily="18" typeface="Times New Roman"/>
                <a:ea typeface="+mj-ea"/>
                <a:cs charset="0" pitchFamily="18" typeface="Times New Roman"/>
              </a:rPr>
              <a:t>нашому славному історичному шляху були</a:t>
            </a:r>
          </a:p>
          <a:p>
            <a:pPr indent="288925">
              <a:buFont charset="0" pitchFamily="34" typeface="Arial"/>
              <a:buChar char="•"/>
              <a:defRPr/>
            </a:pPr>
            <a:r>
              <a:rPr b="1" dirty="0" lang="ru-RU" sz="24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latin charset="0" pitchFamily="18" typeface="Times New Roman"/>
                <a:ea typeface="+mj-ea"/>
                <a:cs charset="0" pitchFamily="18" typeface="Times New Roman"/>
              </a:rPr>
              <a:t> і могутня Київська держава Володимира Великого, Ярослава Мудрого,</a:t>
            </a:r>
          </a:p>
          <a:p>
            <a:pPr indent="288925">
              <a:buFont charset="0" pitchFamily="34" typeface="Arial"/>
              <a:buChar char="•"/>
              <a:defRPr/>
            </a:pPr>
            <a:r>
              <a:rPr b="1" dirty="0" lang="ru-RU" sz="24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latin charset="0" pitchFamily="18" typeface="Times New Roman"/>
                <a:ea typeface="+mj-ea"/>
                <a:cs charset="0" pitchFamily="18" typeface="Times New Roman"/>
              </a:rPr>
              <a:t> і перша християнська республіка в Європі – Запорізька Січ, </a:t>
            </a:r>
          </a:p>
          <a:p>
            <a:pPr indent="288925">
              <a:buFont charset="0" pitchFamily="34" typeface="Arial"/>
              <a:buChar char="•"/>
              <a:defRPr/>
            </a:pPr>
            <a:r>
              <a:rPr b="1" dirty="0" lang="ru-RU" sz="24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latin charset="0" pitchFamily="18" typeface="Times New Roman"/>
                <a:ea typeface="+mj-ea"/>
                <a:cs charset="0" pitchFamily="18" typeface="Times New Roman"/>
              </a:rPr>
              <a:t>і започаткування власної державності в Українській Народній Республіці.</a:t>
            </a: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User\Desktop\afisha_volodimir_dlja_sajtu_resized1.jpg" id="46082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"/>
          <a:stretch/>
        </p:blipFill>
        <p:spPr bwMode="auto">
          <a:xfrm>
            <a:off x="0" y="-1"/>
            <a:ext cx="7956376" cy="374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2000"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17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7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17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17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517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517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000"/>
                            </p:stCondLst>
                            <p:childTnLst>
                              <p:par>
                                <p:cTn fill="hold" id="17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517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17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517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3000"/>
                            </p:stCondLst>
                            <p:childTnLst>
                              <p:par>
                                <p:cTn fill="hold" id="23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517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517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517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1"/>
          <p:cNvSpPr>
            <a:spLocks noChangeArrowheads="1"/>
          </p:cNvSpPr>
          <p:nvPr/>
        </p:nvSpPr>
        <p:spPr bwMode="auto">
          <a:xfrm>
            <a:off x="0" y="3465124"/>
            <a:ext cx="8028384" cy="31700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wrap="square">
            <a:spAutoFit/>
          </a:bodyPr>
          <a:lstStyle/>
          <a:p>
            <a:pPr algn="ctr" indent="108000">
              <a:defRPr/>
            </a:pPr>
            <a:r>
              <a:rPr b="1" dirty="0" lang="ru-RU" sz="40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effectLst>
                  <a:outerShdw algn="ctr" blurRad="50800" dir="5400000" dist="50800" rotWithShape="0">
                    <a:srgbClr val="FFC000"/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За час своєї незалежності Україна подолала шлях від формальної республіки у складі колишнього СРСР до відомої у світі держави.</a:t>
            </a:r>
          </a:p>
        </p:txBody>
      </p:sp>
      <p:pic>
        <p:nvPicPr>
          <p:cNvPr descr="gk (3761).jpg" id="5" name="Рисунок 4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-8125"/>
            <a:ext cx="401419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k (3016).jpg" id="6" name="Рисунок 5"/>
          <p:cNvPicPr>
            <a:picLocks noChangeAspect="1"/>
          </p:cNvPicPr>
          <p:nvPr/>
        </p:nvPicPr>
        <p:blipFill rotWithShape="1">
          <a:blip cstate="print" r:embed="rId4"/>
          <a:srcRect l="-1" r="-7407"/>
          <a:stretch/>
        </p:blipFill>
        <p:spPr bwMode="auto">
          <a:xfrm>
            <a:off x="4147615" y="-8125"/>
            <a:ext cx="4176464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2000"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3000"/>
                            </p:stCondLst>
                            <p:childTnLst>
                              <p:par>
                                <p:cTn fill="hold" id="16" nodeType="after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1"/>
          <p:cNvSpPr>
            <a:spLocks noChangeArrowheads="1"/>
          </p:cNvSpPr>
          <p:nvPr/>
        </p:nvSpPr>
        <p:spPr bwMode="auto">
          <a:xfrm>
            <a:off x="-41730" y="5091739"/>
            <a:ext cx="8028385" cy="17543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wrap="square">
            <a:spAutoFit/>
          </a:bodyPr>
          <a:lstStyle/>
          <a:p>
            <a:pPr algn="ctr" indent="288925">
              <a:defRPr/>
            </a:pPr>
            <a:r>
              <a:rPr b="1" dirty="0" lang="ru-RU" sz="3600">
                <a:ln>
                  <a:solidFill>
                    <a:srgbClr val="C00000"/>
                  </a:solidFill>
                </a:ln>
                <a:solidFill>
                  <a:schemeClr val="accent5"/>
                </a:solidFill>
                <a:effectLst>
                  <a:outerShdw algn="ctr" blurRad="50800" dir="5400000" dist="50800" rotWithShape="0">
                    <a:srgbClr val="FFC000"/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Більше 120 країн визнали її, а майже з 90 країнами встановлено дипломатичні відносини.</a:t>
            </a:r>
          </a:p>
        </p:txBody>
      </p:sp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8028384" y="26988"/>
            <a:ext cx="1115616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User\Desktop\заставка.jpg" id="47106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397" y="-21026"/>
            <a:ext cx="8038782" cy="520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120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опия Panther_no shadow" id="1331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-1" y="1349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ChangeArrowheads="1" noGrp="1"/>
          </p:cNvSpPr>
          <p:nvPr>
            <p:ph type="title"/>
          </p:nvPr>
        </p:nvSpPr>
        <p:spPr>
          <a:xfrm>
            <a:off x="250825" y="188913"/>
            <a:ext cx="8569325" cy="10080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dirty="0" lang="ru-RU" smtClean="0">
                <a:solidFill>
                  <a:srgbClr val="FFFFFF"/>
                </a:solidFill>
              </a:rPr>
              <a:t> </a:t>
            </a:r>
            <a:r>
              <a:rPr b="1" dirty="0" lang="ru-RU" smtClean="0" sz="4000">
                <a:solidFill>
                  <a:srgbClr val="FFFFFF"/>
                </a:solidFill>
                <a:latin charset="0" pitchFamily="18" typeface="Times New Roman"/>
                <a:cs charset="0" pitchFamily="18" typeface="Times New Roman"/>
              </a:rPr>
              <a:t>Україна сьогодні- самостійна, </a:t>
            </a:r>
            <a:br>
              <a:rPr b="1" dirty="0" lang="ru-RU" smtClean="0" sz="4000">
                <a:solidFill>
                  <a:srgbClr val="FFFFFF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ru-RU" smtClean="0" sz="4000">
                <a:solidFill>
                  <a:srgbClr val="FFFFFF"/>
                </a:solidFill>
                <a:latin charset="0" pitchFamily="18" typeface="Times New Roman"/>
                <a:cs charset="0" pitchFamily="18" typeface="Times New Roman"/>
              </a:rPr>
              <a:t>незалежна держава.</a:t>
            </a:r>
            <a:r>
              <a:rPr b="1" dirty="0" lang="ru-RU" smtClean="0" sz="40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 </a:t>
            </a:r>
          </a:p>
        </p:txBody>
      </p:sp>
      <p:pic>
        <p:nvPicPr>
          <p:cNvPr descr="fl-u" id="13316" name="Picture 5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39750" y="2420938"/>
            <a:ext cx="12954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erbUA" id="73734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1188" y="3933825"/>
            <a:ext cx="8763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Украъна Ukraine" id="13318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835150" y="1700213"/>
            <a:ext cx="6409258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8316416" y="26988"/>
            <a:ext cx="82758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100" fill="hold" id="12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dur="100" fill="hold" id="13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100" fill="hold" id="14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100" fill="hold" id="15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100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7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1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9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20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3731"/>
    </p:bld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36.jpg" id="5" name="Рисунок 4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2968"/>
            <a:ext cx="8604448" cy="6855032"/>
          </a:xfrm>
          <a:prstGeom prst="rect">
            <a:avLst/>
          </a:prstGeom>
        </p:spPr>
      </p:pic>
      <p:pic>
        <p:nvPicPr>
          <p:cNvPr descr="99758086.jpg" id="6" name="Рисунок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355976" y="0"/>
            <a:ext cx="4104456" cy="24229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457200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ЛЕГЕНДА ПРО КИЇВ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8" name="Группа 26"/>
          <p:cNvGrpSpPr>
            <a:grpSpLocks/>
          </p:cNvGrpSpPr>
          <p:nvPr/>
        </p:nvGrpSpPr>
        <p:grpSpPr bwMode="auto">
          <a:xfrm>
            <a:off x="8316416" y="26988"/>
            <a:ext cx="82758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7884368" cy="141732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b="1" dirty="0" lang="uk-UA" smtClean="0" sz="36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ЗУПИНКА  ІНТЕЛЕКТУАЛЬНА</a:t>
            </a:r>
            <a:endParaRPr b="1" dirty="0" lang="ru-RU" sz="36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7884369" y="-3340"/>
            <a:ext cx="125963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DSC00892.JPG" id="10" name="Рисунок 9"/>
          <p:cNvPicPr>
            <a:picLocks noChangeAspect="1"/>
          </p:cNvPicPr>
          <p:nvPr/>
        </p:nvPicPr>
        <p:blipFill rotWithShape="1">
          <a:blip cstate="print" r:embed="rId3"/>
          <a:srcRect r="8"/>
          <a:stretch/>
        </p:blipFill>
        <p:spPr>
          <a:xfrm>
            <a:off x="0" y="1352521"/>
            <a:ext cx="7884368" cy="58772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ebshots13" id="36866" name="Picture 5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36513" y="-26988"/>
            <a:ext cx="8352929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 noGrp="1"/>
          </p:cNvSpPr>
          <p:nvPr>
            <p:ph type="title"/>
          </p:nvPr>
        </p:nvSpPr>
        <p:spPr>
          <a:xfrm>
            <a:off x="179388" y="404813"/>
            <a:ext cx="4608636" cy="475237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Різні в світі є країни,</a:t>
            </a:r>
            <a:b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гарні є, і є багаті,</a:t>
            </a:r>
            <a:b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та найкраще в Україні,</a:t>
            </a:r>
            <a:b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бо найкраще  - в рідній хаті.</a:t>
            </a:r>
            <a:endParaRPr b="1" dirty="0" lang="ru-RU" smtClean="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100392" y="0"/>
            <a:ext cx="1043608" cy="68580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5298"/>
    </p:bld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359999-008-embed" id="34818" name="Picture 4"/>
          <p:cNvPicPr>
            <a:picLocks noChangeArrowheads="1" noChangeAspect="1"/>
          </p:cNvPicPr>
          <p:nvPr/>
        </p:nvPicPr>
        <p:blipFill>
          <a:blip cstate="print" r:embed="rId2"/>
          <a:srcRect b="24"/>
          <a:stretch>
            <a:fillRect/>
          </a:stretch>
        </p:blipFill>
        <p:spPr bwMode="auto">
          <a:xfrm>
            <a:off x="-36513" y="-26988"/>
            <a:ext cx="8280921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250825" y="2349500"/>
            <a:ext cx="4321175" cy="4464050"/>
          </a:xfrm>
          <a:prstGeom prst="flowChartAlternateProcess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>
              <a:lnSpc>
                <a:spcPct val="85000"/>
              </a:lnSpc>
              <a:defRPr/>
            </a:pP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Нам пощастило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 жити на цій 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чудовій землі,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 милуватись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 її красою,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 користуватись </a:t>
            </a:r>
            <a:b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kumimoji="0" lang="uk-UA" smtClean="0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її дарами</a:t>
            </a:r>
            <a:r>
              <a:rPr dirty="0" kumimoji="0" lang="uk-UA" sz="4400">
                <a:solidFill>
                  <a:srgbClr val="FFFF00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18" typeface="Times New Roman"/>
                <a:cs charset="0" pitchFamily="18" typeface="Times New Roman"/>
              </a:rPr>
              <a:t>.</a:t>
            </a: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172400" y="26988"/>
            <a:ext cx="971600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5541"/>
    </p:bldLst>
  </p:timing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141763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b="1" dirty="0" lang="uk-UA" smtClean="0">
                <a:solidFill>
                  <a:schemeClr val="accent6"/>
                </a:solidFill>
                <a:effectLst/>
                <a:latin charset="0" pitchFamily="18" typeface="Times New Roman"/>
                <a:cs charset="0" pitchFamily="18" typeface="Times New Roman"/>
              </a:rPr>
              <a:t> ПІДСУМОК  УРОКУ</a:t>
            </a:r>
            <a:endParaRPr b="1" dirty="0" lang="ru-RU">
              <a:solidFill>
                <a:schemeClr val="accent6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1\Desktop\32-11-638.jpg" id="102402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 b="45698"/>
          <a:stretch>
            <a:fillRect/>
          </a:stretch>
        </p:blipFill>
        <p:spPr bwMode="auto">
          <a:xfrm>
            <a:off x="-20006" y="1340768"/>
            <a:ext cx="8078688" cy="3096344"/>
          </a:xfrm>
          <a:prstGeom prst="rect">
            <a:avLst/>
          </a:prstGeom>
          <a:noFill/>
        </p:spPr>
      </p:pic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7956376" y="26988"/>
            <a:ext cx="118762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32-11-638.jpg" id="11" name="Рисунок 10"/>
          <p:cNvPicPr>
            <a:picLocks noChangeAspect="1"/>
          </p:cNvPicPr>
          <p:nvPr/>
        </p:nvPicPr>
        <p:blipFill>
          <a:blip cstate="print" r:embed="rId2"/>
          <a:srcRect b="96" t="54423"/>
          <a:stretch>
            <a:fillRect/>
          </a:stretch>
        </p:blipFill>
        <p:spPr>
          <a:xfrm>
            <a:off x="0" y="4437112"/>
            <a:ext cx="8100392" cy="24208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7596336" cy="177281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dirty="0" lang="uk-UA" smtClean="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Тема уроку</a:t>
            </a: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>
                <a:solidFill>
                  <a:schemeClr val="accent5"/>
                </a:solidFill>
                <a:latin charset="0" pitchFamily="18" typeface="Times New Roman"/>
                <a:cs charset="0" pitchFamily="18" typeface="Times New Roman"/>
              </a:rPr>
              <a:t>«УКРАЇНА НА КАРТІ СВІТУ»</a:t>
            </a:r>
            <a:endParaRPr dirty="0" lang="ru-RU">
              <a:solidFill>
                <a:schemeClr val="accent5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5" name="Группа 26"/>
          <p:cNvGrpSpPr>
            <a:grpSpLocks/>
          </p:cNvGrpSpPr>
          <p:nvPr/>
        </p:nvGrpSpPr>
        <p:grpSpPr bwMode="auto">
          <a:xfrm>
            <a:off x="7596337" y="26988"/>
            <a:ext cx="154766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32-1-638.jpg" id="9" name="Рисунок 8"/>
          <p:cNvPicPr>
            <a:picLocks noChangeAspect="1"/>
          </p:cNvPicPr>
          <p:nvPr/>
        </p:nvPicPr>
        <p:blipFill>
          <a:blip cstate="print" r:embed="rId3"/>
          <a:srcRect b="41"/>
          <a:stretch>
            <a:fillRect/>
          </a:stretch>
        </p:blipFill>
        <p:spPr>
          <a:xfrm>
            <a:off x="0" y="1772816"/>
            <a:ext cx="7588820" cy="50851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96336" cy="170080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dirty="0" lang="uk-UA" smtClean="0" sz="540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Завдання уроку</a:t>
            </a:r>
            <a:endParaRPr dirty="0" lang="ru-RU" sz="5400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7596336" y="26988"/>
            <a:ext cx="1547664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537665737"/>
              </p:ext>
            </p:extLst>
          </p:nvPr>
        </p:nvGraphicFramePr>
        <p:xfrm>
          <a:off x="0" y="1397000"/>
          <a:ext cx="7620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7" r:dm="rId4" r:lo="rId5" r:q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5503292.png" id="14" name="Рисунок 1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5580112" y="4769194"/>
            <a:ext cx="2520280" cy="2088806"/>
          </a:xfrm>
          <a:prstGeom prst="rect">
            <a:avLst/>
          </a:prstGeom>
        </p:spPr>
      </p:pic>
      <p:pic>
        <p:nvPicPr>
          <p:cNvPr descr="a_11472c26.jpg" id="13" name="Рисунок 12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5508105" y="2276872"/>
            <a:ext cx="2664296" cy="2448272"/>
          </a:xfrm>
          <a:prstGeom prst="rect">
            <a:avLst/>
          </a:prstGeom>
        </p:spPr>
      </p:pic>
      <p:pic>
        <p:nvPicPr>
          <p:cNvPr descr="29200.jpg" id="11" name="Рисунок 10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843808" y="2276872"/>
            <a:ext cx="2808312" cy="2304255"/>
          </a:xfrm>
          <a:prstGeom prst="rect">
            <a:avLst/>
          </a:prstGeom>
        </p:spPr>
      </p:pic>
      <p:pic>
        <p:nvPicPr>
          <p:cNvPr descr="globus-svijeta-slika-11750321.jpg" id="10" name="Рисунок 9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0" y="4437112"/>
            <a:ext cx="2627784" cy="2351583"/>
          </a:xfrm>
          <a:prstGeom prst="rect">
            <a:avLst/>
          </a:prstGeom>
        </p:spPr>
      </p:pic>
      <p:pic>
        <p:nvPicPr>
          <p:cNvPr descr="z4.jpeg" id="9" name="Рисунок 8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0" y="2564904"/>
            <a:ext cx="2699792" cy="1889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16416" cy="1196752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b="1" dirty="0" lang="uk-UA" smtClean="0">
                <a:solidFill>
                  <a:schemeClr val="accent6"/>
                </a:solidFill>
                <a:latin charset="0" pitchFamily="18" typeface="Times New Roman"/>
                <a:cs charset="0" pitchFamily="18" typeface="Times New Roman"/>
              </a:rPr>
              <a:t>Маршрут мандрівки</a:t>
            </a:r>
            <a:endParaRPr b="1" dirty="0" lang="ru-RU">
              <a:solidFill>
                <a:schemeClr val="accent6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3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4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4101987576"/>
              </p:ext>
            </p:extLst>
          </p:nvPr>
        </p:nvGraphicFramePr>
        <p:xfrm>
          <a:off x="0" y="1196752"/>
          <a:ext cx="8388424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11" r:dm="rId8" r:lo="rId9" r:qs="rId10"/>
          </a:graphicData>
        </a:graphic>
      </p:graphicFrame>
      <p:pic>
        <p:nvPicPr>
          <p:cNvPr descr="скачанные файлы.jpg" id="12" name="Рисунок 11"/>
          <p:cNvPicPr>
            <a:picLocks noChangeAspect="1"/>
          </p:cNvPicPr>
          <p:nvPr/>
        </p:nvPicPr>
        <p:blipFill>
          <a:blip cstate="print" r:embed="rId13"/>
          <a:stretch>
            <a:fillRect/>
          </a:stretch>
        </p:blipFill>
        <p:spPr>
          <a:xfrm>
            <a:off x="2695505" y="4783393"/>
            <a:ext cx="2658616" cy="18722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9832" y="2256240"/>
            <a:ext cx="1785232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МУЗИЧНА</a:t>
            </a:r>
            <a:endParaRPr b="1" dirty="0" lang="ru-RU" sz="2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900" y="20638"/>
            <a:ext cx="6369050" cy="977900"/>
          </a:xfrm>
        </p:spPr>
        <p:txBody>
          <a:bodyPr/>
          <a:lstStyle/>
          <a:p>
            <a:pPr algn="ctr" fontAlgn="auto" indent="0" marL="18288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endParaRPr dirty="0" lang="ru-RU"/>
          </a:p>
        </p:txBody>
      </p:sp>
      <p:grpSp>
        <p:nvGrpSpPr>
          <p:cNvPr id="18434" name="Группа 13"/>
          <p:cNvGrpSpPr>
            <a:grpSpLocks/>
          </p:cNvGrpSpPr>
          <p:nvPr/>
        </p:nvGrpSpPr>
        <p:grpSpPr bwMode="auto">
          <a:xfrm>
            <a:off x="0" y="1588"/>
            <a:ext cx="720725" cy="349885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8442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8443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8444" name="Picture 2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5" name="Группа 17"/>
          <p:cNvGrpSpPr>
            <a:grpSpLocks/>
          </p:cNvGrpSpPr>
          <p:nvPr/>
        </p:nvGrpSpPr>
        <p:grpSpPr bwMode="auto">
          <a:xfrm>
            <a:off x="3175" y="3500438"/>
            <a:ext cx="720725" cy="335756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8439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8440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8441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"/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ТОЛЯ\Desktop\5555555555\ukraine-main.jpg" id="2050" name="Picture 2"/>
          <p:cNvPicPr>
            <a:picLocks noChangeArrowheads="1" noChangeAspect="1"/>
          </p:cNvPicPr>
          <p:nvPr/>
        </p:nvPicPr>
        <p:blipFill>
          <a:blip cstate="print" r:embed="rId4">
            <a:extLst/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/>
        </p:spPr>
      </p:pic>
      <p:pic>
        <p:nvPicPr>
          <p:cNvPr id="18437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2225" y="0"/>
            <a:ext cx="9104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3"/>
          <p:cNvSpPr txBox="1">
            <a:spLocks noChangeArrowheads="1"/>
          </p:cNvSpPr>
          <p:nvPr/>
        </p:nvSpPr>
        <p:spPr bwMode="auto">
          <a:xfrm>
            <a:off x="0" y="0"/>
            <a:ext cx="88204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marL="114300"/>
            <a:r>
              <a:rPr b="1" dirty="0" i="1" lang="uk-UA" smtClean="0" sz="40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ЗУПИНКА  ПОЕТИЧНА</a:t>
            </a:r>
            <a:endParaRPr b="1" dirty="0" lang="uk-UA" smtClean="0" sz="40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marL="114300"/>
            <a:r>
              <a:rPr b="1" dirty="0" lang="uk-UA" smtClean="0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Є </a:t>
            </a:r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на світі така сторона,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Золотими дощами умита, 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Де холодні криниці без дна, 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Де я можу душею спочити.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Є на світі така сторона, 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Неповторна, єдина, одна,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Щедрим сонцем, </a:t>
            </a:r>
          </a:p>
          <a:p>
            <a:pPr algn="ctr" marL="114300"/>
            <a:r>
              <a:rPr b="1" dirty="0" lang="uk-UA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Любов’ю </a:t>
            </a:r>
            <a:r>
              <a:rPr b="1" dirty="0" lang="uk-UA" smtClean="0" sz="4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зігріта…</a:t>
            </a:r>
            <a:endParaRPr b="1" dirty="0" lang="uk-UA" sz="40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14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>
            <a:blip cstate="print"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>
            <a:blip cstate="print"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7" name="Picture 2"/>
            <p:cNvPicPr>
              <a:picLocks noChangeArrowheads="1" noChangeAspect="1"/>
            </p:cNvPicPr>
            <p:nvPr/>
          </p:nvPicPr>
          <p:blipFill>
            <a:blip cstate="print"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прапор.jpg" id="6" name="Рисунок 5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49320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Різні в світі є країни,</a:t>
            </a:r>
            <a:b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різні люди є на світі.</a:t>
            </a:r>
            <a:b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Різні гори, полонини, </a:t>
            </a:r>
          </a:p>
          <a:p>
            <a:r>
              <a:rPr b="1" dirty="0" lang="uk-UA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р</a:t>
            </a:r>
            <a: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ізні трави, різні квіти…</a:t>
            </a:r>
            <a:br>
              <a:rPr b="1" dirty="0" lang="uk-UA" smtClean="0" sz="36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endParaRPr dirty="0" lang="ru-RU" sz="36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grpSp>
        <p:nvGrpSpPr>
          <p:cNvPr id="8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9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her011" id="9218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3"/>
          <p:cNvSpPr>
            <a:spLocks noChangeArrowheads="1" noGrp="1"/>
          </p:cNvSpPr>
          <p:nvPr>
            <p:ph idx="1" type="body"/>
          </p:nvPr>
        </p:nvSpPr>
        <p:spPr>
          <a:xfrm>
            <a:off x="827088" y="333375"/>
            <a:ext cx="8316912" cy="2808288"/>
          </a:xfrm>
        </p:spPr>
        <p:txBody>
          <a:bodyPr/>
          <a:lstStyle/>
          <a:p>
            <a:pPr eaLnBrk="1" hangingPunct="1">
              <a:buFont charset="2" pitchFamily="2" typeface="Wingdings"/>
              <a:buNone/>
              <a:defRPr/>
            </a:pPr>
            <a:r>
              <a:rPr b="1" dirty="0" lang="uk-UA" smtClean="0" sz="4400">
                <a:solidFill>
                  <a:srgbClr val="FFFFFF"/>
                </a:solidFill>
                <a:latin charset="0" pitchFamily="18" typeface="Times New Roman"/>
              </a:rPr>
              <a:t>   </a:t>
            </a:r>
            <a:r>
              <a:rPr b="1" dirty="0" lang="uk-UA" smtClean="0" sz="5400">
                <a:solidFill>
                  <a:srgbClr val="FFFFFF"/>
                </a:solidFill>
                <a:latin charset="0" pitchFamily="18" typeface="Times New Roman"/>
              </a:rPr>
              <a:t>Є з усіх одна країна</a:t>
            </a:r>
            <a:br>
              <a:rPr b="1" dirty="0" lang="uk-UA" smtClean="0" sz="5400">
                <a:solidFill>
                  <a:srgbClr val="FFFFFF"/>
                </a:solidFill>
                <a:latin charset="0" pitchFamily="18" typeface="Times New Roman"/>
              </a:rPr>
            </a:br>
            <a:r>
              <a:rPr b="1" dirty="0" lang="uk-UA" smtClean="0" sz="5400">
                <a:solidFill>
                  <a:srgbClr val="FFFFFF"/>
                </a:solidFill>
                <a:latin charset="0" pitchFamily="18" typeface="Times New Roman"/>
              </a:rPr>
              <a:t>найрідніша нам усім.</a:t>
            </a:r>
            <a:br>
              <a:rPr b="1" dirty="0" lang="uk-UA" smtClean="0" sz="5400">
                <a:solidFill>
                  <a:srgbClr val="FFFFFF"/>
                </a:solidFill>
                <a:latin charset="0" pitchFamily="18" typeface="Times New Roman"/>
              </a:rPr>
            </a:br>
            <a:endParaRPr b="1" dirty="0" lang="ru-RU" smtClean="0" sz="5400">
              <a:solidFill>
                <a:srgbClr val="FFFFFF"/>
              </a:solidFill>
              <a:latin charset="0" pitchFamily="18" typeface="Times New Roman"/>
            </a:endParaRPr>
          </a:p>
        </p:txBody>
      </p:sp>
      <p:grpSp>
        <p:nvGrpSpPr>
          <p:cNvPr id="4" name="Группа 26"/>
          <p:cNvGrpSpPr>
            <a:grpSpLocks/>
          </p:cNvGrpSpPr>
          <p:nvPr/>
        </p:nvGrpSpPr>
        <p:grpSpPr bwMode="auto">
          <a:xfrm>
            <a:off x="8244408" y="26988"/>
            <a:ext cx="899592" cy="683101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7" presetSubtype="4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706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706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1283</TotalTime>
  <Words>472</Words>
  <Application>Microsoft Office PowerPoint</Application>
  <PresentationFormat>Экран (4:3)</PresentationFormat>
  <Paragraphs>122</Paragraphs>
  <Slides>39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Солнцестояние</vt:lpstr>
      <vt:lpstr>Документ</vt:lpstr>
      <vt:lpstr>Слайд 1</vt:lpstr>
      <vt:lpstr> Девіз уроку: «Пролунав дзвінок,  Розпочавсь урок. Попрацюємо старанно,  Щоб почути у кінці,  Що у нас у третім класі    Діти – просто молодці!»  </vt:lpstr>
      <vt:lpstr>ЦЕ  МОЯ  УКРАЇНА</vt:lpstr>
      <vt:lpstr>Тема уроку «УКРАЇНА НА КАРТІ СВІТУ»</vt:lpstr>
      <vt:lpstr>Завдання уроку</vt:lpstr>
      <vt:lpstr>Маршрут мандрівки</vt:lpstr>
      <vt:lpstr>Слайд 7</vt:lpstr>
      <vt:lpstr>Слайд 8</vt:lpstr>
      <vt:lpstr>Слайд 9</vt:lpstr>
      <vt:lpstr>То  - прекрасна Україна, нашого народу дім.</vt:lpstr>
      <vt:lpstr>Зупинка ГЕОГРАФІЧНА</vt:lpstr>
      <vt:lpstr>Слайд 12</vt:lpstr>
      <vt:lpstr>Україна на карті Європи</vt:lpstr>
      <vt:lpstr>Слайд 14</vt:lpstr>
      <vt:lpstr>Україна межує з сімома державами:</vt:lpstr>
      <vt:lpstr>На півдні України державний кордон йде Чорним і Азовським морями.</vt:lpstr>
      <vt:lpstr>На території  України є моря,  багато річок, озера, гори,  великі міста. </vt:lpstr>
      <vt:lpstr>ЗУПИНКА ПІЗНАВАЛЬНА РОТОТА В ГРУПАХ</vt:lpstr>
      <vt:lpstr>МОРЯ  УКРАЇНИ</vt:lpstr>
      <vt:lpstr>Найбільші річки України</vt:lpstr>
      <vt:lpstr>         Найбільші озера України Світязь, Кундук, Ялпуг, Кагул, Синевір</vt:lpstr>
      <vt:lpstr>Слайд 22</vt:lpstr>
      <vt:lpstr>Найбільші міста України</vt:lpstr>
      <vt:lpstr>Слайд 24</vt:lpstr>
      <vt:lpstr>Харків</vt:lpstr>
      <vt:lpstr>Одеса</vt:lpstr>
      <vt:lpstr>Дніпропетровськ</vt:lpstr>
      <vt:lpstr>ЗУПИНКА  МУЗИЧНА</vt:lpstr>
      <vt:lpstr>ЗУПИНКА  ІСТОРИЧНА</vt:lpstr>
      <vt:lpstr>Слайд 30</vt:lpstr>
      <vt:lpstr>Слайд 31</vt:lpstr>
      <vt:lpstr>Слайд 32</vt:lpstr>
      <vt:lpstr>Слайд 33</vt:lpstr>
      <vt:lpstr> Україна сьогодні- самостійна,  незалежна держава. </vt:lpstr>
      <vt:lpstr>Слайд 35</vt:lpstr>
      <vt:lpstr>ЗУПИНКА  ІНТЕЛЕКТУАЛЬНА</vt:lpstr>
      <vt:lpstr>Різні в світі є країни, гарні є, і є багаті, та найкраще в Україні, бо найкраще  - в рідній хаті.</vt:lpstr>
      <vt:lpstr>Слайд 38</vt:lpstr>
      <vt:lpstr> ПІДСУМОК  УРОКУ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</cp:lastModifiedBy>
  <cp:revision>129</cp:revision>
  <dcterms:created xsi:type="dcterms:W3CDTF">2015-12-09T15:59:02Z</dcterms:created>
  <dcterms:modified xsi:type="dcterms:W3CDTF">2016-04-02T15:30:06Z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2570338</vt:lpwstr>
  </property>
  <property fmtid="{D5CDD505-2E9C-101B-9397-08002B2CF9AE}" name="NXPowerLiteVersion" pid="3">
    <vt:lpwstr>D4.1.4</vt:lpwstr>
  </property>
</Properties>
</file>