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57" r:id="rId3"/>
    <p:sldId id="261" r:id="rId4"/>
    <p:sldId id="260" r:id="rId5"/>
    <p:sldId id="263" r:id="rId6"/>
    <p:sldId id="265" r:id="rId7"/>
    <p:sldId id="266" r:id="rId8"/>
    <p:sldId id="264" r:id="rId9"/>
    <p:sldId id="268" r:id="rId10"/>
    <p:sldId id="271" r:id="rId11"/>
    <p:sldId id="272" r:id="rId12"/>
    <p:sldId id="267" r:id="rId13"/>
    <p:sldId id="273" r:id="rId14"/>
    <p:sldId id="276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4659E-7826-426B-85A7-635996F41B38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313FF-767D-46A1-BCD9-E0ED37A82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184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8509833-3E84-421F-9B84-9E7B691960C2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F2A3417-AA97-4683-BC39-419E7CCA271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14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http://uaprom-image.s3.amazonaws.com/86479_w100_h100_piknik_51238.jpg" TargetMode="External"/><Relationship Id="rId2" Type="http://schemas.openxmlformats.org/officeDocument/2006/relationships/hyperlink" Target="http://images.google.com.ua/imgres?imgurl=http://upload.wikimedia.org/wikipedia/commons/2/2d/PearPhoto.jpg&amp;imgrefurl=http://uk.wikipedia.org/wiki/%D0%93%D1%80%D1%83%D1%88%D0%B0_(%D0%BF%D0%BB%D1%96%D0%B4)&amp;usg=__lnWst8RYUgdJcXnYFsjo4RsoMbw=&amp;h=430&amp;w=285&amp;sz=18&amp;hl=ru&amp;start=6&amp;um=1&amp;itbs=1&amp;tbnid=P8rqIUdR0D5DhM:&amp;tbnh=126&amp;tbnw=84&amp;prev=/images?q=%D0%B3%D1%80%D1%83%D1%88%D0%B0&amp;hl=ru&amp;um=1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hyperlink" Target="http://melo4i.uaprom.net/p61016-kremanka-piknik.html" TargetMode="External"/><Relationship Id="rId4" Type="http://schemas.openxmlformats.org/officeDocument/2006/relationships/image" Target="http://t2.gstatic.com/images?q=tbn:P8rqIUdR0D5DhM:http://upload.wikimedia.org/wikipedia/commons/2/2d/PearPhoto.jp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http://viland.ua/typo3temp/pics/a09879f775.jpg" TargetMode="External"/><Relationship Id="rId3" Type="http://schemas.openxmlformats.org/officeDocument/2006/relationships/hyperlink" Target="http://viland.ua/index.php?id=78&amp;tx_ttproducts_pi1%5bproduct%5d=997" TargetMode="External"/><Relationship Id="rId7" Type="http://schemas.openxmlformats.org/officeDocument/2006/relationships/image" Target="../media/image10.jpeg"/><Relationship Id="rId12" Type="http://schemas.openxmlformats.org/officeDocument/2006/relationships/image" Target="../media/image12.jpeg"/><Relationship Id="rId2" Type="http://schemas.openxmlformats.org/officeDocument/2006/relationships/hyperlink" Target="http://images.google.com.ua/imgres?imgurl=http://upload.wikimedia.org/wikipedia/commons/2/2d/PearPhoto.jpg&amp;imgrefurl=http://uk.wikipedia.org/wiki/%D0%93%D1%80%D1%83%D1%88%D0%B0_(%D0%BF%D0%BB%D1%96%D0%B4)&amp;usg=__lnWst8RYUgdJcXnYFsjo4RsoMbw=&amp;h=430&amp;w=285&amp;sz=18&amp;hl=ru&amp;start=6&amp;um=1&amp;itbs=1&amp;tbnid=P8rqIUdR0D5DhM:&amp;tbnh=126&amp;tbnw=84&amp;prev=/images?q=%D0%B3%D1%80%D1%83%D1%88%D0%B0&amp;hl=ru&amp;um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iland.ua/index.php?id=78&amp;tx_ttproducts_pi1%5bproduct%5d=998" TargetMode="External"/><Relationship Id="rId11" Type="http://schemas.openxmlformats.org/officeDocument/2006/relationships/image" Target="http://t3.gstatic.com/images?q=tbn:TItrDgNHhlqjmM:http://www.osti.ru/img/catalog/a-190s-hb.jpg" TargetMode="External"/><Relationship Id="rId5" Type="http://schemas.openxmlformats.org/officeDocument/2006/relationships/image" Target="http://viland.ua/typo3temp/pics/992084c21e.jpg" TargetMode="External"/><Relationship Id="rId10" Type="http://schemas.openxmlformats.org/officeDocument/2006/relationships/image" Target="../media/image11.jpeg"/><Relationship Id="rId4" Type="http://schemas.openxmlformats.org/officeDocument/2006/relationships/image" Target="../media/image9.jpeg"/><Relationship Id="rId9" Type="http://schemas.openxmlformats.org/officeDocument/2006/relationships/hyperlink" Target="http://images.google.com.ua/imgres?imgurl=http://www.osti.ru/img/catalog/a-190s-hb.jpg&amp;imgrefurl=http://www.osti.ru/pages/335/&amp;usg=__rSpBVZ4sdwSfuFHENflLUy2cFzU=&amp;h=400&amp;w=397&amp;sz=118&amp;hl=ru&amp;start=8&amp;um=1&amp;itbs=1&amp;tbnid=TItrDgNHhlqjmM:&amp;tbnh=124&amp;tbnw=123&amp;prev=/images?q=%D1%82%D0%B0%D1%80%D0%B5%D0%BB%D0%BA%D0%B0&amp;hl=ru&amp;sa=X&amp;um=1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928826"/>
          </a:xfrm>
          <a:solidFill>
            <a:schemeClr val="bg2">
              <a:lumMod val="5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l"/>
            <a:r>
              <a:rPr lang="uk-UA" sz="4000" b="0" dirty="0" smtClean="0">
                <a:solidFill>
                  <a:srgbClr val="FF0000"/>
                </a:solidFill>
              </a:rPr>
              <a:t>Тема. </a:t>
            </a: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Batang" pitchFamily="18" charset="-127"/>
              </a:rPr>
              <a:t>Закріплення таблиці множення     </a:t>
            </a:r>
            <a:b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Batang" pitchFamily="18" charset="-127"/>
              </a:rPr>
            </a:b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Batang" pitchFamily="18" charset="-127"/>
              </a:rPr>
              <a:t>              числа 2.</a:t>
            </a:r>
            <a:b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Batang" pitchFamily="18" charset="-127"/>
              </a:rPr>
            </a:b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Batang" pitchFamily="18" charset="-127"/>
              </a:rPr>
              <a:t>              Розв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Batang" pitchFamily="18" charset="-127"/>
              </a:rPr>
              <a:t>’</a:t>
            </a: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Batang" pitchFamily="18" charset="-127"/>
              </a:rPr>
              <a:t>язування вправ  і  задач  </a:t>
            </a:r>
            <a:b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Batang" pitchFamily="18" charset="-127"/>
              </a:rPr>
            </a:b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ea typeface="Batang" pitchFamily="18" charset="-127"/>
              </a:rPr>
              <a:t>               </a:t>
            </a: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Batang" pitchFamily="18" charset="-127"/>
              </a:rPr>
              <a:t>на  дві дії   різного   ступеня.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+mn-lt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571744"/>
            <a:ext cx="7854696" cy="3714776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Мета.</a:t>
            </a:r>
          </a:p>
          <a:p>
            <a:pPr algn="l"/>
            <a:r>
              <a:rPr lang="ru-RU" dirty="0" smtClean="0"/>
              <a:t>     </a:t>
            </a:r>
            <a:r>
              <a:rPr lang="en-US" dirty="0" smtClean="0"/>
              <a:t>    </a:t>
            </a:r>
            <a:r>
              <a:rPr lang="ru-RU" dirty="0" err="1" smtClean="0"/>
              <a:t>Формувати</a:t>
            </a:r>
            <a:r>
              <a:rPr lang="uk-UA" dirty="0" smtClean="0"/>
              <a:t> навички розв</a:t>
            </a:r>
            <a:r>
              <a:rPr lang="en-US" dirty="0" smtClean="0"/>
              <a:t>’</a:t>
            </a:r>
            <a:r>
              <a:rPr lang="uk-UA" dirty="0" smtClean="0"/>
              <a:t>язування прикладів і       </a:t>
            </a:r>
          </a:p>
          <a:p>
            <a:pPr algn="l"/>
            <a:r>
              <a:rPr lang="uk-UA" dirty="0" smtClean="0"/>
              <a:t>      </a:t>
            </a:r>
            <a:r>
              <a:rPr lang="en-US" dirty="0" smtClean="0"/>
              <a:t>   </a:t>
            </a:r>
            <a:r>
              <a:rPr lang="uk-UA" dirty="0" smtClean="0"/>
              <a:t>задач ,які включають дії різного ступеня;</a:t>
            </a:r>
          </a:p>
          <a:p>
            <a:pPr algn="l"/>
            <a:r>
              <a:rPr lang="uk-UA" dirty="0" smtClean="0"/>
              <a:t>      - закріпити знання учнів з теми “Множення               </a:t>
            </a:r>
            <a:endParaRPr lang="en-US" dirty="0" smtClean="0"/>
          </a:p>
          <a:p>
            <a:pPr algn="l"/>
            <a:r>
              <a:rPr lang="en-US" dirty="0" smtClean="0"/>
              <a:t>         </a:t>
            </a:r>
            <a:r>
              <a:rPr lang="uk-UA" dirty="0" smtClean="0"/>
              <a:t>числа 2”;</a:t>
            </a:r>
          </a:p>
          <a:p>
            <a:pPr algn="l"/>
            <a:r>
              <a:rPr lang="uk-UA" dirty="0" smtClean="0"/>
              <a:t>      - розвивати логічне мислення  і увагу учнів;</a:t>
            </a:r>
          </a:p>
          <a:p>
            <a:pPr algn="l"/>
            <a:r>
              <a:rPr lang="uk-UA" dirty="0" smtClean="0"/>
              <a:t>      - виховувати наполегливість , почуття </a:t>
            </a:r>
            <a:r>
              <a:rPr lang="en-US" dirty="0" smtClean="0"/>
              <a:t>      </a:t>
            </a:r>
          </a:p>
          <a:p>
            <a:pPr algn="l"/>
            <a:r>
              <a:rPr lang="en-US" dirty="0" smtClean="0"/>
              <a:t>         </a:t>
            </a:r>
            <a:r>
              <a:rPr lang="uk-UA" dirty="0" smtClean="0"/>
              <a:t>відповідальності, дружби.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86314" y="1357298"/>
            <a:ext cx="785818" cy="78581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2857496"/>
            <a:ext cx="785818" cy="78581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4429132"/>
            <a:ext cx="785818" cy="78581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772400" cy="785818"/>
          </a:xfrm>
        </p:spPr>
        <p:txBody>
          <a:bodyPr/>
          <a:lstStyle/>
          <a:p>
            <a:r>
              <a:rPr lang="uk-UA" sz="5400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Робота в малих групах</a:t>
            </a:r>
            <a:endParaRPr lang="ru-RU" sz="5400" dirty="0">
              <a:solidFill>
                <a:schemeClr val="accent1">
                  <a:lumMod val="50000"/>
                </a:schemeClr>
              </a:solidFill>
              <a:latin typeface="Century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357298"/>
            <a:ext cx="8501122" cy="5500702"/>
          </a:xfrm>
        </p:spPr>
        <p:txBody>
          <a:bodyPr>
            <a:normAutofit/>
          </a:bodyPr>
          <a:lstStyle/>
          <a:p>
            <a:r>
              <a:rPr lang="uk-UA" sz="3600" dirty="0" smtClean="0">
                <a:latin typeface="Century" pitchFamily="18" charset="0"/>
              </a:rPr>
              <a:t>І група</a:t>
            </a:r>
            <a:r>
              <a:rPr lang="uk-UA" sz="4000" dirty="0" smtClean="0">
                <a:latin typeface="Century" pitchFamily="18" charset="0"/>
              </a:rPr>
              <a:t>:  </a:t>
            </a:r>
            <a:r>
              <a:rPr lang="uk-UA" sz="4800" b="1" dirty="0" smtClean="0">
                <a:latin typeface="Century" pitchFamily="18" charset="0"/>
              </a:rPr>
              <a:t>2 х  8  +  4   = 20</a:t>
            </a:r>
            <a:r>
              <a:rPr lang="uk-UA" sz="4400" b="1" dirty="0" smtClean="0">
                <a:latin typeface="Century" pitchFamily="18" charset="0"/>
              </a:rPr>
              <a:t> </a:t>
            </a:r>
            <a:endParaRPr lang="ru-RU" sz="4000" b="1" dirty="0" smtClean="0">
              <a:latin typeface="Century" pitchFamily="18" charset="0"/>
            </a:endParaRPr>
          </a:p>
          <a:p>
            <a:endParaRPr lang="uk-UA" sz="3600" dirty="0" smtClean="0">
              <a:latin typeface="Century" pitchFamily="18" charset="0"/>
            </a:endParaRPr>
          </a:p>
          <a:p>
            <a:r>
              <a:rPr lang="uk-UA" sz="3600" dirty="0" smtClean="0">
                <a:latin typeface="Century" pitchFamily="18" charset="0"/>
              </a:rPr>
              <a:t>ІІ група</a:t>
            </a:r>
            <a:r>
              <a:rPr lang="uk-UA" sz="4000" dirty="0" smtClean="0">
                <a:latin typeface="Century" pitchFamily="18" charset="0"/>
              </a:rPr>
              <a:t>:  </a:t>
            </a:r>
            <a:r>
              <a:rPr lang="uk-UA" sz="4800" b="1" dirty="0" smtClean="0">
                <a:latin typeface="Century" pitchFamily="18" charset="0"/>
              </a:rPr>
              <a:t>2 х  6  –  7  = 5</a:t>
            </a:r>
            <a:endParaRPr lang="ru-RU" sz="4000" b="1" dirty="0" smtClean="0">
              <a:latin typeface="Century" pitchFamily="18" charset="0"/>
            </a:endParaRPr>
          </a:p>
          <a:p>
            <a:endParaRPr lang="uk-UA" sz="3600" dirty="0" smtClean="0">
              <a:latin typeface="Century" pitchFamily="18" charset="0"/>
            </a:endParaRPr>
          </a:p>
          <a:p>
            <a:r>
              <a:rPr lang="uk-UA" sz="3600" dirty="0" smtClean="0">
                <a:latin typeface="Century" pitchFamily="18" charset="0"/>
              </a:rPr>
              <a:t>ІІІ група</a:t>
            </a:r>
            <a:r>
              <a:rPr lang="uk-UA" sz="4000" dirty="0" smtClean="0">
                <a:latin typeface="Century" pitchFamily="18" charset="0"/>
              </a:rPr>
              <a:t>: </a:t>
            </a:r>
            <a:r>
              <a:rPr lang="uk-UA" sz="4800" b="1" dirty="0" smtClean="0">
                <a:latin typeface="Century" pitchFamily="18" charset="0"/>
              </a:rPr>
              <a:t>2 х  5  +  20 = 30</a:t>
            </a:r>
          </a:p>
          <a:p>
            <a:r>
              <a:rPr lang="uk-UA" sz="44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                                       </a:t>
            </a:r>
            <a:endParaRPr lang="ru-RU" sz="3600" b="1" dirty="0" smtClean="0">
              <a:latin typeface="Century" pitchFamily="18" charset="0"/>
            </a:endParaRPr>
          </a:p>
          <a:p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Century" pitchFamily="18" charset="0"/>
              </a:rPr>
              <a:t>                                                               Мелман</a:t>
            </a:r>
            <a:endParaRPr lang="ru-RU" sz="2800" dirty="0"/>
          </a:p>
        </p:txBody>
      </p:sp>
      <p:pic>
        <p:nvPicPr>
          <p:cNvPr id="7" name="Рисунок 6" descr="http://static.baza.farpost.ru/bulletins_images/4/1/2/4122622.png"/>
          <p:cNvPicPr/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6929422" y="1071546"/>
            <a:ext cx="2214578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772400" cy="785818"/>
          </a:xfrm>
        </p:spPr>
        <p:txBody>
          <a:bodyPr/>
          <a:lstStyle/>
          <a:p>
            <a:r>
              <a:rPr dirty="0" lang="uk-UA" smtClean="0">
                <a:solidFill>
                  <a:schemeClr val="accent1">
                    <a:lumMod val="50000"/>
                  </a:schemeClr>
                </a:solidFill>
                <a:latin charset="0" pitchFamily="18" typeface="Century"/>
              </a:rPr>
              <a:t>  Самостійна робота</a:t>
            </a:r>
            <a:endParaRPr dirty="0" lang="ru-RU">
              <a:solidFill>
                <a:schemeClr val="accent1">
                  <a:lumMod val="50000"/>
                </a:schemeClr>
              </a:solidFill>
              <a:latin charset="0" pitchFamily="18" typeface="Century"/>
            </a:endParaRPr>
          </a:p>
        </p:txBody>
      </p:sp>
      <p:pic>
        <p:nvPicPr>
          <p:cNvPr descr="http://my-hit.ru/images/film/wall/3392/7437_800.jpg" id="4" name="Содержимое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29322" y="2071678"/>
            <a:ext cx="2896428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357158" y="1428736"/>
            <a:ext cx="8429684" cy="5072098"/>
          </a:xfrm>
        </p:spPr>
        <p:txBody>
          <a:bodyPr>
            <a:normAutofit lnSpcReduction="10000"/>
          </a:bodyPr>
          <a:lstStyle/>
          <a:p>
            <a:r>
              <a:rPr dirty="0" lang="uk-UA" smtClean="0">
                <a:latin charset="0" pitchFamily="18" typeface="Century"/>
              </a:rPr>
              <a:t>      </a:t>
            </a:r>
          </a:p>
          <a:p>
            <a:r>
              <a:rPr dirty="0" lang="uk-UA" smtClean="0">
                <a:latin charset="0" pitchFamily="18" typeface="Century"/>
              </a:rPr>
              <a:t>                                 </a:t>
            </a:r>
            <a:r>
              <a:rPr dirty="0" lang="uk-UA" smtClean="0" sz="2400">
                <a:latin charset="0" pitchFamily="18" typeface="Century"/>
              </a:rPr>
              <a:t>№ 637  </a:t>
            </a:r>
            <a:endParaRPr dirty="0" lang="uk-UA" smtClean="0">
              <a:latin charset="0" pitchFamily="18" typeface="Century"/>
            </a:endParaRPr>
          </a:p>
          <a:p>
            <a:r>
              <a:rPr dirty="0" lang="uk-UA" smtClean="0" sz="2400">
                <a:latin charset="0" pitchFamily="18" typeface="Century"/>
              </a:rPr>
              <a:t>                          </a:t>
            </a:r>
            <a:r>
              <a:rPr b="1" dirty="0" lang="uk-UA" smtClean="0" sz="4400">
                <a:latin charset="0" pitchFamily="18" typeface="Century"/>
              </a:rPr>
              <a:t>1 , 20 , 9</a:t>
            </a:r>
            <a:r>
              <a:rPr dirty="0" lang="uk-UA" smtClean="0" sz="2800">
                <a:latin charset="0" pitchFamily="18" typeface="Century"/>
              </a:rPr>
              <a:t>.</a:t>
            </a:r>
          </a:p>
          <a:p>
            <a:endParaRPr dirty="0" lang="uk-UA" smtClean="0" sz="2400">
              <a:latin charset="0" pitchFamily="18" typeface="Century"/>
            </a:endParaRPr>
          </a:p>
          <a:p>
            <a:endParaRPr dirty="0" lang="uk-UA" smtClean="0">
              <a:latin charset="0" pitchFamily="18" typeface="Century"/>
            </a:endParaRPr>
          </a:p>
          <a:p>
            <a:r>
              <a:rPr dirty="0" lang="uk-UA" smtClean="0" sz="2400">
                <a:latin charset="0" pitchFamily="18" typeface="Century"/>
              </a:rPr>
              <a:t>                               № 640</a:t>
            </a:r>
          </a:p>
          <a:p>
            <a:r>
              <a:rPr b="1" dirty="0" lang="uk-UA" smtClean="0" sz="3600">
                <a:latin charset="0" pitchFamily="18" typeface="Century"/>
              </a:rPr>
              <a:t>          </a:t>
            </a:r>
            <a:r>
              <a:rPr b="1" dirty="0" lang="uk-UA" smtClean="0" sz="4400">
                <a:latin charset="0" pitchFamily="18" typeface="Century"/>
              </a:rPr>
              <a:t>95 , 91 , 17 , 13.</a:t>
            </a:r>
            <a:endParaRPr b="1" dirty="0" lang="uk-UA" smtClean="0" sz="4000">
              <a:latin charset="0" pitchFamily="18" typeface="Century"/>
            </a:endParaRPr>
          </a:p>
          <a:p>
            <a:endParaRPr b="1" dirty="0" lang="uk-UA" smtClean="0" sz="4000">
              <a:latin charset="0" pitchFamily="18" typeface="Century"/>
            </a:endParaRPr>
          </a:p>
          <a:p>
            <a:r>
              <a:rPr b="1" dirty="0" lang="uk-UA" smtClean="0" sz="4000">
                <a:solidFill>
                  <a:schemeClr val="tx2">
                    <a:lumMod val="75000"/>
                  </a:schemeClr>
                </a:solidFill>
                <a:latin charset="0" pitchFamily="18" typeface="Century"/>
              </a:rPr>
              <a:t>                                    Глорія</a:t>
            </a:r>
            <a:endParaRPr b="1" dirty="0" lang="ru-RU" sz="4000">
              <a:solidFill>
                <a:schemeClr val="tx2">
                  <a:lumMod val="75000"/>
                </a:schemeClr>
              </a:solidFill>
              <a:latin charset="0" pitchFamily="18" typeface="Century"/>
            </a:endParaRP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content.foto.mail.ru/mail/eduard.weber/_blogs/i-1201.jpg" id="12" name="Рисунок 11"/>
          <p:cNvPicPr/>
          <p:nvPr/>
        </p:nvPicPr>
        <p:blipFill>
          <a:blip r:embed="rId2"/>
          <a:srcRect b="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00066"/>
          </a:xfrm>
        </p:spPr>
        <p:txBody>
          <a:bodyPr>
            <a:normAutofit fontScale="90000"/>
          </a:bodyPr>
          <a:lstStyle/>
          <a:p>
            <a:r>
              <a:rPr dirty="0" lang="uk-UA" smtClean="0"/>
              <a:t>      Вся команда  н</a:t>
            </a:r>
            <a:endParaRPr dirty="0" lang="ru-RU"/>
          </a:p>
        </p:txBody>
      </p:sp>
      <p:pic>
        <p:nvPicPr>
          <p:cNvPr descr="http://my-hit.ru/images/film/wall/3392/7437_800.jpg" id="4" name="Содержимое 3"/>
          <p:cNvPicPr>
            <a:picLocks noGrp="1"/>
          </p:cNvPicPr>
          <p:nvPr>
            <p:ph idx="1"/>
          </p:nvPr>
        </p:nvPicPr>
        <p:blipFill>
          <a:blip cstate="print" r:embed="rId3"/>
          <a:stretch>
            <a:fillRect/>
          </a:stretch>
        </p:blipFill>
        <p:spPr bwMode="auto">
          <a:xfrm>
            <a:off x="2500298" y="3357562"/>
            <a:ext cx="1500198" cy="228601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descr="http://static.baza.farpost.ru/bulletins_images/4/1/2/4122622.png" id="13" name="Рисунок 12"/>
          <p:cNvPicPr/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5286380" y="2357430"/>
            <a:ext cx="207170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clipartsx.narod.ru/cliparts/madaskar/20.png" id="14" name="Рисунок 13"/>
          <p:cNvPicPr/>
          <p:nvPr/>
        </p:nvPicPr>
        <p:blipFill>
          <a:blip cstate="print" r:embed="rId5"/>
          <a:stretch>
            <a:fillRect/>
          </a:stretch>
        </p:blipFill>
        <p:spPr bwMode="auto">
          <a:xfrm>
            <a:off x="857224" y="3214686"/>
            <a:ext cx="178595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1.liveinternet.ru/images/foto/b/3/7/2910007/f_17251683.jpg" id="15" name="Рисунок 14"/>
          <p:cNvPicPr/>
          <p:nvPr/>
        </p:nvPicPr>
        <p:blipFill>
          <a:blip cstate="print" r:embed="rId6">
            <a:lum contrast="30000"/>
          </a:blip>
          <a:srcRect r="192"/>
          <a:stretch>
            <a:fillRect/>
          </a:stretch>
        </p:blipFill>
        <p:spPr bwMode="auto">
          <a:xfrm>
            <a:off x="7143768" y="4500570"/>
            <a:ext cx="128588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00892" y="285749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6500834"/>
          </a:xfrm>
        </p:spPr>
        <p:txBody>
          <a:bodyPr/>
          <a:lstStyle/>
          <a:p>
            <a:endParaRPr dirty="0" lang="ru-RU"/>
          </a:p>
        </p:txBody>
      </p:sp>
      <p:sp>
        <p:nvSpPr>
          <p:cNvPr id="3" name="Овал 2"/>
          <p:cNvSpPr/>
          <p:nvPr/>
        </p:nvSpPr>
        <p:spPr>
          <a:xfrm>
            <a:off x="7000892" y="3071810"/>
            <a:ext cx="357190" cy="35719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572000" y="435769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429388" y="3786190"/>
            <a:ext cx="2000264" cy="20717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429388" y="135729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6357950" y="5715016"/>
            <a:ext cx="1060704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 flipV="1" rot="19327966">
            <a:off x="5738294" y="4466358"/>
            <a:ext cx="1312667" cy="758919"/>
          </a:xfrm>
          <a:prstGeom prst="triangle">
            <a:avLst>
              <a:gd fmla="val 0" name="adj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1500166" y="4857760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 rot="13370074">
            <a:off x="7744458" y="4486879"/>
            <a:ext cx="1312667" cy="770444"/>
          </a:xfrm>
          <a:prstGeom prst="triangle">
            <a:avLst>
              <a:gd fmla="val 0" name="adj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rot="10800000">
            <a:off x="7000892" y="2857496"/>
            <a:ext cx="857256" cy="28575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500958" y="3071810"/>
            <a:ext cx="357190" cy="35719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7500958" y="5715016"/>
            <a:ext cx="1060704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http://content.foto.mail.ru/mail/eduard.weber/_blogs/i-1201.jpg" id="24" name="Рисунок 23"/>
          <p:cNvPicPr/>
          <p:nvPr/>
        </p:nvPicPr>
        <p:blipFill>
          <a:blip r:embed="rId2"/>
          <a:srcRect b="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clipartsx.narod.ru/cliparts/madaskar/20.png" id="25" name="Рисунок 24"/>
          <p:cNvPicPr/>
          <p:nvPr/>
        </p:nvPicPr>
        <p:blipFill>
          <a:blip cstate="print" r:embed="rId3"/>
          <a:stretch>
            <a:fillRect/>
          </a:stretch>
        </p:blipFill>
        <p:spPr bwMode="auto">
          <a:xfrm>
            <a:off x="2428860" y="3214686"/>
            <a:ext cx="164307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my-hit.ru/images/film/wall/3392/7437_800.jpg" id="26" name="Содержимое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000496" y="3571876"/>
            <a:ext cx="1143008" cy="214314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descr="http://static.baza.farpost.ru/bulletins_images/4/1/2/4122622.png" id="27" name="Рисунок 26"/>
          <p:cNvPicPr/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5286380" y="2214554"/>
            <a:ext cx="221457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1.liveinternet.ru/images/foto/b/3/7/2910007/f_17251683.jpg" id="28" name="Рисунок 27"/>
          <p:cNvPicPr/>
          <p:nvPr/>
        </p:nvPicPr>
        <p:blipFill>
          <a:blip r:embed="rId6">
            <a:lum contrast="30000"/>
          </a:blip>
          <a:srcRect r="538"/>
          <a:stretch>
            <a:fillRect/>
          </a:stretch>
        </p:blipFill>
        <p:spPr bwMode="auto">
          <a:xfrm>
            <a:off x="7500958" y="4143380"/>
            <a:ext cx="135732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descr="http://img-fotki.yandex.ru/get/8/vibpxhgglzd.a5f/0_25da1_6b6f3eb4_XL" id="29" name="Рисунок 28"/>
          <p:cNvPicPr/>
          <p:nvPr/>
        </p:nvPicPr>
        <p:blipFill>
          <a:blip cstate="print" r:embed="rId7">
            <a:lum contrast="40000"/>
          </a:blip>
          <a:srcRect r="118"/>
          <a:stretch>
            <a:fillRect/>
          </a:stretch>
        </p:blipFill>
        <p:spPr bwMode="auto">
          <a:xfrm>
            <a:off x="785786" y="3000372"/>
            <a:ext cx="1285883" cy="1933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928802"/>
            <a:ext cx="8520114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dirty="0" smtClean="0"/>
              <a:t>         </a:t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>
                <a:latin typeface="Cambria" pitchFamily="18" charset="0"/>
              </a:rPr>
              <a:t>Домашнє завдання</a:t>
            </a:r>
            <a:br>
              <a:rPr lang="uk-UA" b="1" i="1" dirty="0" smtClean="0">
                <a:latin typeface="Cambria" pitchFamily="18" charset="0"/>
              </a:rPr>
            </a:br>
            <a:r>
              <a:rPr lang="uk-UA" b="1" i="1" dirty="0" smtClean="0">
                <a:latin typeface="Arno Pro Subhead" pitchFamily="18" charset="0"/>
              </a:rPr>
              <a:t/>
            </a:r>
            <a:br>
              <a:rPr lang="uk-UA" b="1" i="1" dirty="0" smtClean="0">
                <a:latin typeface="Arno Pro Subhead" pitchFamily="18" charset="0"/>
              </a:rPr>
            </a:br>
            <a:r>
              <a:rPr lang="uk-UA" b="1" i="1" dirty="0" smtClean="0">
                <a:latin typeface="Arno Pro Subhead" pitchFamily="18" charset="0"/>
              </a:rPr>
              <a:t>с. 108  №639, 642</a:t>
            </a:r>
            <a:r>
              <a:rPr lang="ru-RU" dirty="0" smtClean="0">
                <a:latin typeface="Arno Pro Subhead" pitchFamily="18" charset="0"/>
              </a:rPr>
              <a:t/>
            </a:r>
            <a:br>
              <a:rPr lang="ru-RU" dirty="0" smtClean="0">
                <a:latin typeface="Arno Pro Subhead" pitchFamily="18" charset="0"/>
              </a:rPr>
            </a:br>
            <a:r>
              <a:rPr lang="uk-UA" b="1" i="1" dirty="0" smtClean="0">
                <a:latin typeface="Arno Pro Subhead" pitchFamily="18" charset="0"/>
              </a:rPr>
              <a:t>с.108 №641, 642</a:t>
            </a:r>
            <a:r>
              <a:rPr lang="ru-RU" dirty="0" smtClean="0">
                <a:latin typeface="Arno Pro Subhead" pitchFamily="18" charset="0"/>
              </a:rPr>
              <a:t/>
            </a:r>
            <a:br>
              <a:rPr lang="ru-RU" dirty="0" smtClean="0">
                <a:latin typeface="Arno Pro Subhead" pitchFamily="18" charset="0"/>
              </a:rPr>
            </a:br>
            <a:endParaRPr lang="ru-RU" dirty="0">
              <a:latin typeface="Arno Pro Subhead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500306"/>
            <a:ext cx="8215370" cy="1143000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latin typeface="Century" pitchFamily="18" charset="0"/>
              </a:rPr>
              <a:t>     Молодці !</a:t>
            </a:r>
            <a:endParaRPr lang="ru-RU" sz="9600" b="1" dirty="0">
              <a:latin typeface="Century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929330"/>
            <a:ext cx="8229600" cy="64769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</a:t>
            </a:r>
            <a:r>
              <a:rPr lang="uk-UA" dirty="0" smtClean="0">
                <a:solidFill>
                  <a:srgbClr val="C00000"/>
                </a:solidFill>
              </a:rPr>
              <a:t>Марті, Алекс , Глорія, Мелман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http://www.virginmedia.com/images/wallpapers/movies/madagascar_80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7"/>
            <a:ext cx="8429684" cy="557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g-fotki.yandex.ru/get/1/m-martin.27/0_11289_62424588_XL" id="4" name="Рисунок 3"/>
          <p:cNvPicPr/>
          <p:nvPr/>
        </p:nvPicPr>
        <p:blipFill>
          <a:blip r:embed="rId2">
            <a:lum contrast="20000"/>
          </a:blip>
          <a:srcRect b="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    </a:t>
            </a:r>
            <a:r>
              <a:rPr b="1" dirty="0" lang="uk-UA" smtClean="0">
                <a:latin charset="0" pitchFamily="18" typeface="Century Schoolbook"/>
              </a:rPr>
              <a:t>Числовий місточок</a:t>
            </a:r>
            <a:endParaRPr b="1" dirty="0" lang="ru-RU">
              <a:latin charset="0" pitchFamily="18" typeface="Century Schoolbook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b="1" dirty="0" lang="uk-UA" smtClean="0" sz="4400">
                <a:latin charset="0" pitchFamily="18" typeface="Century Schoolbook"/>
                <a:cs charset="0" pitchFamily="34" typeface="Arial"/>
              </a:rPr>
              <a:t>        </a:t>
            </a:r>
            <a:r>
              <a:rPr b="1" dirty="0" lang="uk-UA" smtClean="0" sz="4800">
                <a:latin charset="0" pitchFamily="18" typeface="Century Schoolbook"/>
                <a:cs charset="0" pitchFamily="34" typeface="Arial"/>
              </a:rPr>
              <a:t>…39…           …2…</a:t>
            </a:r>
          </a:p>
          <a:p>
            <a:r>
              <a:rPr b="1" dirty="0" lang="uk-UA" smtClean="0" sz="4800">
                <a:latin charset="0" pitchFamily="18" typeface="Century Schoolbook"/>
                <a:cs charset="0" pitchFamily="34" typeface="Arial"/>
              </a:rPr>
              <a:t>       …44…           …57…</a:t>
            </a:r>
          </a:p>
          <a:p>
            <a:r>
              <a:rPr b="1" dirty="0" lang="uk-UA" smtClean="0" sz="4800">
                <a:latin charset="0" pitchFamily="18" typeface="Century Schoolbook"/>
                <a:cs charset="0" pitchFamily="34" typeface="Arial"/>
              </a:rPr>
              <a:t>       …99…           …61…</a:t>
            </a:r>
          </a:p>
          <a:p>
            <a:r>
              <a:rPr b="1" dirty="0" lang="uk-UA" smtClean="0" sz="4800">
                <a:latin charset="0" pitchFamily="18" typeface="Century Schoolbook"/>
                <a:cs charset="0" pitchFamily="34" typeface="Arial"/>
              </a:rPr>
              <a:t>       …30…           …88…</a:t>
            </a:r>
            <a:endParaRPr b="1" dirty="0" lang="ru-RU" sz="4800">
              <a:latin charset="0" pitchFamily="18" typeface="Century Schoolbook"/>
              <a:cs charset="0" pitchFamily="34" typeface="Arial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allday.ru/uploads/posts/2009-06/1244584711_madagaskar3-kopiya.jpg" id="4" name="Рисунок 3"/>
          <p:cNvPicPr/>
          <p:nvPr/>
        </p:nvPicPr>
        <p:blipFill>
          <a:blip r:embed="rId2">
            <a:lum contrast="30000"/>
          </a:blip>
          <a:stretch>
            <a:fillRect/>
          </a:stretch>
        </p:blipFill>
        <p:spPr bwMode="auto">
          <a:xfrm>
            <a:off x="47625" y="76200"/>
            <a:ext cx="904875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lang="uk-UA" smtClean="0">
                <a:latin charset="-127" pitchFamily="18" typeface="Batang"/>
                <a:ea charset="-127" pitchFamily="18" typeface="Batang"/>
              </a:rPr>
              <a:t>    </a:t>
            </a:r>
            <a:r>
              <a:rPr b="1" dirty="0" lang="uk-UA" smtClean="0">
                <a:latin charset="0" pitchFamily="18" typeface="Century Schoolbook"/>
                <a:ea charset="-127" pitchFamily="18" typeface="Batang"/>
              </a:rPr>
              <a:t>Кругові приклади</a:t>
            </a:r>
            <a:endParaRPr b="1" dirty="0" lang="ru-RU">
              <a:latin charset="0" pitchFamily="18" typeface="Century Schoolbook"/>
              <a:ea charset="-127" pitchFamily="18" typeface="Batang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1538" y="1935480"/>
            <a:ext cx="7143800" cy="4389120"/>
          </a:xfrm>
        </p:spPr>
        <p:txBody>
          <a:bodyPr>
            <a:normAutofit/>
          </a:bodyPr>
          <a:lstStyle/>
          <a:p>
            <a:pPr>
              <a:buNone/>
            </a:pPr>
            <a:endParaRPr b="1" dirty="0" lang="en-US" smtClean="0" sz="3600">
              <a:latin charset="0" pitchFamily="34" typeface="Arial Black"/>
              <a:ea charset="-127" pitchFamily="18" typeface="Batang"/>
            </a:endParaRPr>
          </a:p>
          <a:p>
            <a:pPr>
              <a:buNone/>
            </a:pPr>
            <a:r>
              <a:rPr b="1" dirty="0" lang="en-US" smtClean="0" sz="3600">
                <a:latin charset="0" pitchFamily="34" typeface="Arial Black"/>
                <a:ea charset="-127" pitchFamily="18" typeface="Batang"/>
              </a:rPr>
              <a:t>  </a:t>
            </a:r>
            <a:r>
              <a:rPr b="1" dirty="0" lang="uk-UA" smtClean="0" sz="4000">
                <a:latin charset="0" pitchFamily="18" typeface="Century"/>
                <a:ea charset="-127" pitchFamily="18" typeface="Batang"/>
              </a:rPr>
              <a:t>50 – 5 =             55 + 25 =</a:t>
            </a:r>
          </a:p>
          <a:p>
            <a:pPr>
              <a:buNone/>
            </a:pPr>
            <a:r>
              <a:rPr b="1" dirty="0" lang="uk-UA" smtClean="0" sz="4000">
                <a:latin charset="0" pitchFamily="18" typeface="Century"/>
                <a:ea charset="-127" pitchFamily="18" typeface="Batang"/>
              </a:rPr>
              <a:t>  80 – 9 =             71 – 21 =</a:t>
            </a:r>
          </a:p>
          <a:p>
            <a:pPr>
              <a:buNone/>
            </a:pPr>
            <a:r>
              <a:rPr b="1" dirty="0" lang="uk-UA" smtClean="0" sz="4000">
                <a:latin charset="0" pitchFamily="18" typeface="Century"/>
                <a:ea charset="-127" pitchFamily="18" typeface="Batang"/>
              </a:rPr>
              <a:t>  60 – 5 =             45 + 15 =</a:t>
            </a:r>
            <a:endParaRPr b="1" dirty="0" lang="ru-RU" sz="4000">
              <a:latin charset="0" pitchFamily="18" typeface="Century"/>
              <a:ea charset="-127" pitchFamily="18" typeface="Batang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photoshop-master.ru/adds/adds7116/1.jpg" id="8" name="Рисунок 7"/>
          <p:cNvPicPr/>
          <p:nvPr/>
        </p:nvPicPr>
        <p:blipFill>
          <a:blip r:embed="rId2">
            <a:lum contrast="20000"/>
          </a:blip>
          <a:srcRect b="3122" l="2342" r="85" t="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928694"/>
          </a:xfrm>
        </p:spPr>
        <p:txBody>
          <a:bodyPr/>
          <a:lstStyle/>
          <a:p>
            <a:r>
              <a:rPr dirty="0" lang="uk-UA" smtClean="0">
                <a:latin charset="0" pitchFamily="18" typeface="Century Schoolbook"/>
              </a:rPr>
              <a:t>     </a:t>
            </a:r>
            <a:r>
              <a:rPr b="1" dirty="0" lang="uk-UA" smtClean="0">
                <a:latin charset="0" pitchFamily="18" typeface="Century Schoolbook"/>
              </a:rPr>
              <a:t>Дерево  рішень</a:t>
            </a:r>
            <a:endParaRPr b="1" dirty="0" lang="ru-RU">
              <a:latin charset="0" pitchFamily="18" typeface="Century Schoolbook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6748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dirty="0" lang="uk-UA" smtClean="0" sz="5400">
                <a:latin charset="0" pitchFamily="18" typeface="Century Schoolbook"/>
              </a:rPr>
              <a:t>     2+2=</a:t>
            </a:r>
          </a:p>
          <a:p>
            <a:pPr>
              <a:buNone/>
            </a:pPr>
            <a:r>
              <a:rPr dirty="0" lang="uk-UA" smtClean="0" sz="5400">
                <a:latin charset="0" pitchFamily="18" typeface="Century Schoolbook"/>
              </a:rPr>
              <a:t>     2+2+2=</a:t>
            </a:r>
          </a:p>
          <a:p>
            <a:pPr>
              <a:buNone/>
            </a:pPr>
            <a:r>
              <a:rPr dirty="0" lang="uk-UA" smtClean="0" sz="5400">
                <a:latin charset="0" pitchFamily="18" typeface="Century Schoolbook"/>
              </a:rPr>
              <a:t>     2+2+2+2=</a:t>
            </a:r>
          </a:p>
          <a:p>
            <a:pPr>
              <a:buNone/>
            </a:pPr>
            <a:r>
              <a:rPr dirty="0" lang="uk-UA" smtClean="0" sz="5400">
                <a:latin charset="0" pitchFamily="18" typeface="Century Schoolbook"/>
              </a:rPr>
              <a:t>     2+2+2+2+2=</a:t>
            </a:r>
          </a:p>
          <a:p>
            <a:pPr>
              <a:buNone/>
            </a:pPr>
            <a:r>
              <a:rPr dirty="0" lang="uk-UA" smtClean="0" sz="5400">
                <a:latin charset="0" pitchFamily="18" typeface="Century Schoolbook"/>
              </a:rPr>
              <a:t>     2+2+2+2+2+2=</a:t>
            </a:r>
            <a:endParaRPr dirty="0" lang="ru-RU" sz="6600">
              <a:latin charset="0" pitchFamily="18" typeface="Century Schoolbook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photoshop-master.ru/adds/adds7116/1.jpg" id="8" name="Рисунок 7"/>
          <p:cNvPicPr/>
          <p:nvPr/>
        </p:nvPicPr>
        <p:blipFill>
          <a:blip r:embed="rId2">
            <a:lum contrast="30000"/>
          </a:blip>
          <a:srcRect b="144" r="3115"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3714776"/>
          </a:xfrm>
        </p:spPr>
        <p:txBody>
          <a:bodyPr>
            <a:normAutofit fontScale="90000"/>
          </a:bodyPr>
          <a:lstStyle/>
          <a:p>
            <a:r>
              <a:rPr dirty="0" lang="uk-UA" smtClean="0">
                <a:latin charset="0" pitchFamily="18" typeface="Century Schoolbook"/>
              </a:rPr>
              <a:t>     </a:t>
            </a:r>
            <a:br>
              <a:rPr dirty="0" lang="uk-UA" smtClean="0">
                <a:latin charset="0" pitchFamily="18" typeface="Century Schoolbook"/>
              </a:rPr>
            </a:br>
            <a:r>
              <a:rPr dirty="0" lang="uk-UA" smtClean="0">
                <a:latin charset="0" pitchFamily="18" typeface="Century Schoolbook"/>
              </a:rPr>
              <a:t/>
            </a:r>
            <a:br>
              <a:rPr dirty="0" lang="uk-UA" smtClean="0">
                <a:latin charset="0" pitchFamily="18" typeface="Century Schoolbook"/>
              </a:rPr>
            </a:br>
            <a:r>
              <a:rPr dirty="0" lang="uk-UA" smtClean="0">
                <a:latin charset="0" pitchFamily="18" typeface="Century Schoolbook"/>
              </a:rPr>
              <a:t/>
            </a:r>
            <a:br>
              <a:rPr dirty="0" lang="uk-UA" smtClean="0">
                <a:latin charset="0" pitchFamily="18" typeface="Century Schoolbook"/>
              </a:rPr>
            </a:br>
            <a:r>
              <a:rPr dirty="0" lang="uk-UA" smtClean="0">
                <a:latin charset="0" pitchFamily="18" typeface="Century Schoolbook"/>
              </a:rPr>
              <a:t/>
            </a:r>
            <a:br>
              <a:rPr dirty="0" lang="uk-UA" smtClean="0">
                <a:latin charset="0" pitchFamily="18" typeface="Century Schoolbook"/>
              </a:rPr>
            </a:br>
            <a:r>
              <a:rPr dirty="0" lang="uk-UA" smtClean="0">
                <a:latin charset="0" pitchFamily="18" typeface="Century Schoolbook"/>
              </a:rPr>
              <a:t>   </a:t>
            </a:r>
            <a:r>
              <a:rPr dirty="0" lang="en-US" smtClean="0">
                <a:latin charset="0" pitchFamily="18" typeface="Century Schoolbook"/>
              </a:rPr>
              <a:t> </a:t>
            </a:r>
            <a:r>
              <a:rPr dirty="0" lang="uk-UA" smtClean="0">
                <a:latin charset="0" pitchFamily="18" typeface="Century Schoolbook"/>
              </a:rPr>
              <a:t>  </a:t>
            </a:r>
            <a:r>
              <a:rPr b="1" dirty="0" lang="uk-UA" smtClean="0" sz="5300">
                <a:solidFill>
                  <a:schemeClr val="tx1"/>
                </a:solidFill>
                <a:latin charset="0" pitchFamily="18" typeface="Century Schoolbook"/>
              </a:rPr>
              <a:t>6 , 8 , 18, 4, 14</a:t>
            </a:r>
            <a:r>
              <a:rPr b="1" dirty="0" lang="uk-UA" smtClean="0" sz="5300">
                <a:solidFill>
                  <a:schemeClr val="tx1"/>
                </a:solidFill>
              </a:rPr>
              <a:t/>
            </a:r>
            <a:br>
              <a:rPr b="1" dirty="0" lang="uk-UA" smtClean="0" sz="5300">
                <a:solidFill>
                  <a:schemeClr val="tx1"/>
                </a:solidFill>
              </a:rPr>
            </a:br>
            <a:r>
              <a:rPr b="1" dirty="0" lang="uk-UA" smtClean="0" sz="5300">
                <a:latin charset="-127" pitchFamily="18" typeface="Batang"/>
                <a:ea charset="-127" pitchFamily="18" typeface="Batang"/>
              </a:rPr>
              <a:t> </a:t>
            </a:r>
            <a:r>
              <a:rPr b="1" dirty="0" lang="uk-UA" smtClean="0" sz="5300">
                <a:solidFill>
                  <a:srgbClr val="C00000"/>
                </a:solidFill>
                <a:latin charset="0" pitchFamily="34" typeface="Arial Black"/>
                <a:ea charset="-127" pitchFamily="18" typeface="Batang"/>
              </a:rPr>
              <a:t>   </a:t>
            </a:r>
            <a:r>
              <a:rPr b="1" dirty="0" lang="uk-UA" smtClean="0" sz="6000">
                <a:solidFill>
                  <a:srgbClr val="C00000"/>
                </a:solidFill>
                <a:latin charset="0" pitchFamily="34" typeface="Arial Black"/>
                <a:ea charset="-127" pitchFamily="18" typeface="Batang"/>
              </a:rPr>
              <a:t>А  Р  і  М  Т</a:t>
            </a:r>
            <a:r>
              <a:rPr b="1" dirty="0" lang="uk-UA" smtClean="0" sz="6000" u="sng">
                <a:solidFill>
                  <a:srgbClr val="C00000"/>
                </a:solidFill>
                <a:latin charset="0" pitchFamily="34" typeface="Arial Black"/>
                <a:ea charset="-127" pitchFamily="18" typeface="Batang"/>
              </a:rPr>
              <a:t/>
            </a:r>
            <a:br>
              <a:rPr b="1" dirty="0" lang="uk-UA" smtClean="0" sz="6000" u="sng">
                <a:solidFill>
                  <a:srgbClr val="C00000"/>
                </a:solidFill>
                <a:latin charset="0" pitchFamily="34" typeface="Arial Black"/>
                <a:ea charset="-127" pitchFamily="18" typeface="Batang"/>
              </a:rPr>
            </a:br>
            <a:r>
              <a:rPr b="1" dirty="0" lang="uk-UA" smtClean="0" sz="6000">
                <a:solidFill>
                  <a:srgbClr val="C00000"/>
                </a:solidFill>
                <a:latin charset="0" pitchFamily="34" typeface="Arial Black"/>
                <a:ea charset="-127" pitchFamily="18" typeface="Batang"/>
              </a:rPr>
              <a:t>    </a:t>
            </a:r>
            <a:r>
              <a:rPr b="1" dirty="0" lang="uk-UA" smtClean="0" sz="6000">
                <a:solidFill>
                  <a:schemeClr val="tx1"/>
                </a:solidFill>
                <a:latin charset="0" pitchFamily="18" typeface="Century Schoolbook"/>
                <a:ea charset="-127" pitchFamily="18" typeface="Batang"/>
              </a:rPr>
              <a:t>4 , 6 , 8 ,14, 18</a:t>
            </a:r>
            <a:r>
              <a:rPr b="1" dirty="0" lang="uk-UA" smtClean="0" sz="6000">
                <a:solidFill>
                  <a:srgbClr val="C00000"/>
                </a:solidFill>
                <a:latin charset="0" pitchFamily="34" typeface="Arial Black"/>
                <a:ea charset="-127" pitchFamily="18" typeface="Batang"/>
              </a:rPr>
              <a:t/>
            </a:r>
            <a:br>
              <a:rPr b="1" dirty="0" lang="uk-UA" smtClean="0" sz="6000">
                <a:solidFill>
                  <a:srgbClr val="C00000"/>
                </a:solidFill>
                <a:latin charset="0" pitchFamily="34" typeface="Arial Black"/>
                <a:ea charset="-127" pitchFamily="18" typeface="Batang"/>
              </a:rPr>
            </a:br>
            <a:r>
              <a:rPr b="1" dirty="0" lang="uk-UA" smtClean="0" sz="6000">
                <a:solidFill>
                  <a:srgbClr val="C00000"/>
                </a:solidFill>
                <a:latin charset="0" pitchFamily="34" typeface="Arial Black"/>
                <a:ea charset="-127" pitchFamily="18" typeface="Batang"/>
              </a:rPr>
              <a:t>    </a:t>
            </a:r>
            <a:r>
              <a:rPr b="1" dirty="0" lang="uk-UA" smtClean="0" sz="8000">
                <a:solidFill>
                  <a:srgbClr val="C00000"/>
                </a:solidFill>
                <a:latin charset="0" pitchFamily="34" typeface="Arial Black"/>
                <a:ea charset="-127" pitchFamily="18" typeface="Batang"/>
              </a:rPr>
              <a:t>м а  р т  і </a:t>
            </a:r>
            <a:endParaRPr b="1" dirty="0" lang="ru-RU" sz="5300">
              <a:solidFill>
                <a:srgbClr val="C00000"/>
              </a:solidFill>
              <a:latin charset="0" pitchFamily="34" typeface="Arial Black"/>
              <a:ea charset="-127" pitchFamily="18" typeface="Batang"/>
            </a:endParaRPr>
          </a:p>
        </p:txBody>
      </p:sp>
      <p:pic>
        <p:nvPicPr>
          <p:cNvPr descr="http://img1.liveinternet.ru/images/foto/b/3/7/2910007/f_17251683.jpg" id="6" name="Содержимое 5"/>
          <p:cNvPicPr>
            <a:picLocks noGrp="1"/>
          </p:cNvPicPr>
          <p:nvPr>
            <p:ph idx="1"/>
          </p:nvPr>
        </p:nvPicPr>
        <p:blipFill>
          <a:blip r:embed="rId3">
            <a:lum contrast="30000"/>
          </a:blip>
          <a:srcRect r="77" t="2475"/>
          <a:stretch>
            <a:fillRect/>
          </a:stretch>
        </p:blipFill>
        <p:spPr bwMode="auto">
          <a:xfrm>
            <a:off x="2786050" y="3714752"/>
            <a:ext cx="2928958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772400" cy="785818"/>
          </a:xfrm>
        </p:spPr>
        <p:txBody>
          <a:bodyPr/>
          <a:lstStyle/>
          <a:p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   Розв</a:t>
            </a:r>
            <a:r>
              <a:rPr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'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язання задач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214422"/>
            <a:ext cx="8643998" cy="5214974"/>
          </a:xfrm>
        </p:spPr>
        <p:txBody>
          <a:bodyPr>
            <a:normAutofit lnSpcReduction="10000"/>
          </a:bodyPr>
          <a:lstStyle/>
          <a:p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Скласти і розв’язати задачу за малюнком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Century" pitchFamily="18" charset="0"/>
            </a:endParaRPr>
          </a:p>
          <a:p>
            <a:r>
              <a:rPr lang="uk-UA" sz="2600" dirty="0" smtClean="0"/>
              <a:t>                                                   І ряд   </a:t>
            </a:r>
            <a:r>
              <a:rPr lang="ru-RU" sz="2600" dirty="0" smtClean="0">
                <a:hlinkClick r:id="rId2"/>
              </a:rPr>
              <a:t> </a:t>
            </a:r>
            <a:r>
              <a:rPr lang="uk-UA" sz="2600" dirty="0" smtClean="0"/>
              <a:t>     </a:t>
            </a:r>
            <a:r>
              <a:rPr lang="ru-RU" sz="2600" dirty="0" smtClean="0">
                <a:hlinkClick r:id="rId2"/>
              </a:rPr>
              <a:t> </a:t>
            </a:r>
            <a:endParaRPr lang="ru-RU" sz="2600" dirty="0" smtClean="0"/>
          </a:p>
          <a:p>
            <a:r>
              <a:rPr lang="uk-UA" dirty="0" smtClean="0"/>
              <a:t>   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          </a:t>
            </a:r>
            <a:r>
              <a:rPr lang="ru-RU" dirty="0" smtClean="0">
                <a:hlinkClick r:id="rId2"/>
              </a:rPr>
              <a:t> </a:t>
            </a:r>
            <a:r>
              <a:rPr lang="uk-UA" dirty="0" smtClean="0"/>
              <a:t>     </a:t>
            </a:r>
            <a:r>
              <a:rPr lang="ru-RU" dirty="0" smtClean="0">
                <a:hlinkClick r:id="rId2"/>
              </a:rPr>
              <a:t> </a:t>
            </a:r>
            <a:r>
              <a:rPr lang="uk-UA" dirty="0" smtClean="0"/>
              <a:t>     </a:t>
            </a:r>
            <a:r>
              <a:rPr lang="ru-RU" dirty="0" smtClean="0">
                <a:hlinkClick r:id="rId2"/>
              </a:rPr>
              <a:t> </a:t>
            </a:r>
            <a:r>
              <a:rPr lang="uk-UA" dirty="0" smtClean="0"/>
              <a:t>     </a:t>
            </a:r>
            <a:r>
              <a:rPr lang="ru-RU" dirty="0" smtClean="0">
                <a:hlinkClick r:id="rId2"/>
              </a:rPr>
              <a:t> </a:t>
            </a:r>
            <a:r>
              <a:rPr lang="uk-UA" dirty="0" smtClean="0"/>
              <a:t>     </a:t>
            </a:r>
            <a:r>
              <a:rPr lang="ru-RU" dirty="0" smtClean="0">
                <a:hlinkClick r:id="rId2"/>
              </a:rPr>
              <a:t> </a:t>
            </a:r>
            <a:endParaRPr lang="ru-RU" dirty="0" smtClean="0"/>
          </a:p>
          <a:p>
            <a:r>
              <a:rPr lang="uk-UA" dirty="0" smtClean="0"/>
              <a:t> </a:t>
            </a:r>
            <a:endParaRPr lang="ru-RU" dirty="0" smtClean="0"/>
          </a:p>
          <a:p>
            <a:r>
              <a:rPr lang="uk-UA" dirty="0" smtClean="0"/>
              <a:t> </a:t>
            </a:r>
            <a:endParaRPr lang="ru-RU" dirty="0" smtClean="0"/>
          </a:p>
          <a:p>
            <a:endParaRPr lang="ru-RU" dirty="0" smtClean="0"/>
          </a:p>
          <a:p>
            <a:pPr marL="457200" indent="-457200"/>
            <a:endParaRPr lang="uk-UA" sz="3600" dirty="0" smtClean="0">
              <a:latin typeface="Century" pitchFamily="18" charset="0"/>
            </a:endParaRPr>
          </a:p>
          <a:p>
            <a:pPr marL="457200" indent="-457200"/>
            <a:r>
              <a:rPr lang="uk-UA" sz="3600" dirty="0" smtClean="0">
                <a:latin typeface="Century" pitchFamily="18" charset="0"/>
              </a:rPr>
              <a:t>1)  2 х 6 = 12(гр.)</a:t>
            </a:r>
          </a:p>
          <a:p>
            <a:pPr marL="457200" indent="-457200"/>
            <a:r>
              <a:rPr lang="uk-UA" sz="3600" dirty="0" smtClean="0">
                <a:latin typeface="Century" pitchFamily="18" charset="0"/>
              </a:rPr>
              <a:t>2) 12 + 5 = 17(гр.)</a:t>
            </a:r>
            <a:endParaRPr lang="ru-RU" sz="3600" dirty="0" smtClean="0">
              <a:latin typeface="Century" pitchFamily="18" charset="0"/>
            </a:endParaRPr>
          </a:p>
        </p:txBody>
      </p:sp>
      <p:pic>
        <p:nvPicPr>
          <p:cNvPr id="5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000100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785786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785918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571604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2643174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2428860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3214678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3357554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4000496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4214810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4929190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4714876" y="2357430"/>
            <a:ext cx="1714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Креманка «Piknik»">
            <a:hlinkClick r:id="rId5"/>
          </p:cNvPr>
          <p:cNvPicPr/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4572000" y="2571744"/>
            <a:ext cx="676275" cy="2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Креманка «Piknik»">
            <a:hlinkClick r:id="rId5"/>
          </p:cNvPr>
          <p:cNvPicPr/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3786182" y="2571744"/>
            <a:ext cx="676275" cy="2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Креманка «Piknik»">
            <a:hlinkClick r:id="rId5"/>
          </p:cNvPr>
          <p:cNvPicPr/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3000364" y="2571744"/>
            <a:ext cx="676275" cy="2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Креманка «Piknik»">
            <a:hlinkClick r:id="rId5"/>
          </p:cNvPr>
          <p:cNvPicPr/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2214546" y="2571744"/>
            <a:ext cx="676275" cy="2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Креманка «Piknik»">
            <a:hlinkClick r:id="rId5"/>
          </p:cNvPr>
          <p:cNvPicPr/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1428728" y="2571744"/>
            <a:ext cx="676275" cy="20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Креманка «Piknik»">
            <a:hlinkClick r:id="rId5"/>
          </p:cNvPr>
          <p:cNvPicPr/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642910" y="2571744"/>
            <a:ext cx="676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857224" y="3500438"/>
            <a:ext cx="171450" cy="22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785918" y="3500438"/>
            <a:ext cx="171450" cy="22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285852" y="3500438"/>
            <a:ext cx="171450" cy="22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071538" y="3500438"/>
            <a:ext cx="171450" cy="22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pfP8rqIUdR0D5DhM:" descr="http://t2.gstatic.com/images?q=tbn:P8rqIUdR0D5DhM:http://upload.wikimedia.org/wikipedia/commons/2/2d/PearPhoto.jpg">
            <a:hlinkClick r:id="rId2"/>
          </p:cNvPr>
          <p:cNvPicPr/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500166" y="3500438"/>
            <a:ext cx="171450" cy="22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Креманка «Piknik»">
            <a:hlinkClick r:id="rId5"/>
          </p:cNvPr>
          <p:cNvPicPr/>
          <p:nvPr/>
        </p:nvPicPr>
        <p:blipFill>
          <a:blip r:embed="rId6" r:link="rId7"/>
          <a:srcRect l="11719" t="22388" r="10156" b="-747"/>
          <a:stretch>
            <a:fillRect/>
          </a:stretch>
        </p:blipFill>
        <p:spPr bwMode="auto">
          <a:xfrm>
            <a:off x="714348" y="3786190"/>
            <a:ext cx="1428760" cy="447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/>
          <p:cNvSpPr>
            <a:spLocks/>
          </p:cNvSpPr>
          <p:nvPr/>
        </p:nvSpPr>
        <p:spPr bwMode="auto">
          <a:xfrm>
            <a:off x="5357818" y="2428868"/>
            <a:ext cx="214314" cy="1857388"/>
          </a:xfrm>
          <a:prstGeom prst="rightBrace">
            <a:avLst>
              <a:gd name="adj1" fmla="val 74085"/>
              <a:gd name="adj2" fmla="val 49421"/>
            </a:avLst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4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786446" y="3000372"/>
            <a:ext cx="2888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latin typeface="Century" pitchFamily="18" charset="0"/>
              </a:rPr>
              <a:t>?</a:t>
            </a:r>
            <a:endParaRPr lang="ru-RU" sz="4000" dirty="0">
              <a:latin typeface="Century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86808" cy="1357322"/>
          </a:xfrm>
        </p:spPr>
        <p:txBody>
          <a:bodyPr>
            <a:normAutofit fontScale="90000"/>
          </a:bodyPr>
          <a:lstStyle/>
          <a:p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5400"/>
              <a:t/>
            </a:r>
            <a:br>
              <a:rPr b="1" dirty="0" lang="uk-UA" smtClean="0" sz="5400"/>
            </a:br>
            <a:r>
              <a:rPr b="1" dirty="0" lang="uk-UA" smtClean="0" sz="3600">
                <a:solidFill>
                  <a:schemeClr val="accent1">
                    <a:lumMod val="50000"/>
                  </a:schemeClr>
                </a:solidFill>
                <a:latin charset="0" pitchFamily="18" typeface="Century"/>
              </a:rPr>
              <a:t>Скласти і розв’язати задачу за малюнком</a:t>
            </a:r>
            <a:r>
              <a:rPr dirty="0" lang="ru-RU" smtClean="0" sz="3600">
                <a:solidFill>
                  <a:schemeClr val="accent1">
                    <a:lumMod val="50000"/>
                  </a:schemeClr>
                </a:solidFill>
                <a:latin charset="0" pitchFamily="18" typeface="Century"/>
              </a:rPr>
              <a:t/>
            </a:r>
            <a:br>
              <a:rPr dirty="0" lang="ru-RU" smtClean="0" sz="3600">
                <a:solidFill>
                  <a:schemeClr val="accent1">
                    <a:lumMod val="50000"/>
                  </a:schemeClr>
                </a:solidFill>
                <a:latin charset="0" pitchFamily="18" typeface="Century"/>
              </a:rPr>
            </a:br>
            <a:r>
              <a:rPr dirty="0" lang="uk-UA" smtClean="0" sz="3100">
                <a:solidFill>
                  <a:schemeClr val="tx1"/>
                </a:solidFill>
                <a:latin charset="0" pitchFamily="18" typeface="Century"/>
              </a:rPr>
              <a:t>                                  </a:t>
            </a:r>
            <a:r>
              <a:rPr dirty="0" lang="uk-UA" smtClean="0" sz="2700">
                <a:solidFill>
                  <a:schemeClr val="tx1"/>
                </a:solidFill>
                <a:latin charset="0" pitchFamily="18" typeface="Century"/>
              </a:rPr>
              <a:t>ІІ ряд   </a:t>
            </a:r>
            <a:r>
              <a:rPr dirty="0" lang="ru-RU" smtClean="0" sz="2700">
                <a:solidFill>
                  <a:schemeClr val="tx1"/>
                </a:solidFill>
                <a:latin charset="0" pitchFamily="18" typeface="Century"/>
                <a:hlinkClick r:id="rId2"/>
              </a:rPr>
              <a:t> </a:t>
            </a:r>
            <a:r>
              <a:rPr dirty="0" lang="uk-UA" smtClean="0" sz="2700">
                <a:solidFill>
                  <a:schemeClr val="tx1"/>
                </a:solidFill>
                <a:latin charset="0" pitchFamily="18" typeface="Century"/>
              </a:rPr>
              <a:t>     </a:t>
            </a:r>
            <a:r>
              <a:rPr dirty="0" lang="ru-RU" smtClean="0" sz="2700">
                <a:solidFill>
                  <a:schemeClr val="tx1"/>
                </a:solidFill>
                <a:latin charset="0" pitchFamily="18" typeface="Century"/>
                <a:hlinkClick r:id="rId2"/>
              </a:rPr>
              <a:t> </a:t>
            </a:r>
            <a:endParaRPr dirty="0" lang="ru-RU">
              <a:solidFill>
                <a:schemeClr val="tx1"/>
              </a:solidFill>
              <a:latin charset="0" pitchFamily="18" typeface="Century"/>
            </a:endParaRPr>
          </a:p>
        </p:txBody>
      </p:sp>
      <p:pic>
        <p:nvPicPr>
          <p:cNvPr descr="Товары по категориям" id="7" name="Рисунок 6">
            <a:hlinkClick r:id="rId3" tgtFrame="_blank"/>
          </p:cNvPr>
          <p:cNvPicPr/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5072066" y="1928802"/>
            <a:ext cx="56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Товары по категориям" id="8" name="Рисунок 7">
            <a:hlinkClick r:id="rId3" tgtFrame="_blank"/>
          </p:cNvPr>
          <p:cNvPicPr/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3071802" y="1857364"/>
            <a:ext cx="56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Товары по категориям" id="9" name="Рисунок 8">
            <a:hlinkClick r:id="rId3" tgtFrame="_blank"/>
          </p:cNvPr>
          <p:cNvPicPr/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1071538" y="1785926"/>
            <a:ext cx="56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Товары по категориям" id="11" name="Рисунок 10">
            <a:hlinkClick r:id="rId6" tgtFrame="_blank"/>
          </p:cNvPr>
          <p:cNvPicPr/>
          <p:nvPr/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4000496" y="1857364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Товары по категориям" id="12" name="Рисунок 11">
            <a:hlinkClick r:id="rId6" tgtFrame="_blank"/>
          </p:cNvPr>
          <p:cNvPicPr/>
          <p:nvPr/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2000232" y="1785926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785786" y="2500306"/>
            <a:ext cx="5460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uk-UA" smtClean="0" sz="3600"/>
              <a:t>2</a:t>
            </a:r>
            <a:r>
              <a:rPr dirty="0" lang="uk-UA" smtClean="0" sz="2400"/>
              <a:t>грн.    </a:t>
            </a:r>
            <a:r>
              <a:rPr dirty="0" lang="uk-UA" smtClean="0" sz="3600"/>
              <a:t>2</a:t>
            </a:r>
            <a:r>
              <a:rPr dirty="0" lang="uk-UA" smtClean="0" sz="2400"/>
              <a:t>грн.    </a:t>
            </a:r>
            <a:r>
              <a:rPr dirty="0" lang="uk-UA" smtClean="0" sz="3600"/>
              <a:t>2</a:t>
            </a:r>
            <a:r>
              <a:rPr dirty="0" lang="uk-UA" smtClean="0" sz="2400"/>
              <a:t>грн.    </a:t>
            </a:r>
            <a:r>
              <a:rPr dirty="0" lang="uk-UA" smtClean="0" sz="3600"/>
              <a:t>2</a:t>
            </a:r>
            <a:r>
              <a:rPr dirty="0" lang="uk-UA" smtClean="0" sz="2400"/>
              <a:t>грн.    </a:t>
            </a:r>
            <a:r>
              <a:rPr dirty="0" lang="uk-UA" smtClean="0" sz="3600"/>
              <a:t>2</a:t>
            </a:r>
            <a:r>
              <a:rPr dirty="0" lang="uk-UA" smtClean="0" sz="2400"/>
              <a:t>грн.</a:t>
            </a:r>
            <a:endParaRPr dirty="0" lang="ru-RU" sz="2400"/>
          </a:p>
        </p:txBody>
      </p:sp>
      <p:pic>
        <p:nvPicPr>
          <p:cNvPr descr="http://t3.gstatic.com/images?q=tbn:TItrDgNHhlqjmM:http://www.osti.ru/img/catalog/a-190s-hb.jpg" id="14" name="ipfTItrDgNHhlqjmM:">
            <a:hlinkClick r:id="rId9"/>
          </p:cNvPr>
          <p:cNvPicPr/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1571604" y="3214686"/>
            <a:ext cx="8953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428728" y="4214818"/>
            <a:ext cx="1125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uk-UA" smtClean="0" sz="2800"/>
              <a:t> </a:t>
            </a:r>
            <a:r>
              <a:rPr b="1" dirty="0" lang="uk-UA" smtClean="0" sz="2800"/>
              <a:t>8</a:t>
            </a:r>
            <a:r>
              <a:rPr dirty="0" lang="uk-UA" smtClean="0" sz="2800"/>
              <a:t> </a:t>
            </a:r>
            <a:r>
              <a:rPr dirty="0" lang="uk-UA" smtClean="0" sz="2400"/>
              <a:t>грн.</a:t>
            </a:r>
            <a:endParaRPr dirty="0" lang="ru-RU" sz="2400"/>
          </a:p>
        </p:txBody>
      </p:sp>
      <p:sp>
        <p:nvSpPr>
          <p:cNvPr id="2050" name="AutoShape 2"/>
          <p:cNvSpPr>
            <a:spLocks/>
          </p:cNvSpPr>
          <p:nvPr/>
        </p:nvSpPr>
        <p:spPr bwMode="auto">
          <a:xfrm>
            <a:off x="6429388" y="2000240"/>
            <a:ext cx="271463" cy="2500330"/>
          </a:xfrm>
          <a:prstGeom prst="rightBrace">
            <a:avLst>
              <a:gd fmla="val 65789" name="adj1"/>
              <a:gd fmla="val 50000" name="adj2"/>
            </a:avLst>
          </a:prstGeom>
          <a:noFill/>
          <a:ln w="34925">
            <a:solidFill>
              <a:srgbClr val="000000"/>
            </a:solidFill>
            <a:round/>
            <a:headEnd/>
            <a:tailEnd/>
          </a:ln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929454" y="2714620"/>
            <a:ext cx="4122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 lvl="0">
              <a:spcBef>
                <a:spcPct val="0"/>
              </a:spcBef>
              <a:spcAft>
                <a:spcPct val="0"/>
              </a:spcAft>
            </a:pPr>
            <a:r>
              <a:rPr b="1" dirty="0" lang="uk-UA" smtClean="0" sz="4000">
                <a:latin charset="0" pitchFamily="18" typeface="Century"/>
                <a:ea charset="0" pitchFamily="18" typeface="Times New Roman"/>
                <a:cs charset="0" pitchFamily="34" typeface="Arial"/>
              </a:rPr>
              <a:t>?</a:t>
            </a:r>
            <a:endParaRPr dirty="0" lang="uk-UA" smtClean="0" sz="3200">
              <a:latin charset="0" pitchFamily="18" typeface="Century"/>
              <a:cs charset="0" pitchFamily="34" typeface="Arial"/>
            </a:endParaRPr>
          </a:p>
        </p:txBody>
      </p:sp>
      <p:pic>
        <p:nvPicPr>
          <p:cNvPr descr="http://www.fotoart.org.ua/albums/userpics/madagascar_6.jpg" id="19" name="Содержимое 3"/>
          <p:cNvPicPr>
            <a:picLocks noGrp="1"/>
          </p:cNvPicPr>
          <p:nvPr>
            <p:ph idx="1"/>
          </p:nvPr>
        </p:nvPicPr>
        <p:blipFill>
          <a:blip cstate="print" r:embed="rId12"/>
          <a:stretch>
            <a:fillRect/>
          </a:stretch>
        </p:blipFill>
        <p:spPr bwMode="auto">
          <a:xfrm>
            <a:off x="8643966" y="6215082"/>
            <a:ext cx="500034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357158" y="4857760"/>
            <a:ext cx="67866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algn="l" pos="466725"/>
              </a:tabLst>
            </a:pPr>
            <a:r>
              <a:rPr b="0" baseline="0" cap="none" dirty="0" i="0" kumimoji="0" lang="uk-UA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Century"/>
                <a:ea charset="0" pitchFamily="18" typeface="Times New Roman"/>
                <a:cs charset="0" pitchFamily="34" typeface="Arial"/>
              </a:rPr>
              <a:t>1)  2 х</a:t>
            </a:r>
            <a:r>
              <a:rPr b="0" cap="none" dirty="0" i="0" kumimoji="0" lang="uk-UA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Century"/>
                <a:ea charset="0" pitchFamily="18" typeface="Times New Roman"/>
                <a:cs charset="0" pitchFamily="34" typeface="Arial"/>
              </a:rPr>
              <a:t> 5 = 10(грн.)</a:t>
            </a: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algn="l" pos="466725"/>
              </a:tabLst>
            </a:pPr>
            <a:r>
              <a:rPr b="0" baseline="0" cap="none" dirty="0" i="0" kumimoji="0" lang="uk-UA" normalizeH="0" smtClean="0" strike="noStrike" sz="36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Century"/>
                <a:ea charset="0" pitchFamily="18" typeface="Times New Roman"/>
                <a:cs charset="0" pitchFamily="34" typeface="Arial"/>
              </a:rPr>
              <a:t>2) 10 +  8  =  18(грн.)</a:t>
            </a: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clipartsx.narod.ru/cliparts/madaskar/20.png" id="4" name="Рисунок 3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6143604" y="3214686"/>
            <a:ext cx="3000396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7772400" cy="719514"/>
          </a:xfrm>
        </p:spPr>
        <p:txBody>
          <a:bodyPr/>
          <a:lstStyle/>
          <a:p>
            <a:r>
              <a:rPr dirty="0" lang="uk-UA" smtClean="0" sz="4400">
                <a:solidFill>
                  <a:schemeClr val="accent1">
                    <a:lumMod val="50000"/>
                  </a:schemeClr>
                </a:solidFill>
                <a:latin charset="0" pitchFamily="18" typeface="Century"/>
              </a:rPr>
              <a:t>         Розв’язати задачу</a:t>
            </a:r>
            <a:endParaRPr dirty="0" lang="ru-RU" sz="44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571472" y="1357298"/>
            <a:ext cx="8572528" cy="5286412"/>
          </a:xfrm>
        </p:spPr>
        <p:txBody>
          <a:bodyPr>
            <a:normAutofit lnSpcReduction="10000"/>
          </a:bodyPr>
          <a:lstStyle/>
          <a:p>
            <a:r>
              <a:rPr dirty="0" lang="uk-UA" smtClean="0" sz="2000">
                <a:latin charset="0" pitchFamily="18" typeface="Century"/>
              </a:rPr>
              <a:t>                                               ІІІ ряд</a:t>
            </a:r>
          </a:p>
          <a:p>
            <a:r>
              <a:rPr b="1" dirty="0" lang="uk-UA" smtClean="0" sz="3200">
                <a:latin charset="0" pitchFamily="18" typeface="Century"/>
              </a:rPr>
              <a:t>7  дівчаток  знайшли  по 2  грибочки ,</a:t>
            </a:r>
            <a:endParaRPr dirty="0" lang="ru-RU" smtClean="0" sz="3200">
              <a:latin charset="0" pitchFamily="18" typeface="Century"/>
            </a:endParaRPr>
          </a:p>
          <a:p>
            <a:r>
              <a:rPr b="1" dirty="0" lang="uk-UA" smtClean="0" sz="3200">
                <a:latin charset="0" pitchFamily="18" typeface="Century"/>
              </a:rPr>
              <a:t>а хлопчик знайшов 5 грибів. </a:t>
            </a:r>
            <a:endParaRPr dirty="0" lang="ru-RU" smtClean="0" sz="3200">
              <a:latin charset="0" pitchFamily="18" typeface="Century"/>
            </a:endParaRPr>
          </a:p>
          <a:p>
            <a:r>
              <a:rPr b="1" dirty="0" lang="uk-UA" smtClean="0" sz="3200">
                <a:latin charset="0" pitchFamily="18" typeface="Century"/>
              </a:rPr>
              <a:t>  Скільки всього грибів знайшли діти?</a:t>
            </a:r>
            <a:endParaRPr dirty="0" lang="ru-RU" smtClean="0">
              <a:latin charset="0" pitchFamily="18" typeface="Century"/>
            </a:endParaRPr>
          </a:p>
          <a:p>
            <a:pPr indent="-457200" marL="457200">
              <a:buAutoNum type="arabicParenR"/>
            </a:pPr>
            <a:endParaRPr dirty="0" lang="uk-UA" smtClean="0"/>
          </a:p>
          <a:p>
            <a:pPr indent="-457200" marL="457200"/>
            <a:endParaRPr dirty="0" lang="uk-UA" smtClean="0"/>
          </a:p>
          <a:p>
            <a:pPr indent="-457200" marL="457200"/>
            <a:r>
              <a:rPr dirty="0" lang="uk-UA" smtClean="0" sz="3600">
                <a:latin charset="0" pitchFamily="18" typeface="Century"/>
              </a:rPr>
              <a:t>1)  2 х 7 = 14(гр.)</a:t>
            </a:r>
          </a:p>
          <a:p>
            <a:pPr indent="-457200" marL="457200"/>
            <a:r>
              <a:rPr dirty="0" lang="uk-UA" smtClean="0" sz="3600">
                <a:latin charset="0" pitchFamily="18" typeface="Century"/>
              </a:rPr>
              <a:t>2) 14 + 5 = 19(гр.)</a:t>
            </a:r>
          </a:p>
          <a:p>
            <a:pPr indent="-457200" marL="457200"/>
            <a:endParaRPr dirty="0" lang="uk-UA" smtClean="0" sz="3600">
              <a:latin charset="0" pitchFamily="18" typeface="Century"/>
            </a:endParaRPr>
          </a:p>
          <a:p>
            <a:pPr indent="-457200" marL="457200"/>
            <a:r>
              <a:rPr b="1" dirty="0" lang="uk-UA" smtClean="0" sz="3600">
                <a:latin charset="0" pitchFamily="18" typeface="Century"/>
              </a:rPr>
              <a:t>                                               </a:t>
            </a:r>
            <a:r>
              <a:rPr b="1" dirty="0" lang="uk-UA" smtClean="0" sz="3600">
                <a:solidFill>
                  <a:schemeClr val="accent1">
                    <a:lumMod val="50000"/>
                  </a:schemeClr>
                </a:solidFill>
                <a:latin charset="0" pitchFamily="18" typeface="Century"/>
              </a:rPr>
              <a:t>Алекс</a:t>
            </a:r>
            <a:endParaRPr b="1" dirty="0" lang="ru-RU" sz="3600">
              <a:solidFill>
                <a:schemeClr val="accent1">
                  <a:lumMod val="50000"/>
                </a:schemeClr>
              </a:solidFill>
              <a:latin charset="0" pitchFamily="18" typeface="Century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488</TotalTime>
  <Words>308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Тема. Закріплення таблиці множення                    числа 2.               Розв’язування вправ  і  задач                  на  дві дії   різного   ступеня.</vt:lpstr>
      <vt:lpstr>      Марті, Алекс , Глорія, Мелман</vt:lpstr>
      <vt:lpstr>    Числовий місточок</vt:lpstr>
      <vt:lpstr>    Кругові приклади</vt:lpstr>
      <vt:lpstr>     Дерево  рішень</vt:lpstr>
      <vt:lpstr>               6 , 8 , 18, 4, 14     А  Р  і  М  Т     4 , 6 , 8 ,14, 18     м а  р т  і </vt:lpstr>
      <vt:lpstr>    Розв'язання задач</vt:lpstr>
      <vt:lpstr>                        Скласти і розв’язати задачу за малюнком                                   ІІ ряд          </vt:lpstr>
      <vt:lpstr>         Розв’язати задачу</vt:lpstr>
      <vt:lpstr>Робота в малих групах</vt:lpstr>
      <vt:lpstr>  Самостійна робота</vt:lpstr>
      <vt:lpstr>      Вся команда  н</vt:lpstr>
      <vt:lpstr>Презентация PowerPoint</vt:lpstr>
      <vt:lpstr>              Домашнє завдання  с. 108  №639, 642 с.108 №641, 642 </vt:lpstr>
      <vt:lpstr>     Молодці 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 Закріплення таблиці множення  числа 2. Розвязування вправ і задач на дві дії різного ступеня</dc:title>
  <dc:creator>User</dc:creator>
  <cp:lastModifiedBy>User</cp:lastModifiedBy>
  <cp:revision>52</cp:revision>
  <dcterms:created xsi:type="dcterms:W3CDTF">2011-02-04T21:16:22Z</dcterms:created>
  <dcterms:modified xsi:type="dcterms:W3CDTF">2012-01-08T15:11:06Z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974048</vt:lpwstr>
  </property>
  <property fmtid="{D5CDD505-2E9C-101B-9397-08002B2CF9AE}" name="NXPowerLiteVersion" pid="3">
    <vt:lpwstr>D4.1.4</vt:lpwstr>
  </property>
</Properties>
</file>