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57" r:id="rId6"/>
    <p:sldId id="271" r:id="rId7"/>
    <p:sldId id="262" r:id="rId8"/>
    <p:sldId id="261" r:id="rId9"/>
    <p:sldId id="272" r:id="rId10"/>
    <p:sldId id="275" r:id="rId11"/>
    <p:sldId id="263" r:id="rId12"/>
    <p:sldId id="264" r:id="rId13"/>
    <p:sldId id="267" r:id="rId14"/>
    <p:sldId id="276" r:id="rId15"/>
    <p:sldId id="277" r:id="rId16"/>
    <p:sldId id="269" r:id="rId17"/>
    <p:sldId id="274" r:id="rId18"/>
    <p:sldId id="278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2" autoAdjust="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25EA55-99B6-4113-872F-BCB1056D0756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FAEF50-A1AF-47D8-878C-7A62BE440D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279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7314180-0CDE-4120-9F4F-BFC6C77FF72E}" type="slidenum">
              <a:rPr lang="ru-RU" smtClean="0"/>
              <a:pPr/>
              <a:t>9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11.07.2016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7.png"/><Relationship Id="rId10" Type="http://schemas.openxmlformats.org/officeDocument/2006/relationships/image" Target="../media/image18.jpeg"/><Relationship Id="rId4" Type="http://schemas.openxmlformats.org/officeDocument/2006/relationships/image" Target="../media/image13.jpe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3690934" cy="1718861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8000"/>
                </a:solidFill>
              </a:rPr>
              <a:t>Специалист  </a:t>
            </a:r>
            <a:r>
              <a:rPr lang="uk-UA" sz="2000" dirty="0" smtClean="0">
                <a:solidFill>
                  <a:srgbClr val="008000"/>
                </a:solidFill>
              </a:rPr>
              <a:t>ІІ </a:t>
            </a:r>
            <a:r>
              <a:rPr lang="ru-RU" sz="2000" dirty="0" smtClean="0">
                <a:solidFill>
                  <a:srgbClr val="008000"/>
                </a:solidFill>
              </a:rPr>
              <a:t>категории   </a:t>
            </a:r>
            <a:br>
              <a:rPr lang="ru-RU" sz="2000" dirty="0" smtClean="0">
                <a:solidFill>
                  <a:srgbClr val="008000"/>
                </a:solidFill>
              </a:rPr>
            </a:br>
            <a:r>
              <a:rPr lang="ru-RU" sz="2000" dirty="0" err="1" smtClean="0">
                <a:solidFill>
                  <a:srgbClr val="008000"/>
                </a:solidFill>
              </a:rPr>
              <a:t>ю</a:t>
            </a:r>
            <a:r>
              <a:rPr lang="ru-RU" sz="2000" dirty="0" smtClean="0">
                <a:solidFill>
                  <a:srgbClr val="008000"/>
                </a:solidFill>
              </a:rPr>
              <a:t>. Н. </a:t>
            </a:r>
            <a:r>
              <a:rPr lang="ru-RU" sz="2000" dirty="0" err="1" smtClean="0">
                <a:solidFill>
                  <a:srgbClr val="008000"/>
                </a:solidFill>
              </a:rPr>
              <a:t>сТРЮКОВА</a:t>
            </a:r>
            <a:r>
              <a:rPr lang="ru-RU" sz="2000" dirty="0" smtClean="0">
                <a:solidFill>
                  <a:srgbClr val="008000"/>
                </a:solidFill>
              </a:rPr>
              <a:t/>
            </a:r>
            <a:br>
              <a:rPr lang="ru-RU" sz="2000" dirty="0" smtClean="0">
                <a:solidFill>
                  <a:srgbClr val="008000"/>
                </a:solidFill>
              </a:rPr>
            </a:br>
            <a:r>
              <a:rPr lang="ru-RU" sz="2000" dirty="0" smtClean="0">
                <a:solidFill>
                  <a:srgbClr val="008000"/>
                </a:solidFill>
              </a:rPr>
              <a:t>ООШ № 4  г. </a:t>
            </a:r>
            <a:r>
              <a:rPr lang="ru-RU" sz="2000" dirty="0" err="1" smtClean="0">
                <a:solidFill>
                  <a:srgbClr val="008000"/>
                </a:solidFill>
              </a:rPr>
              <a:t>Черноморск</a:t>
            </a:r>
            <a:r>
              <a:rPr lang="ru-RU" sz="2000" dirty="0" smtClean="0">
                <a:solidFill>
                  <a:srgbClr val="008000"/>
                </a:solidFill>
              </a:rPr>
              <a:t/>
            </a:r>
            <a:br>
              <a:rPr lang="ru-RU" sz="2000" dirty="0" smtClean="0">
                <a:solidFill>
                  <a:srgbClr val="008000"/>
                </a:solidFill>
              </a:rPr>
            </a:br>
            <a:r>
              <a:rPr lang="en-US" sz="2000" dirty="0" smtClean="0">
                <a:solidFill>
                  <a:srgbClr val="008000"/>
                </a:solidFill>
              </a:rPr>
              <a:t>201</a:t>
            </a:r>
            <a:r>
              <a:rPr lang="ru-RU" sz="2000" smtClean="0">
                <a:solidFill>
                  <a:srgbClr val="008000"/>
                </a:solidFill>
              </a:rPr>
              <a:t>6 </a:t>
            </a:r>
            <a:r>
              <a:rPr lang="ru-RU" sz="2000" dirty="0" smtClean="0">
                <a:solidFill>
                  <a:srgbClr val="008000"/>
                </a:solidFill>
              </a:rPr>
              <a:t>г.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642918"/>
            <a:ext cx="8458200" cy="278608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Обучение грамоте</a:t>
            </a:r>
          </a:p>
          <a:p>
            <a:pPr algn="ctr"/>
            <a:r>
              <a:rPr lang="ru-RU" sz="36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1 класс</a:t>
            </a:r>
            <a:endParaRPr lang="en-US" sz="36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Тема. Буквы К, к. Звуки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[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к’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4web.ru/images/23/1043/640/img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496267" cy="637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428728" y="2000240"/>
            <a:ext cx="6400800" cy="347472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err="1" smtClean="0"/>
              <a:t>ку</a:t>
            </a:r>
            <a:r>
              <a:rPr lang="ru-RU" sz="4400" b="1" dirty="0" smtClean="0"/>
              <a:t>          </a:t>
            </a:r>
            <a:r>
              <a:rPr lang="ru-RU" sz="4400" b="1" dirty="0" err="1" smtClean="0"/>
              <a:t>ук</a:t>
            </a:r>
            <a:r>
              <a:rPr lang="ru-RU" sz="4400" b="1" dirty="0" smtClean="0"/>
              <a:t>       </a:t>
            </a:r>
            <a:r>
              <a:rPr lang="ru-RU" sz="4400" b="1" dirty="0" err="1" smtClean="0"/>
              <a:t>кук</a:t>
            </a:r>
            <a:r>
              <a:rPr lang="ru-RU" sz="4400" b="1" dirty="0" smtClean="0"/>
              <a:t> </a:t>
            </a:r>
          </a:p>
          <a:p>
            <a:pPr>
              <a:buNone/>
            </a:pPr>
            <a:r>
              <a:rPr lang="ru-RU" sz="4400" b="1" dirty="0" smtClean="0"/>
              <a:t>ко          </a:t>
            </a:r>
            <a:r>
              <a:rPr lang="ru-RU" sz="4400" b="1" dirty="0" err="1" smtClean="0"/>
              <a:t>ок</a:t>
            </a:r>
            <a:r>
              <a:rPr lang="ru-RU" sz="4400" b="1" dirty="0" smtClean="0"/>
              <a:t>       </a:t>
            </a:r>
            <a:r>
              <a:rPr lang="ru-RU" sz="4400" b="1" dirty="0" err="1" smtClean="0"/>
              <a:t>кин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err="1" smtClean="0"/>
              <a:t>кы</a:t>
            </a:r>
            <a:r>
              <a:rPr lang="ru-RU" sz="4400" b="1" dirty="0" smtClean="0"/>
              <a:t>         </a:t>
            </a:r>
            <a:r>
              <a:rPr lang="ru-RU" sz="4400" b="1" dirty="0" err="1" smtClean="0"/>
              <a:t>ык</a:t>
            </a:r>
            <a:r>
              <a:rPr lang="ru-RU" sz="4400" b="1" dirty="0" smtClean="0"/>
              <a:t>      око</a:t>
            </a:r>
          </a:p>
          <a:p>
            <a:pPr>
              <a:buNone/>
            </a:pPr>
            <a:r>
              <a:rPr lang="ru-RU" sz="4400" b="1" dirty="0" err="1" smtClean="0"/>
              <a:t>ки</a:t>
            </a:r>
            <a:r>
              <a:rPr lang="ru-RU" sz="4400" b="1" dirty="0" smtClean="0"/>
              <a:t>          </a:t>
            </a:r>
            <a:r>
              <a:rPr lang="ru-RU" sz="4400" b="1" dirty="0" err="1" smtClean="0"/>
              <a:t>ик</a:t>
            </a:r>
            <a:r>
              <a:rPr lang="ru-RU" sz="4400" b="1" dirty="0" smtClean="0"/>
              <a:t>       </a:t>
            </a:r>
            <a:r>
              <a:rPr lang="ru-RU" sz="4400" b="1" dirty="0" err="1" smtClean="0"/>
              <a:t>кру</a:t>
            </a:r>
            <a:r>
              <a:rPr lang="ru-RU" sz="4000" b="1" dirty="0" smtClean="0"/>
              <a:t>   </a:t>
            </a:r>
            <a:endParaRPr lang="ru-RU" sz="4000" b="1" dirty="0"/>
          </a:p>
        </p:txBody>
      </p:sp>
      <p:pic>
        <p:nvPicPr>
          <p:cNvPr id="5" name="Picture 2" descr="http://player.myshared.ru/1153951/data/images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290" y="0"/>
            <a:ext cx="3214710" cy="22888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439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b="1" dirty="0" smtClean="0"/>
              <a:t>К    Т                               М   Л    КО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/>
              <a:t>К    Т                               К    Р    В А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/>
              <a:t>КР    Т                             К    ТЁН    К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350043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8144" y="185736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4942" y="182068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267793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8144" y="264318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02366" y="351912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   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2200" y="351912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178592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264318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4" name="Picture 2" descr="http://player.myshared.ru/1153951/data/images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357694"/>
            <a:ext cx="3214710" cy="2288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СКОРОГОВОРКА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   </a:t>
            </a:r>
            <a:r>
              <a:rPr lang="ru-RU" sz="4000" b="1" dirty="0" smtClean="0">
                <a:solidFill>
                  <a:srgbClr val="0070C0"/>
                </a:solidFill>
              </a:rPr>
              <a:t>Котик ниток клубок укатил в уголок.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endParaRPr lang="ru-RU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player.myshared.ru/1153951/data/images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214818"/>
            <a:ext cx="3214710" cy="2288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Лексическая 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  <a:buNone/>
            </a:pPr>
            <a:r>
              <a:rPr lang="ru-RU" b="1" dirty="0" err="1" smtClean="0"/>
              <a:t>Про-сто-кваша</a:t>
            </a:r>
            <a:endParaRPr lang="ru-RU" b="1" dirty="0" smtClean="0"/>
          </a:p>
          <a:p>
            <a:pPr>
              <a:lnSpc>
                <a:spcPct val="200000"/>
              </a:lnSpc>
              <a:buNone/>
            </a:pPr>
            <a:r>
              <a:rPr lang="ru-RU" b="1" dirty="0" smtClean="0"/>
              <a:t> </a:t>
            </a:r>
            <a:r>
              <a:rPr lang="ru-RU" b="1" dirty="0" err="1" smtClean="0"/>
              <a:t>Хму-ро</a:t>
            </a:r>
            <a:endParaRPr lang="ru-RU" b="1" dirty="0"/>
          </a:p>
        </p:txBody>
      </p:sp>
      <p:pic>
        <p:nvPicPr>
          <p:cNvPr id="33794" name="Picture 2" descr="http://ahp-online.ru/images/9/4/jogurt-gustoj-iz-kozego-moloka-i-z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84784"/>
            <a:ext cx="3233936" cy="2425452"/>
          </a:xfrm>
          <a:prstGeom prst="rect">
            <a:avLst/>
          </a:prstGeom>
          <a:noFill/>
        </p:spPr>
      </p:pic>
      <p:pic>
        <p:nvPicPr>
          <p:cNvPr id="33796" name="Picture 4" descr="http://sokrnarmira.ru/_si/32/112314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492" y="3284985"/>
            <a:ext cx="2052227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Эдуард   Успенский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Eduard Uspensky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556792"/>
            <a:ext cx="3286125" cy="4933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3600" b="1" dirty="0" smtClean="0"/>
              <a:t>У-МЫ-ВАЛЬ-НИ-КЕ</a:t>
            </a:r>
          </a:p>
          <a:p>
            <a:pPr algn="just">
              <a:buNone/>
            </a:pPr>
            <a:r>
              <a:rPr lang="ru-RU" sz="3600" b="1" dirty="0" smtClean="0"/>
              <a:t>ПРО-СТОК-ВА-ША</a:t>
            </a:r>
          </a:p>
          <a:p>
            <a:pPr algn="just">
              <a:buNone/>
            </a:pPr>
            <a:r>
              <a:rPr lang="ru-RU" sz="3600" b="1" dirty="0" smtClean="0"/>
              <a:t>У-МЫ-ВАТЬ-СЯ</a:t>
            </a:r>
            <a:endParaRPr lang="ru-RU" sz="3600" b="1" dirty="0"/>
          </a:p>
        </p:txBody>
      </p:sp>
      <p:pic>
        <p:nvPicPr>
          <p:cNvPr id="4" name="Picture 2" descr="http://player.myshared.ru/1153951/data/images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214818"/>
            <a:ext cx="3214710" cy="2288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Arial Black" pitchFamily="34" charset="0"/>
              </a:rPr>
              <a:t>ловил   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К</a:t>
            </a:r>
            <a:r>
              <a:rPr lang="ru-RU" b="1" dirty="0" smtClean="0">
                <a:latin typeface="Arial Black" pitchFamily="34" charset="0"/>
              </a:rPr>
              <a:t>от  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к</a:t>
            </a:r>
            <a:r>
              <a:rPr lang="ru-RU" b="1" dirty="0" smtClean="0">
                <a:latin typeface="Arial Black" pitchFamily="34" charset="0"/>
              </a:rPr>
              <a:t>рыс.   мышей    и</a:t>
            </a:r>
          </a:p>
          <a:p>
            <a:pPr>
              <a:buNone/>
            </a:pPr>
            <a:endParaRPr lang="ru-RU" b="1" dirty="0" smtClean="0">
              <a:latin typeface="Arial Black" pitchFamily="34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3143248"/>
            <a:ext cx="78581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Кот ловил мышей и крыс.</a:t>
            </a:r>
            <a:endParaRPr lang="ru-RU" sz="4400" b="1" dirty="0"/>
          </a:p>
        </p:txBody>
      </p:sp>
      <p:pic>
        <p:nvPicPr>
          <p:cNvPr id="1026" name="Picture 2" descr="http://vseskazki.su/images/skazki/koshka-i-mys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3675691"/>
            <a:ext cx="3095630" cy="31823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Calibri" pitchFamily="34" charset="0"/>
              </a:rPr>
              <a:t>ТРУДНО</a:t>
            </a:r>
          </a:p>
          <a:p>
            <a:pPr>
              <a:lnSpc>
                <a:spcPct val="150000"/>
              </a:lnSpc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Calibri" pitchFamily="34" charset="0"/>
              </a:rPr>
              <a:t>ЛЕГКО</a:t>
            </a:r>
          </a:p>
          <a:p>
            <a:pPr>
              <a:lnSpc>
                <a:spcPct val="150000"/>
              </a:lnSpc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Calibri" pitchFamily="34" charset="0"/>
              </a:rPr>
              <a:t>ИНТЕРЕСНО </a:t>
            </a:r>
          </a:p>
          <a:p>
            <a:pPr>
              <a:lnSpc>
                <a:spcPct val="150000"/>
              </a:lnSpc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Calibri" pitchFamily="34" charset="0"/>
              </a:rPr>
              <a:t>НЕПОНЯТНО</a:t>
            </a:r>
            <a:endParaRPr lang="ru-RU" sz="36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4" name="Picture 2" descr="http://player.myshared.ru/1153951/data/images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437112"/>
            <a:ext cx="2566638" cy="18274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1143000" y="1071546"/>
            <a:ext cx="7215214" cy="3134694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>
                <a:latin typeface="Book Antiqua" pitchFamily="18" charset="0"/>
              </a:rPr>
              <a:t>Спасибо за работу!</a:t>
            </a:r>
            <a:endParaRPr lang="ru-RU" sz="6000" dirty="0">
              <a:latin typeface="Book Antiqua" pitchFamily="18" charset="0"/>
            </a:endParaRPr>
          </a:p>
        </p:txBody>
      </p:sp>
      <p:pic>
        <p:nvPicPr>
          <p:cNvPr id="6" name="Picture 14" descr="http://i76.beon.ru/66/79/2287966/91/80515291/cat9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214554"/>
            <a:ext cx="2928958" cy="3717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ЧИСТОГОВОРКА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err="1" smtClean="0">
                <a:solidFill>
                  <a:srgbClr val="00B050"/>
                </a:solidFill>
              </a:rPr>
              <a:t>Ко-ко-ко</a:t>
            </a:r>
            <a:r>
              <a:rPr lang="ru-RU" b="1" dirty="0" smtClean="0">
                <a:solidFill>
                  <a:srgbClr val="00B050"/>
                </a:solidFill>
              </a:rPr>
              <a:t> кот далеко</a:t>
            </a:r>
          </a:p>
          <a:p>
            <a:pPr>
              <a:buNone/>
            </a:pPr>
            <a:r>
              <a:rPr lang="ru-RU" b="1" dirty="0" err="1" smtClean="0">
                <a:solidFill>
                  <a:srgbClr val="00B050"/>
                </a:solidFill>
              </a:rPr>
              <a:t>Ка-ка-ка</a:t>
            </a:r>
            <a:r>
              <a:rPr lang="ru-RU" b="1" dirty="0" smtClean="0">
                <a:solidFill>
                  <a:srgbClr val="00B050"/>
                </a:solidFill>
              </a:rPr>
              <a:t> дай молока</a:t>
            </a:r>
          </a:p>
          <a:p>
            <a:pPr>
              <a:buNone/>
            </a:pPr>
            <a:r>
              <a:rPr lang="ru-RU" b="1" dirty="0" err="1" smtClean="0">
                <a:solidFill>
                  <a:srgbClr val="00B050"/>
                </a:solidFill>
              </a:rPr>
              <a:t>Ку-ку-ку</a:t>
            </a:r>
            <a:r>
              <a:rPr lang="ru-RU" b="1" dirty="0" smtClean="0">
                <a:solidFill>
                  <a:srgbClr val="00B050"/>
                </a:solidFill>
              </a:rPr>
              <a:t> лежит на боку</a:t>
            </a:r>
          </a:p>
          <a:p>
            <a:pPr>
              <a:buNone/>
            </a:pPr>
            <a:r>
              <a:rPr lang="ru-RU" b="1" dirty="0" err="1" smtClean="0">
                <a:solidFill>
                  <a:srgbClr val="00B050"/>
                </a:solidFill>
              </a:rPr>
              <a:t>Ок-ок-ок</a:t>
            </a:r>
            <a:r>
              <a:rPr lang="ru-RU" b="1" dirty="0" smtClean="0">
                <a:solidFill>
                  <a:srgbClr val="00B050"/>
                </a:solidFill>
              </a:rPr>
              <a:t> беги со всех ног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Picture 2" descr="http://player.myshared.ru/1153951/data/images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214818"/>
            <a:ext cx="3214710" cy="2288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4" name="Picture 6" descr="http://1.bp.blogspot.com/-uWcjLw1_bjU/T5gEzKseHjI/AAAAAAAAAeg/OhzeEd06pRY/s1600/00005s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0"/>
            <a:ext cx="2428892" cy="32385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6" name="Picture 8" descr="http://www.moirebenok.ua/wp-content/uploads/2013/12/fairy_ta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00" y="2928934"/>
            <a:ext cx="3571900" cy="35970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8" name="Picture 10" descr="http://cs625426.vk.me/v625426748/36dc5/arT15qjyqd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2890825"/>
            <a:ext cx="3060767" cy="3967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6" descr="http://forum.kurs.com.ua/uploads/profile/photo-2029.png?_r=13954275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000108"/>
            <a:ext cx="2000264" cy="2985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algn="ctr"/>
            <a:r>
              <a:rPr lang="ru-RU" sz="4800" b="1" dirty="0" smtClean="0">
                <a:latin typeface="Arial" charset="0"/>
              </a:rPr>
              <a:t>Кот    Кеша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2582CA4-FB99-4437-A391-22781306ED4C}" type="datetime1">
              <a:rPr lang="ru-RU"/>
              <a:pPr>
                <a:defRPr/>
              </a:pPr>
              <a:t>11.07.2016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F9ECA-4714-48DA-915B-A89DAC9D8144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140200" y="1773238"/>
            <a:ext cx="177484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dirty="0" smtClean="0"/>
              <a:t> А О И </a:t>
            </a:r>
            <a:endParaRPr lang="ru-RU" sz="4400" b="1" dirty="0"/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5867400" y="1773238"/>
            <a:ext cx="53893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dirty="0" smtClean="0"/>
              <a:t>К</a:t>
            </a:r>
            <a:endParaRPr lang="ru-RU" sz="4400" b="1" dirty="0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6443663" y="1773238"/>
            <a:ext cx="12350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/>
              <a:t>Ы У</a:t>
            </a:r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 flipH="1">
            <a:off x="5508625" y="2420938"/>
            <a:ext cx="5048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4" name="Line 12"/>
          <p:cNvSpPr>
            <a:spLocks noChangeShapeType="1"/>
          </p:cNvSpPr>
          <p:nvPr/>
        </p:nvSpPr>
        <p:spPr bwMode="auto">
          <a:xfrm flipH="1" flipV="1">
            <a:off x="6300788" y="2420938"/>
            <a:ext cx="431800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4859338" y="2997200"/>
            <a:ext cx="80823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 smtClean="0">
                <a:cs typeface="Arial" charset="0"/>
              </a:rPr>
              <a:t>[</a:t>
            </a:r>
            <a:r>
              <a:rPr lang="ru-RU" sz="4000" b="1" dirty="0" smtClean="0">
                <a:cs typeface="Arial" charset="0"/>
              </a:rPr>
              <a:t>К</a:t>
            </a:r>
            <a:r>
              <a:rPr lang="en-US" sz="4000" b="1" dirty="0" smtClean="0">
                <a:cs typeface="Arial" charset="0"/>
              </a:rPr>
              <a:t>]</a:t>
            </a:r>
            <a:endParaRPr lang="en-US" sz="4000" b="1" dirty="0">
              <a:cs typeface="Arial" charset="0"/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6227763" y="2997200"/>
            <a:ext cx="9364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 smtClean="0">
                <a:cs typeface="Arial" charset="0"/>
              </a:rPr>
              <a:t>[</a:t>
            </a:r>
            <a:r>
              <a:rPr lang="ru-RU" sz="4000" b="1" dirty="0" smtClean="0">
                <a:cs typeface="Arial" charset="0"/>
              </a:rPr>
              <a:t>К’</a:t>
            </a:r>
            <a:r>
              <a:rPr lang="en-US" sz="4000" b="1" dirty="0">
                <a:cs typeface="Arial" charset="0"/>
              </a:rPr>
              <a:t>]</a:t>
            </a:r>
          </a:p>
        </p:txBody>
      </p:sp>
      <p:pic>
        <p:nvPicPr>
          <p:cNvPr id="14" name="Picture 6" descr="http://forum.kurs.com.ua/uploads/profile/photo-2029.png?_r=13954275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86928"/>
            <a:ext cx="2786082" cy="4158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3083" grpId="0" animBg="1"/>
      <p:bldP spid="3084" grpId="0" animBg="1"/>
      <p:bldP spid="30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http://fs00.infourok.ru/images/doc/114/134494/img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 alt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ru-RU" altLang="ru-RU" dirty="0">
              <a:solidFill>
                <a:srgbClr val="898989"/>
              </a:solidFill>
            </a:endParaRPr>
          </a:p>
        </p:txBody>
      </p:sp>
      <p:pic>
        <p:nvPicPr>
          <p:cNvPr id="26628" name="Рисунок 4" descr="04e5c28b463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323217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КОТ             КЕША</a:t>
            </a:r>
          </a:p>
          <a:p>
            <a:pPr>
              <a:buNone/>
            </a:pP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85786" y="2643182"/>
            <a:ext cx="278608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393671" y="3036091"/>
            <a:ext cx="785024" cy="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3214678" y="3000372"/>
            <a:ext cx="71438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14348" y="3429000"/>
            <a:ext cx="285752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1250133" y="3036091"/>
            <a:ext cx="78581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2107389" y="3036091"/>
            <a:ext cx="78581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143504" y="2643182"/>
            <a:ext cx="314327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143504" y="3500438"/>
            <a:ext cx="321471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4643438" y="3071810"/>
            <a:ext cx="85725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7929586" y="3071810"/>
            <a:ext cx="85725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5430050" y="3071016"/>
            <a:ext cx="85725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>
            <a:off x="6144430" y="3071810"/>
            <a:ext cx="856462" cy="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7000892" y="3071810"/>
            <a:ext cx="85725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57224" y="278605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____</a:t>
            </a:r>
            <a:endParaRPr lang="ru-RU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1714480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/>
                <a:cs typeface="Times New Roman"/>
              </a:rPr>
              <a:t>   ●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643174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____</a:t>
            </a:r>
            <a:endParaRPr lang="ru-RU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5143504" y="1928802"/>
            <a:ext cx="64294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/>
                <a:cs typeface="Times New Roman"/>
              </a:rPr>
              <a:t>   </a:t>
            </a:r>
            <a:r>
              <a:rPr lang="ru-RU" sz="6000" dirty="0" smtClean="0">
                <a:latin typeface="Times New Roman"/>
                <a:cs typeface="Times New Roman"/>
              </a:rPr>
              <a:t>‗</a:t>
            </a:r>
            <a:endParaRPr lang="ru-RU" sz="6000" dirty="0"/>
          </a:p>
        </p:txBody>
      </p:sp>
      <p:sp>
        <p:nvSpPr>
          <p:cNvPr id="57" name="TextBox 56"/>
          <p:cNvSpPr txBox="1"/>
          <p:nvPr/>
        </p:nvSpPr>
        <p:spPr>
          <a:xfrm>
            <a:off x="5857884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/>
                <a:cs typeface="Times New Roman"/>
              </a:rPr>
              <a:t>   ●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7500958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/>
                <a:cs typeface="Times New Roman"/>
              </a:rPr>
              <a:t>   ●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6643702" y="292893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____</a:t>
            </a:r>
            <a:endParaRPr lang="ru-RU" b="1" dirty="0"/>
          </a:p>
        </p:txBody>
      </p:sp>
      <p:pic>
        <p:nvPicPr>
          <p:cNvPr id="60" name="Picture 14" descr="http://i76.beon.ru/66/79/2287966/91/80515291/cat9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8100" y="0"/>
            <a:ext cx="1485900" cy="188595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6072198" y="221455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cxnSp>
        <p:nvCxnSpPr>
          <p:cNvPr id="27" name="Прямая соединительная линия 26"/>
          <p:cNvCxnSpPr>
            <a:stCxn id="25" idx="3"/>
            <a:endCxn id="25" idx="2"/>
          </p:cNvCxnSpPr>
          <p:nvPr/>
        </p:nvCxnSpPr>
        <p:spPr>
          <a:xfrm flipH="1">
            <a:off x="6250793" y="2399220"/>
            <a:ext cx="178595" cy="1846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6572264" y="2399220"/>
            <a:ext cx="794" cy="137267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F:\Начальная школа 2\шаблоны\70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43"/>
            <a:ext cx="9144000" cy="679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127" name="Group 7"/>
          <p:cNvGraphicFramePr>
            <a:graphicFrameLocks noGrp="1"/>
          </p:cNvGraphicFramePr>
          <p:nvPr/>
        </p:nvGraphicFramePr>
        <p:xfrm>
          <a:off x="304800" y="1143000"/>
          <a:ext cx="2057400" cy="533400"/>
        </p:xfrm>
        <a:graphic>
          <a:graphicData uri="http://schemas.openxmlformats.org/drawingml/2006/table">
            <a:tbl>
              <a:tblPr/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140" name="Group 20"/>
          <p:cNvGraphicFramePr>
            <a:graphicFrameLocks noGrp="1"/>
          </p:cNvGraphicFramePr>
          <p:nvPr/>
        </p:nvGraphicFramePr>
        <p:xfrm>
          <a:off x="3276600" y="1143000"/>
          <a:ext cx="2133600" cy="518160"/>
        </p:xfrm>
        <a:graphic>
          <a:graphicData uri="http://schemas.openxmlformats.org/drawingml/2006/table">
            <a:tbl>
              <a:tblPr/>
              <a:tblGrid>
                <a:gridCol w="71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151" name="Group 31"/>
          <p:cNvGraphicFramePr>
            <a:graphicFrameLocks noGrp="1"/>
          </p:cNvGraphicFramePr>
          <p:nvPr/>
        </p:nvGraphicFramePr>
        <p:xfrm>
          <a:off x="6096000" y="1143000"/>
          <a:ext cx="2133600" cy="518160"/>
        </p:xfrm>
        <a:graphic>
          <a:graphicData uri="http://schemas.openxmlformats.org/drawingml/2006/table">
            <a:tbl>
              <a:tblPr/>
              <a:tblGrid>
                <a:gridCol w="71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531665" y="116632"/>
            <a:ext cx="57355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kern="10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Где живёт звук?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22" name="Picture 2" descr="http://zaporozhe.do-ua.com/images/normal/5870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643" y="4321975"/>
            <a:ext cx="980022" cy="1214446"/>
          </a:xfrm>
          <a:prstGeom prst="rect">
            <a:avLst/>
          </a:prstGeom>
          <a:noFill/>
        </p:spPr>
      </p:pic>
      <p:pic>
        <p:nvPicPr>
          <p:cNvPr id="30724" name="Picture 4" descr="http://player.myshared.ru/1007876/data/images/img17.jp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5357826"/>
            <a:ext cx="1737140" cy="1207257"/>
          </a:xfrm>
          <a:prstGeom prst="actionButtonForwardNext">
            <a:avLst/>
          </a:prstGeom>
          <a:noFill/>
        </p:spPr>
      </p:pic>
      <p:pic>
        <p:nvPicPr>
          <p:cNvPr id="30726" name="Picture 6" descr="http://forum.kurs.com.ua/uploads/profile/photo-2029.png?_r=13954275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5143512"/>
            <a:ext cx="990598" cy="1478504"/>
          </a:xfrm>
          <a:prstGeom prst="rect">
            <a:avLst/>
          </a:prstGeom>
          <a:noFill/>
        </p:spPr>
      </p:pic>
      <p:pic>
        <p:nvPicPr>
          <p:cNvPr id="30732" name="Picture 12" descr="http://www.birliktealalim.com/imgs/Urunler/4239/3_big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5357826"/>
            <a:ext cx="819045" cy="1214446"/>
          </a:xfrm>
          <a:prstGeom prst="rect">
            <a:avLst/>
          </a:prstGeom>
          <a:noFill/>
        </p:spPr>
      </p:pic>
      <p:pic>
        <p:nvPicPr>
          <p:cNvPr id="30734" name="Picture 14" descr="http://dostavkaspb.com/images/tovar/small/p4929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5286388"/>
            <a:ext cx="1143008" cy="1143008"/>
          </a:xfrm>
          <a:prstGeom prst="rect">
            <a:avLst/>
          </a:prstGeom>
          <a:noFill/>
        </p:spPr>
      </p:pic>
      <p:pic>
        <p:nvPicPr>
          <p:cNvPr id="30736" name="Picture 16" descr="http://skachatkartinki.ru/img/picture/Sep/28/7cf44749f2376cdf31a37946b0f4a337/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357826"/>
            <a:ext cx="1643074" cy="1643074"/>
          </a:xfrm>
          <a:prstGeom prst="rect">
            <a:avLst/>
          </a:prstGeom>
          <a:noFill/>
        </p:spPr>
      </p:pic>
      <p:pic>
        <p:nvPicPr>
          <p:cNvPr id="30738" name="Picture 18" descr="http://stella69.www.nn.ru/users/foto/293044-2012-03-03-0_534e8_593c6e9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86678" y="4071942"/>
            <a:ext cx="1357322" cy="1357322"/>
          </a:xfrm>
          <a:prstGeom prst="rect">
            <a:avLst/>
          </a:prstGeom>
          <a:noFill/>
        </p:spPr>
      </p:pic>
      <p:pic>
        <p:nvPicPr>
          <p:cNvPr id="30740" name="Picture 20" descr="http://static.kaymu.by/p/other2-8751-601713-1-product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2757" y="4828655"/>
            <a:ext cx="1793360" cy="1793361"/>
          </a:xfrm>
          <a:prstGeom prst="rect">
            <a:avLst/>
          </a:prstGeom>
          <a:noFill/>
        </p:spPr>
      </p:pic>
      <p:pic>
        <p:nvPicPr>
          <p:cNvPr id="30730" name="Picture 10" descr="http://s29.postimg.org/tyh68bt8n/trturka_cicek_png_27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00628" y="4929198"/>
            <a:ext cx="1245451" cy="1643074"/>
          </a:xfrm>
          <a:prstGeom prst="rect">
            <a:avLst/>
          </a:prstGeom>
          <a:noFill/>
        </p:spPr>
      </p:pic>
      <p:pic>
        <p:nvPicPr>
          <p:cNvPr id="30742" name="Picture 22" descr="http://girlaccessories.net/wp-content/uploads/2011/03/happy-face-150x150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7D3B3"/>
              </a:clrFrom>
              <a:clrTo>
                <a:srgbClr val="F7D3B3">
                  <a:alpha val="0"/>
                </a:srgbClr>
              </a:clrTo>
            </a:clrChange>
            <a:duotone>
              <a:prstClr val="black"/>
              <a:srgbClr val="00B0F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428596" y="1214422"/>
            <a:ext cx="428628" cy="428628"/>
          </a:xfrm>
          <a:prstGeom prst="rect">
            <a:avLst/>
          </a:prstGeom>
          <a:solidFill>
            <a:srgbClr val="00B0F0"/>
          </a:solidFill>
        </p:spPr>
      </p:pic>
      <p:pic>
        <p:nvPicPr>
          <p:cNvPr id="31" name="Picture 22" descr="http://girlaccessories.net/wp-content/uploads/2011/03/happy-face-150x150.jpg"/>
          <p:cNvPicPr>
            <a:picLocks noChangeAspect="1" noChangeArrowheads="1"/>
          </p:cNvPicPr>
          <p:nvPr/>
        </p:nvPicPr>
        <p:blipFill>
          <a:blip r:embed="rId12" cstate="print">
            <a:duotone>
              <a:prstClr val="black"/>
              <a:srgbClr val="00B0F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4143372" y="1214422"/>
            <a:ext cx="428628" cy="428628"/>
          </a:xfrm>
          <a:prstGeom prst="rect">
            <a:avLst/>
          </a:prstGeom>
          <a:solidFill>
            <a:srgbClr val="0070C0"/>
          </a:solidFill>
        </p:spPr>
      </p:pic>
      <p:pic>
        <p:nvPicPr>
          <p:cNvPr id="19" name="Picture 18" descr="http://stella69.www.nn.ru/users/foto/293044-2012-03-03-0_534e8_593c6e9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86678" y="4429132"/>
            <a:ext cx="1357322" cy="1357322"/>
          </a:xfrm>
          <a:prstGeom prst="rect">
            <a:avLst/>
          </a:prstGeom>
          <a:noFill/>
        </p:spPr>
      </p:pic>
      <p:pic>
        <p:nvPicPr>
          <p:cNvPr id="20" name="Picture 22" descr="http://girlaccessories.net/wp-content/uploads/2011/03/happy-face-150x150.jpg"/>
          <p:cNvPicPr>
            <a:picLocks noChangeAspect="1" noChangeArrowheads="1"/>
          </p:cNvPicPr>
          <p:nvPr/>
        </p:nvPicPr>
        <p:blipFill>
          <a:blip r:embed="rId12" cstate="print">
            <a:duotone>
              <a:prstClr val="black"/>
              <a:srgbClr val="00B0F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643834" y="1214422"/>
            <a:ext cx="428628" cy="428628"/>
          </a:xfrm>
          <a:prstGeom prst="rect">
            <a:avLst/>
          </a:prstGeom>
          <a:solidFill>
            <a:srgbClr val="0070C0"/>
          </a:solidFill>
        </p:spPr>
      </p:pic>
    </p:spTree>
    <p:extLst>
      <p:ext uri="{BB962C8B-B14F-4D97-AF65-F5344CB8AC3E}">
        <p14:creationId xmlns:p14="http://schemas.microsoft.com/office/powerpoint/2010/main" val="144019352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022E-16 L 0.35469 -0.34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26" y="-1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0694E-6 L 0.0243 -0.474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5" y="-237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8659E-6 L 0.0217 -0.4623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-231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01 0.02983 L -0.18368 -0.3270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33 -0.15611 L 0.08975 -0.4708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92 -0.11771 L 0.12917 -0.4535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49676E-6 L 0.12014 -0.4692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" y="-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44218E-6 L -0.07083 -0.3855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6 -1.35985E-6 L -0.70885 -0.1154 " pathEditMode="relative" ptsTypes="A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6457E-6 L -0.44097 -0.15726 " pathEditMode="relative" ptsTypes="AA">
                                      <p:cBhvr>
                                        <p:cTn id="42" dur="2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contrast="24000"/>
          </a:blip>
          <a:srcRect t="47" r="65215" b="35071"/>
          <a:stretch>
            <a:fillRect/>
          </a:stretch>
        </p:blipFill>
        <p:spPr bwMode="auto">
          <a:xfrm>
            <a:off x="4427538" y="549275"/>
            <a:ext cx="3902075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57" name="WordArt 5"/>
          <p:cNvSpPr>
            <a:spLocks noChangeArrowheads="1" noChangeShapeType="1" noTextEdit="1"/>
          </p:cNvSpPr>
          <p:nvPr/>
        </p:nvSpPr>
        <p:spPr bwMode="auto">
          <a:xfrm>
            <a:off x="827088" y="836613"/>
            <a:ext cx="2484437" cy="3816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 Black"/>
              </a:rPr>
              <a:t>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7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366</TotalTime>
  <Words>152</Words>
  <Application>Microsoft Office PowerPoint</Application>
  <PresentationFormat>Экран (4:3)</PresentationFormat>
  <Paragraphs>61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Arial Black</vt:lpstr>
      <vt:lpstr>Book Antiqua</vt:lpstr>
      <vt:lpstr>Calibri</vt:lpstr>
      <vt:lpstr>Franklin Gothic Book</vt:lpstr>
      <vt:lpstr>Franklin Gothic Medium</vt:lpstr>
      <vt:lpstr>Times New Roman</vt:lpstr>
      <vt:lpstr>Wingdings 2</vt:lpstr>
      <vt:lpstr>Трек</vt:lpstr>
      <vt:lpstr>Специалист  ІІ категории    ю. Н. сТРЮКОВА ООШ № 4  г. Черноморск 2016 г.</vt:lpstr>
      <vt:lpstr>ЧИСТОГОВОРКА</vt:lpstr>
      <vt:lpstr>Презентация PowerPoint</vt:lpstr>
      <vt:lpstr>Кот    Кеша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СКОРОГОВОРКА</vt:lpstr>
      <vt:lpstr>Лексическая  работа</vt:lpstr>
      <vt:lpstr>Эдуард   Успенский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Специалист  ІІ категории    ю. Н. сТРЮКОВА ООШ № 4  г. Ильичёвска 2015 г.</dc:title>
  <cp:lastModifiedBy>Admin</cp:lastModifiedBy>
  <cp:revision>34</cp:revision>
  <dcterms:modified xsi:type="dcterms:W3CDTF">2016-07-11T13:29:48Z</dcterms:modified>
</cp:coreProperties>
</file>