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56" r:id="rId9"/>
    <p:sldId id="259" r:id="rId10"/>
    <p:sldId id="260" r:id="rId11"/>
    <p:sldId id="258" r:id="rId12"/>
    <p:sldId id="271" r:id="rId13"/>
    <p:sldId id="265" r:id="rId14"/>
    <p:sldId id="267" r:id="rId15"/>
    <p:sldId id="269" r:id="rId16"/>
    <p:sldId id="268" r:id="rId17"/>
    <p:sldId id="272" r:id="rId18"/>
    <p:sldId id="261" r:id="rId19"/>
    <p:sldId id="262" r:id="rId20"/>
    <p:sldId id="264" r:id="rId21"/>
    <p:sldId id="263" r:id="rId22"/>
    <p:sldId id="257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2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7575" y="260647"/>
            <a:ext cx="2723956" cy="172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47575" y="1996626"/>
            <a:ext cx="8400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5C2A"/>
                </a:solidFill>
                <a:cs typeface="Times New Roman" panose="02020603050405020304" pitchFamily="18" charset="0"/>
              </a:rPr>
              <a:t>Символы </a:t>
            </a:r>
            <a:r>
              <a:rPr lang="ru-RU" sz="4800" b="1" dirty="0" smtClean="0">
                <a:solidFill>
                  <a:srgbClr val="005C2A"/>
                </a:solidFill>
                <a:cs typeface="Times New Roman" panose="02020603050405020304" pitchFamily="18" charset="0"/>
              </a:rPr>
              <a:t>Украины: ромашка</a:t>
            </a:r>
            <a:r>
              <a:rPr lang="ru-RU" sz="4800" b="1" dirty="0">
                <a:solidFill>
                  <a:srgbClr val="005C2A"/>
                </a:solidFill>
                <a:cs typeface="Times New Roman" panose="02020603050405020304" pitchFamily="18" charset="0"/>
              </a:rPr>
              <a:t>, мак, </a:t>
            </a:r>
            <a:r>
              <a:rPr lang="ru-RU" sz="4800" b="1" dirty="0" smtClean="0">
                <a:solidFill>
                  <a:srgbClr val="005C2A"/>
                </a:solidFill>
                <a:cs typeface="Times New Roman" panose="02020603050405020304" pitchFamily="18" charset="0"/>
              </a:rPr>
              <a:t>подсолнух</a:t>
            </a:r>
            <a:r>
              <a:rPr lang="ru-RU" sz="4800" b="1" dirty="0">
                <a:solidFill>
                  <a:srgbClr val="005C2A"/>
                </a:solidFill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005C2A"/>
                </a:solidFill>
                <a:cs typeface="Times New Roman" panose="02020603050405020304" pitchFamily="18" charset="0"/>
              </a:rPr>
            </a:br>
            <a:endParaRPr lang="ru-RU" sz="4800" b="1" dirty="0"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3919" y="4898441"/>
            <a:ext cx="4680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Презентацию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подготовили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учитель начальных  классов</a:t>
            </a:r>
          </a:p>
          <a:p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</a:rPr>
              <a:t>Кельманская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Вероника Антоновна</a:t>
            </a: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 и 2 – А класс</a:t>
            </a:r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9675" y="252054"/>
            <a:ext cx="2492742" cy="1736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803" y="4368666"/>
            <a:ext cx="2538474" cy="208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643174" y="785794"/>
            <a:ext cx="4286280" cy="74296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Проект</a:t>
            </a:r>
            <a:br>
              <a:rPr kumimoji="0" lang="ru-RU" alt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00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Лечебные свойства ромашки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913695"/>
            <a:ext cx="7488832" cy="4212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9724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459432"/>
            <a:ext cx="8229600" cy="1600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Символы и легенды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1556792"/>
            <a:ext cx="5233067" cy="4474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700808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Ромашка</a:t>
            </a:r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символ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здоровья, добра, нежности, </a:t>
            </a:r>
            <a:endParaRPr lang="ru-RU" sz="32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красоты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целомудрия.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1503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857232"/>
            <a:ext cx="7680854" cy="4320480"/>
          </a:xfrm>
        </p:spPr>
      </p:pic>
    </p:spTree>
    <p:extLst>
      <p:ext uri="{BB962C8B-B14F-4D97-AF65-F5344CB8AC3E}">
        <p14:creationId xmlns:p14="http://schemas.microsoft.com/office/powerpoint/2010/main" xmlns="" val="39429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П</a:t>
            </a:r>
            <a:r>
              <a:rPr lang="ru-RU" sz="5400" b="1" dirty="0" smtClean="0">
                <a:solidFill>
                  <a:srgbClr val="002060"/>
                </a:solidFill>
              </a:rPr>
              <a:t>одсолнух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268760"/>
            <a:ext cx="6696743" cy="5023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044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6002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Загадки и стихи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772816"/>
            <a:ext cx="7511465" cy="4225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3549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Лечебные свойства подсолнуха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6" y="1571612"/>
            <a:ext cx="729681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876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459432"/>
            <a:ext cx="8229600" cy="16002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Символы и легенды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1"/>
            <a:ext cx="3528392" cy="40610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5C2A"/>
                </a:solidFill>
              </a:rPr>
              <a:t>Подсолнух </a:t>
            </a:r>
            <a:r>
              <a:rPr lang="ru-RU" sz="2800" b="1" dirty="0" smtClean="0">
                <a:solidFill>
                  <a:srgbClr val="00B050"/>
                </a:solidFill>
              </a:rPr>
              <a:t>-</a:t>
            </a:r>
            <a:r>
              <a:rPr lang="ru-RU" sz="2800" b="1" dirty="0" smtClean="0">
                <a:solidFill>
                  <a:srgbClr val="002060"/>
                </a:solidFill>
              </a:rPr>
              <a:t>символ </a:t>
            </a:r>
            <a:r>
              <a:rPr lang="ru-RU" sz="2800" b="1" dirty="0">
                <a:solidFill>
                  <a:srgbClr val="002060"/>
                </a:solidFill>
              </a:rPr>
              <a:t>Солнца, труда и благосостояния,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достатка</a:t>
            </a:r>
            <a:r>
              <a:rPr lang="ru-RU" sz="2800" b="1" dirty="0">
                <a:solidFill>
                  <a:srgbClr val="002060"/>
                </a:solidFill>
              </a:rPr>
              <a:t>, силы и благополучия.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8916" y="1556792"/>
            <a:ext cx="4954370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96571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772816"/>
            <a:ext cx="7711579" cy="4452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071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8229600" cy="16002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354650"/>
            <a:ext cx="7214599" cy="5026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1018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Загадки и стихи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844824"/>
            <a:ext cx="6048672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1282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7626246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«Дух </a:t>
            </a: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 может открыть для тебя 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секреты жизни».    </a:t>
            </a:r>
          </a:p>
          <a:p>
            <a:pPr marL="0" indent="0">
              <a:buNone/>
            </a:pPr>
            <a:endParaRPr lang="ru-RU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Блуберри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92" y="2643182"/>
            <a:ext cx="5271329" cy="3954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073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Лечебные свойства </a:t>
            </a:r>
            <a:r>
              <a:rPr lang="ru-RU" dirty="0" smtClean="0">
                <a:solidFill>
                  <a:srgbClr val="002060"/>
                </a:solidFill>
              </a:rPr>
              <a:t>мака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1944889"/>
            <a:ext cx="5807325" cy="4181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55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95169"/>
            <a:ext cx="8229600" cy="1600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Символы и легенды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298" y="2857496"/>
            <a:ext cx="6210557" cy="3492588"/>
          </a:xfrm>
        </p:spPr>
      </p:pic>
      <p:sp>
        <p:nvSpPr>
          <p:cNvPr id="3" name="Прямоугольник 2"/>
          <p:cNvSpPr/>
          <p:nvPr/>
        </p:nvSpPr>
        <p:spPr>
          <a:xfrm>
            <a:off x="928662" y="404664"/>
            <a:ext cx="74597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rgbClr val="00B050"/>
              </a:solidFill>
            </a:endParaRPr>
          </a:p>
          <a:p>
            <a:endParaRPr lang="ru-RU" sz="3600" b="1" dirty="0">
              <a:solidFill>
                <a:srgbClr val="00B050"/>
              </a:solidFill>
            </a:endParaRP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Мак </a:t>
            </a:r>
            <a:r>
              <a:rPr lang="ru-RU" sz="3600" b="1" dirty="0" smtClean="0">
                <a:solidFill>
                  <a:srgbClr val="002060"/>
                </a:solidFill>
              </a:rPr>
              <a:t>– </a:t>
            </a:r>
            <a:r>
              <a:rPr lang="ru-RU" sz="3600" b="1" dirty="0" smtClean="0">
                <a:solidFill>
                  <a:srgbClr val="C00000"/>
                </a:solidFill>
              </a:rPr>
              <a:t>символ </a:t>
            </a:r>
            <a:r>
              <a:rPr lang="ru-RU" sz="3600" b="1" dirty="0">
                <a:solidFill>
                  <a:srgbClr val="C00000"/>
                </a:solidFill>
              </a:rPr>
              <a:t>бесконечности </a:t>
            </a:r>
            <a:r>
              <a:rPr lang="ru-RU" sz="3600" b="1" dirty="0" smtClean="0">
                <a:solidFill>
                  <a:srgbClr val="C00000"/>
                </a:solidFill>
              </a:rPr>
              <a:t>успокоения</a:t>
            </a:r>
            <a:r>
              <a:rPr lang="ru-RU" sz="3600" b="1" dirty="0">
                <a:solidFill>
                  <a:srgbClr val="C00000"/>
                </a:solidFill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56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Мак – символ памяти </a:t>
            </a:r>
            <a:r>
              <a:rPr lang="ru-RU" sz="4000" dirty="0" smtClean="0"/>
              <a:t>всех </a:t>
            </a:r>
            <a:br>
              <a:rPr lang="ru-RU" sz="4000" dirty="0" smtClean="0"/>
            </a:br>
            <a:r>
              <a:rPr lang="ru-RU" sz="4000" dirty="0" smtClean="0"/>
              <a:t>жертв войны </a:t>
            </a:r>
            <a:endParaRPr lang="ru-RU" sz="4000" dirty="0"/>
          </a:p>
        </p:txBody>
      </p:sp>
      <p:pic>
        <p:nvPicPr>
          <p:cNvPr id="4" name="Объект 3" descr="http://admin.totalcan.com/upload/images/albums_photos/sph_155847k7I91R5j_050620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01848" y="1628800"/>
            <a:ext cx="4037434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451" y="2780927"/>
            <a:ext cx="4464496" cy="38514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0488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795320" cy="59375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 </a:t>
            </a:r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 может открыть для тебя 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секреты 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жизни».            </a:t>
            </a:r>
            <a:endParaRPr lang="ru-RU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Блуберри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2708920"/>
            <a:ext cx="4878540" cy="390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270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600200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</a:rPr>
              <a:t>Актуальность</a:t>
            </a:r>
            <a:br>
              <a:rPr lang="ru-RU" altLang="ru-RU" b="1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534182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	Изучение символов  </a:t>
            </a:r>
            <a:r>
              <a:rPr lang="ru-RU" sz="2800" b="1" dirty="0" smtClean="0">
                <a:solidFill>
                  <a:srgbClr val="00B050"/>
                </a:solidFill>
              </a:rPr>
              <a:t>Украины </a:t>
            </a:r>
            <a:r>
              <a:rPr lang="ru-RU" sz="2800" b="1" dirty="0" smtClean="0">
                <a:solidFill>
                  <a:srgbClr val="00B050"/>
                </a:solidFill>
              </a:rPr>
              <a:t>– растений    </a:t>
            </a:r>
            <a:r>
              <a:rPr lang="ru-RU" sz="2800" b="1" dirty="0" smtClean="0">
                <a:solidFill>
                  <a:srgbClr val="00B050"/>
                </a:solidFill>
              </a:rPr>
              <a:t>формирует ценностное </a:t>
            </a:r>
            <a:r>
              <a:rPr lang="ru-RU" sz="2800" b="1" dirty="0">
                <a:solidFill>
                  <a:srgbClr val="00B050"/>
                </a:solidFill>
              </a:rPr>
              <a:t>отношение к своей </a:t>
            </a:r>
            <a:r>
              <a:rPr lang="ru-RU" sz="2800" b="1" dirty="0" smtClean="0">
                <a:solidFill>
                  <a:srgbClr val="00B050"/>
                </a:solidFill>
              </a:rPr>
              <a:t>Родине</a:t>
            </a:r>
            <a:r>
              <a:rPr lang="ru-RU" sz="2800" b="1" dirty="0" smtClean="0">
                <a:solidFill>
                  <a:srgbClr val="00B050"/>
                </a:solidFill>
              </a:rPr>
              <a:t>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к </a:t>
            </a:r>
            <a:r>
              <a:rPr lang="ru-RU" sz="2800" b="1" dirty="0">
                <a:solidFill>
                  <a:srgbClr val="00B050"/>
                </a:solidFill>
              </a:rPr>
              <a:t>украинскому народу, его традициям, народным </a:t>
            </a:r>
            <a:r>
              <a:rPr lang="ru-RU" sz="2800" b="1" dirty="0" smtClean="0">
                <a:solidFill>
                  <a:srgbClr val="00B050"/>
                </a:solidFill>
              </a:rPr>
              <a:t> символам</a:t>
            </a:r>
            <a:r>
              <a:rPr lang="ru-RU" sz="2800" b="1" dirty="0" smtClean="0">
                <a:solidFill>
                  <a:srgbClr val="00B050"/>
                </a:solidFill>
              </a:rPr>
              <a:t>;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   </a:t>
            </a:r>
            <a:r>
              <a:rPr lang="ru-RU" sz="2800" b="1" dirty="0" smtClean="0">
                <a:solidFill>
                  <a:srgbClr val="00B050"/>
                </a:solidFill>
              </a:rPr>
              <a:t>развивает интерес </a:t>
            </a:r>
            <a:r>
              <a:rPr lang="ru-RU" sz="2800" b="1" dirty="0">
                <a:solidFill>
                  <a:srgbClr val="00B050"/>
                </a:solidFill>
              </a:rPr>
              <a:t>к </a:t>
            </a:r>
            <a:r>
              <a:rPr lang="ru-RU" sz="2800" b="1" dirty="0" smtClean="0">
                <a:solidFill>
                  <a:srgbClr val="00B050"/>
                </a:solidFill>
              </a:rPr>
              <a:t>исследовательской, </a:t>
            </a:r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   самостоятельной</a:t>
            </a:r>
            <a:r>
              <a:rPr lang="ru-RU" sz="2800" b="1" dirty="0">
                <a:solidFill>
                  <a:srgbClr val="00B050"/>
                </a:solidFill>
              </a:rPr>
              <a:t>, </a:t>
            </a:r>
            <a:r>
              <a:rPr lang="ru-RU" sz="2800" b="1" dirty="0" smtClean="0">
                <a:solidFill>
                  <a:srgbClr val="00B050"/>
                </a:solidFill>
              </a:rPr>
              <a:t>творческой работе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    учащихся.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92" y="4429132"/>
            <a:ext cx="3328371" cy="1872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3888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4525963"/>
          </a:xfrm>
        </p:spPr>
        <p:txBody>
          <a:bodyPr>
            <a:normAutofit/>
          </a:bodyPr>
          <a:lstStyle/>
          <a:p>
            <a:pPr marL="0" indent="0" algn="ctr">
              <a:buFontTx/>
              <a:buChar char="-"/>
            </a:pP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вы знаете </a:t>
            </a:r>
            <a:b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символы-растения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Украины?</a:t>
            </a:r>
            <a:endParaRPr lang="ru-RU" sz="4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82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вопрос:</a:t>
            </a:r>
            <a:endParaRPr lang="ru-RU" alt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0232" y="3000372"/>
            <a:ext cx="5112567" cy="2951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3263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6973544" cy="16002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Цели проекта: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268" y="1052736"/>
            <a:ext cx="7992888" cy="525658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5C2A"/>
                </a:solidFill>
              </a:rPr>
              <a:t>развивать интерес к познанию истории Украины, родного края; </a:t>
            </a:r>
            <a:r>
              <a:rPr lang="ru-RU" b="1" dirty="0" smtClean="0">
                <a:solidFill>
                  <a:srgbClr val="005C2A"/>
                </a:solidFill>
              </a:rPr>
              <a:t>национального </a:t>
            </a:r>
            <a:r>
              <a:rPr lang="ru-RU" b="1" dirty="0">
                <a:solidFill>
                  <a:srgbClr val="005C2A"/>
                </a:solidFill>
              </a:rPr>
              <a:t>сознания, патриотизма;</a:t>
            </a:r>
          </a:p>
          <a:p>
            <a:r>
              <a:rPr lang="ru-RU" b="1" dirty="0" smtClean="0">
                <a:solidFill>
                  <a:srgbClr val="005C2A"/>
                </a:solidFill>
              </a:rPr>
              <a:t>способствовать </a:t>
            </a:r>
            <a:r>
              <a:rPr lang="ru-RU" b="1" dirty="0">
                <a:solidFill>
                  <a:srgbClr val="005C2A"/>
                </a:solidFill>
              </a:rPr>
              <a:t>расширению системы знаний о символах </a:t>
            </a:r>
            <a:r>
              <a:rPr lang="ru-RU" b="1" dirty="0" smtClean="0">
                <a:solidFill>
                  <a:srgbClr val="005C2A"/>
                </a:solidFill>
              </a:rPr>
              <a:t>Украины</a:t>
            </a:r>
            <a:r>
              <a:rPr lang="ru-RU" b="1" dirty="0">
                <a:solidFill>
                  <a:srgbClr val="005C2A"/>
                </a:solidFill>
              </a:rPr>
              <a:t>,</a:t>
            </a:r>
            <a:r>
              <a:rPr lang="ru-RU" b="1" dirty="0" smtClean="0">
                <a:solidFill>
                  <a:srgbClr val="005C2A"/>
                </a:solidFill>
              </a:rPr>
              <a:t> формированию </a:t>
            </a:r>
            <a:r>
              <a:rPr lang="ru-RU" b="1" dirty="0">
                <a:solidFill>
                  <a:srgbClr val="005C2A"/>
                </a:solidFill>
              </a:rPr>
              <a:t>у детей </a:t>
            </a:r>
            <a:r>
              <a:rPr lang="ru-RU" b="1" dirty="0" smtClean="0">
                <a:solidFill>
                  <a:srgbClr val="005C2A"/>
                </a:solidFill>
              </a:rPr>
              <a:t>любви </a:t>
            </a:r>
            <a:r>
              <a:rPr lang="ru-RU" b="1" dirty="0">
                <a:solidFill>
                  <a:srgbClr val="005C2A"/>
                </a:solidFill>
              </a:rPr>
              <a:t>к Украине, красоте </a:t>
            </a:r>
            <a:r>
              <a:rPr lang="ru-RU" b="1" dirty="0" smtClean="0">
                <a:solidFill>
                  <a:srgbClr val="005C2A"/>
                </a:solidFill>
              </a:rPr>
              <a:t>родного </a:t>
            </a:r>
            <a:r>
              <a:rPr lang="ru-RU" b="1" dirty="0">
                <a:solidFill>
                  <a:srgbClr val="005C2A"/>
                </a:solidFill>
              </a:rPr>
              <a:t>края</a:t>
            </a:r>
            <a:r>
              <a:rPr lang="ru-RU" b="1" dirty="0" smtClean="0">
                <a:solidFill>
                  <a:srgbClr val="005C2A"/>
                </a:solidFill>
              </a:rPr>
              <a:t>; уважения к традициям Украины ;</a:t>
            </a:r>
            <a:endParaRPr lang="ru-RU" b="1" dirty="0">
              <a:solidFill>
                <a:srgbClr val="005C2A"/>
              </a:solidFill>
            </a:endParaRPr>
          </a:p>
          <a:p>
            <a:r>
              <a:rPr lang="ru-RU" b="1" dirty="0" smtClean="0">
                <a:solidFill>
                  <a:srgbClr val="005C2A"/>
                </a:solidFill>
              </a:rPr>
              <a:t>расширять </a:t>
            </a:r>
            <a:r>
              <a:rPr lang="ru-RU" b="1" dirty="0" smtClean="0">
                <a:solidFill>
                  <a:srgbClr val="005C2A"/>
                </a:solidFill>
              </a:rPr>
              <a:t>знания  </a:t>
            </a:r>
            <a:r>
              <a:rPr lang="ru-RU" b="1" dirty="0" smtClean="0">
                <a:solidFill>
                  <a:srgbClr val="005C2A"/>
                </a:solidFill>
              </a:rPr>
              <a:t>о цветах </a:t>
            </a:r>
            <a:r>
              <a:rPr lang="ru-RU" b="1" dirty="0">
                <a:solidFill>
                  <a:srgbClr val="005C2A"/>
                </a:solidFill>
              </a:rPr>
              <a:t>как </a:t>
            </a:r>
            <a:r>
              <a:rPr lang="ru-RU" b="1" dirty="0" smtClean="0">
                <a:solidFill>
                  <a:srgbClr val="005C2A"/>
                </a:solidFill>
              </a:rPr>
              <a:t>оберегах, </a:t>
            </a:r>
            <a:r>
              <a:rPr lang="ru-RU" b="1" dirty="0" smtClean="0">
                <a:solidFill>
                  <a:srgbClr val="005C2A"/>
                </a:solidFill>
              </a:rPr>
              <a:t>их </a:t>
            </a:r>
            <a:r>
              <a:rPr lang="ru-RU" b="1" dirty="0" smtClean="0">
                <a:solidFill>
                  <a:srgbClr val="005C2A"/>
                </a:solidFill>
              </a:rPr>
              <a:t>значениях; </a:t>
            </a:r>
            <a:endParaRPr lang="ru-RU" b="1" dirty="0">
              <a:solidFill>
                <a:srgbClr val="005C2A"/>
              </a:solidFill>
            </a:endParaRPr>
          </a:p>
          <a:p>
            <a:r>
              <a:rPr lang="ru-RU" b="1" dirty="0" smtClean="0">
                <a:solidFill>
                  <a:srgbClr val="005C2A"/>
                </a:solidFill>
              </a:rPr>
              <a:t>создавать </a:t>
            </a:r>
            <a:r>
              <a:rPr lang="ru-RU" b="1" dirty="0">
                <a:solidFill>
                  <a:srgbClr val="005C2A"/>
                </a:solidFill>
              </a:rPr>
              <a:t>условия для развития интеллектуальных, коммуникативных умений учащихся, их творческого </a:t>
            </a:r>
            <a:r>
              <a:rPr lang="ru-RU" b="1" dirty="0" smtClean="0">
                <a:solidFill>
                  <a:srgbClr val="005C2A"/>
                </a:solidFill>
              </a:rPr>
              <a:t>мышления</a:t>
            </a:r>
            <a:r>
              <a:rPr lang="ru-RU" b="1" dirty="0">
                <a:solidFill>
                  <a:srgbClr val="005C2A"/>
                </a:solidFill>
              </a:rPr>
              <a:t>.</a:t>
            </a:r>
            <a:endParaRPr lang="ru-RU" dirty="0">
              <a:solidFill>
                <a:srgbClr val="005C2A"/>
              </a:solidFill>
            </a:endParaRPr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09222" y="1"/>
            <a:ext cx="2027703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2092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927" y="0"/>
            <a:ext cx="7643192" cy="98072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План работы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13870"/>
            <a:ext cx="8517632" cy="50248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altLang="ru-RU" sz="2800" b="1" dirty="0">
                <a:solidFill>
                  <a:srgbClr val="005C2A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темы, </a:t>
            </a:r>
            <a:r>
              <a:rPr 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целей </a:t>
            </a:r>
            <a:endParaRPr lang="ru-RU" sz="2800" b="1" dirty="0" smtClean="0">
              <a:solidFill>
                <a:srgbClr val="005C2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  <a:r>
              <a:rPr 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формирование групп учащихся. 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Изучение </a:t>
            </a:r>
            <a:r>
              <a:rPr lang="ru-RU" alt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по данной теме.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alt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информации в интернете.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 по теме и систематизация собранного материала по тематическим группам. 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Изготовление  </a:t>
            </a: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рефератов о </a:t>
            </a: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символах-растениях </a:t>
            </a:r>
            <a:r>
              <a:rPr lang="ru-RU" alt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Украины.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6.Защита </a:t>
            </a:r>
            <a:r>
              <a:rPr lang="ru-RU" sz="2800" b="1" dirty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в форме отчета каждой </a:t>
            </a:r>
            <a:r>
              <a:rPr lang="ru-RU" sz="2800" b="1" dirty="0" smtClean="0">
                <a:solidFill>
                  <a:srgbClr val="005C2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</a:t>
            </a:r>
            <a:endParaRPr lang="ru-RU" sz="2800" b="1" dirty="0">
              <a:solidFill>
                <a:srgbClr val="005C2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102456"/>
            <a:ext cx="2377880" cy="133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47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859216" cy="90872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Этапы </a:t>
            </a:r>
            <a:r>
              <a:rPr lang="ru-RU" b="1" dirty="0" smtClean="0">
                <a:solidFill>
                  <a:srgbClr val="002060"/>
                </a:solidFill>
              </a:rPr>
              <a:t>работы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363272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800" b="1" dirty="0">
                <a:solidFill>
                  <a:srgbClr val="005C2A"/>
                </a:solidFill>
              </a:rPr>
              <a:t>1</a:t>
            </a:r>
            <a:r>
              <a:rPr lang="ru-RU" altLang="ru-RU" sz="2800" b="1" dirty="0" smtClean="0">
                <a:solidFill>
                  <a:srgbClr val="005C2A"/>
                </a:solidFill>
              </a:rPr>
              <a:t>. Введение</a:t>
            </a:r>
            <a:r>
              <a:rPr lang="ru-RU" altLang="ru-RU" sz="2800" b="1" dirty="0">
                <a:solidFill>
                  <a:srgbClr val="005C2A"/>
                </a:solidFill>
              </a:rPr>
              <a:t>.</a:t>
            </a:r>
          </a:p>
          <a:p>
            <a:pPr marL="0" indent="0">
              <a:buNone/>
            </a:pPr>
            <a:r>
              <a:rPr lang="ru-RU" altLang="ru-RU" sz="2800" b="1" dirty="0">
                <a:solidFill>
                  <a:srgbClr val="005C2A"/>
                </a:solidFill>
              </a:rPr>
              <a:t>2</a:t>
            </a:r>
            <a:r>
              <a:rPr lang="ru-RU" altLang="ru-RU" sz="2800" b="1" dirty="0" smtClean="0">
                <a:solidFill>
                  <a:srgbClr val="005C2A"/>
                </a:solidFill>
              </a:rPr>
              <a:t>. Исследовательская </a:t>
            </a:r>
            <a:r>
              <a:rPr lang="ru-RU" altLang="ru-RU" sz="2800" b="1" dirty="0">
                <a:solidFill>
                  <a:srgbClr val="005C2A"/>
                </a:solidFill>
              </a:rPr>
              <a:t>работа.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</a:rPr>
              <a:t>2. Загадки и стихи. </a:t>
            </a:r>
            <a:endParaRPr lang="ru-RU" altLang="ru-RU" sz="2800" b="1" dirty="0">
              <a:solidFill>
                <a:srgbClr val="005C2A"/>
              </a:solidFill>
            </a:endParaRP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</a:rPr>
              <a:t>3. Лечебные свойства растений.</a:t>
            </a:r>
            <a:endParaRPr lang="ru-RU" altLang="ru-RU" sz="2800" b="1" dirty="0">
              <a:solidFill>
                <a:srgbClr val="005C2A"/>
              </a:solidFill>
            </a:endParaRPr>
          </a:p>
          <a:p>
            <a:pPr marL="0" indent="0">
              <a:buNone/>
            </a:pPr>
            <a:r>
              <a:rPr lang="ru-RU" altLang="ru-RU" sz="2800" b="1" dirty="0">
                <a:solidFill>
                  <a:srgbClr val="005C2A"/>
                </a:solidFill>
              </a:rPr>
              <a:t>4</a:t>
            </a:r>
            <a:r>
              <a:rPr lang="ru-RU" altLang="ru-RU" sz="2800" b="1" dirty="0" smtClean="0">
                <a:solidFill>
                  <a:srgbClr val="005C2A"/>
                </a:solidFill>
              </a:rPr>
              <a:t>. Символы и легенды.</a:t>
            </a:r>
            <a:endParaRPr lang="ru-RU" altLang="ru-RU" sz="2800" b="1" dirty="0">
              <a:solidFill>
                <a:srgbClr val="005C2A"/>
              </a:solidFill>
            </a:endParaRPr>
          </a:p>
          <a:p>
            <a:pPr marL="0" indent="0">
              <a:buNone/>
            </a:pPr>
            <a:r>
              <a:rPr lang="ru-RU" altLang="ru-RU" sz="2800" b="1" dirty="0">
                <a:solidFill>
                  <a:srgbClr val="005C2A"/>
                </a:solidFill>
              </a:rPr>
              <a:t>6</a:t>
            </a:r>
            <a:r>
              <a:rPr lang="ru-RU" altLang="ru-RU" sz="2800" b="1" dirty="0" smtClean="0">
                <a:solidFill>
                  <a:srgbClr val="005C2A"/>
                </a:solidFill>
              </a:rPr>
              <a:t>. Изготовление </a:t>
            </a:r>
            <a:r>
              <a:rPr lang="ru-RU" altLang="ru-RU" sz="2800" b="1" dirty="0">
                <a:solidFill>
                  <a:srgbClr val="005C2A"/>
                </a:solidFill>
              </a:rPr>
              <a:t>аппликации «Цветок».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</a:rPr>
              <a:t>7. Составление </a:t>
            </a:r>
            <a:r>
              <a:rPr lang="ru-RU" altLang="ru-RU" sz="2800" b="1" dirty="0">
                <a:solidFill>
                  <a:srgbClr val="005C2A"/>
                </a:solidFill>
              </a:rPr>
              <a:t>реферата.</a:t>
            </a:r>
          </a:p>
          <a:p>
            <a:pPr marL="0" indent="0">
              <a:buNone/>
            </a:pPr>
            <a:r>
              <a:rPr lang="ru-RU" altLang="ru-RU" sz="2800" b="1" dirty="0" smtClean="0">
                <a:solidFill>
                  <a:srgbClr val="005C2A"/>
                </a:solidFill>
              </a:rPr>
              <a:t>8. </a:t>
            </a:r>
            <a:r>
              <a:rPr lang="ru-RU" altLang="ru-RU" sz="2800" b="1" dirty="0" smtClean="0">
                <a:solidFill>
                  <a:srgbClr val="005C2A"/>
                </a:solidFill>
              </a:rPr>
              <a:t>Подведение итогов.</a:t>
            </a:r>
            <a:endParaRPr lang="ru-RU" altLang="ru-RU" sz="2800" b="1" dirty="0">
              <a:solidFill>
                <a:srgbClr val="005C2A"/>
              </a:solidFill>
            </a:endParaRPr>
          </a:p>
          <a:p>
            <a:endParaRPr lang="ru-RU" sz="2800" dirty="0">
              <a:solidFill>
                <a:srgbClr val="005C2A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4147895"/>
            <a:ext cx="3059832" cy="2616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6491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омашка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p_74436_1_gallerybi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98505" y="1268760"/>
            <a:ext cx="6961962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61039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531440"/>
            <a:ext cx="8229600" cy="1600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Загадки и стихи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9200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349</TotalTime>
  <Words>286</Words>
  <Application>Microsoft Office PowerPoint</Application>
  <PresentationFormat>Экран (4:3)</PresentationFormat>
  <Paragraphs>59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Исполнительная</vt:lpstr>
      <vt:lpstr>Слайд 1</vt:lpstr>
      <vt:lpstr>Слайд 2</vt:lpstr>
      <vt:lpstr>Актуальность </vt:lpstr>
      <vt:lpstr>Проблемный вопрос:</vt:lpstr>
      <vt:lpstr>Цели проекта: </vt:lpstr>
      <vt:lpstr>План работы</vt:lpstr>
      <vt:lpstr>Этапы работы</vt:lpstr>
      <vt:lpstr>Ромашка</vt:lpstr>
      <vt:lpstr>Загадки и стихи</vt:lpstr>
      <vt:lpstr>Лечебные свойства ромашки</vt:lpstr>
      <vt:lpstr>Символы и легенды</vt:lpstr>
      <vt:lpstr>Слайд 12</vt:lpstr>
      <vt:lpstr>Подсолнух</vt:lpstr>
      <vt:lpstr>Загадки и стихи</vt:lpstr>
      <vt:lpstr>Лечебные свойства подсолнуха</vt:lpstr>
      <vt:lpstr>Символы и легенды</vt:lpstr>
      <vt:lpstr>Слайд 17</vt:lpstr>
      <vt:lpstr>Мак</vt:lpstr>
      <vt:lpstr>Загадки и стихи</vt:lpstr>
      <vt:lpstr>Лечебные свойства мака</vt:lpstr>
      <vt:lpstr>Символы и легенды</vt:lpstr>
      <vt:lpstr>Мак – символ памяти всех  жертв войны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Lida</dc:creator>
  <cp:lastModifiedBy>Учитель</cp:lastModifiedBy>
  <cp:revision>35</cp:revision>
  <dcterms:created xsi:type="dcterms:W3CDTF">2016-04-05T19:35:01Z</dcterms:created>
  <dcterms:modified xsi:type="dcterms:W3CDTF">2016-04-18T17:55:32Z</dcterms:modified>
</cp:coreProperties>
</file>