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5"/>
  </p:notesMasterIdLst>
  <p:sldIdLst>
    <p:sldId id="256" r:id="rId2"/>
    <p:sldId id="287" r:id="rId3"/>
    <p:sldId id="257" r:id="rId4"/>
    <p:sldId id="262" r:id="rId5"/>
    <p:sldId id="300" r:id="rId6"/>
    <p:sldId id="263" r:id="rId7"/>
    <p:sldId id="264" r:id="rId8"/>
    <p:sldId id="266" r:id="rId9"/>
    <p:sldId id="259" r:id="rId10"/>
    <p:sldId id="260" r:id="rId11"/>
    <p:sldId id="286" r:id="rId12"/>
    <p:sldId id="265" r:id="rId13"/>
    <p:sldId id="267" r:id="rId14"/>
    <p:sldId id="268" r:id="rId15"/>
    <p:sldId id="271" r:id="rId16"/>
    <p:sldId id="295" r:id="rId17"/>
    <p:sldId id="288" r:id="rId18"/>
    <p:sldId id="270" r:id="rId19"/>
    <p:sldId id="296" r:id="rId20"/>
    <p:sldId id="272" r:id="rId21"/>
    <p:sldId id="285" r:id="rId22"/>
    <p:sldId id="293" r:id="rId23"/>
    <p:sldId id="279" r:id="rId24"/>
    <p:sldId id="280" r:id="rId25"/>
    <p:sldId id="278" r:id="rId26"/>
    <p:sldId id="289" r:id="rId27"/>
    <p:sldId id="282" r:id="rId28"/>
    <p:sldId id="297" r:id="rId29"/>
    <p:sldId id="298" r:id="rId30"/>
    <p:sldId id="299" r:id="rId31"/>
    <p:sldId id="283" r:id="rId32"/>
    <p:sldId id="291" r:id="rId33"/>
    <p:sldId id="284" r:id="rId3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21659" autoAdjust="0"/>
    <p:restoredTop sz="94660"/>
  </p:normalViewPr>
  <p:slideViewPr>
    <p:cSldViewPr>
      <p:cViewPr varScale="1">
        <p:scale>
          <a:sx n="50" d="100"/>
          <a:sy n="50" d="100"/>
        </p:scale>
        <p:origin x="-552" y="-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4B910E4-9F73-482E-91C4-7572EA6846D2}" type="datetimeFigureOut">
              <a:rPr lang="ru-RU" smtClean="0"/>
              <a:pPr/>
              <a:t>15.03.2016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1ADB86F-5255-4143-AC41-B4626B0BC58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0174E8-8DF4-440C-8C40-9BB882DC3E99}" type="datetimeFigureOut">
              <a:rPr lang="ru-RU" smtClean="0"/>
              <a:pPr/>
              <a:t>15.03.2016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9EAEF-BC08-4010-8F41-CC0939A26C2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0174E8-8DF4-440C-8C40-9BB882DC3E99}" type="datetimeFigureOut">
              <a:rPr lang="ru-RU" smtClean="0"/>
              <a:pPr/>
              <a:t>15.03.2016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9EAEF-BC08-4010-8F41-CC0939A26C2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0174E8-8DF4-440C-8C40-9BB882DC3E99}" type="datetimeFigureOut">
              <a:rPr lang="ru-RU" smtClean="0"/>
              <a:pPr/>
              <a:t>15.03.2016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9EAEF-BC08-4010-8F41-CC0939A26C2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0174E8-8DF4-440C-8C40-9BB882DC3E99}" type="datetimeFigureOut">
              <a:rPr lang="ru-RU" smtClean="0"/>
              <a:pPr/>
              <a:t>15.03.2016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9EAEF-BC08-4010-8F41-CC0939A26C2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0174E8-8DF4-440C-8C40-9BB882DC3E99}" type="datetimeFigureOut">
              <a:rPr lang="ru-RU" smtClean="0"/>
              <a:pPr/>
              <a:t>15.03.2016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9EAEF-BC08-4010-8F41-CC0939A26C2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0174E8-8DF4-440C-8C40-9BB882DC3E99}" type="datetimeFigureOut">
              <a:rPr lang="ru-RU" smtClean="0"/>
              <a:pPr/>
              <a:t>15.03.2016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9EAEF-BC08-4010-8F41-CC0939A26C2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0174E8-8DF4-440C-8C40-9BB882DC3E99}" type="datetimeFigureOut">
              <a:rPr lang="ru-RU" smtClean="0"/>
              <a:pPr/>
              <a:t>15.03.2016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9EAEF-BC08-4010-8F41-CC0939A26C2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0174E8-8DF4-440C-8C40-9BB882DC3E99}" type="datetimeFigureOut">
              <a:rPr lang="ru-RU" smtClean="0"/>
              <a:pPr/>
              <a:t>15.03.2016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9EAEF-BC08-4010-8F41-CC0939A26C2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0174E8-8DF4-440C-8C40-9BB882DC3E99}" type="datetimeFigureOut">
              <a:rPr lang="ru-RU" smtClean="0"/>
              <a:pPr/>
              <a:t>15.03.2016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9EAEF-BC08-4010-8F41-CC0939A26C2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0174E8-8DF4-440C-8C40-9BB882DC3E99}" type="datetimeFigureOut">
              <a:rPr lang="ru-RU" smtClean="0"/>
              <a:pPr/>
              <a:t>15.03.2016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9EAEF-BC08-4010-8F41-CC0939A26C2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0174E8-8DF4-440C-8C40-9BB882DC3E99}" type="datetimeFigureOut">
              <a:rPr lang="ru-RU" smtClean="0"/>
              <a:pPr/>
              <a:t>15.03.2016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9EAEF-BC08-4010-8F41-CC0939A26C2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0174E8-8DF4-440C-8C40-9BB882DC3E99}" type="datetimeFigureOut">
              <a:rPr lang="ru-RU" smtClean="0"/>
              <a:pPr/>
              <a:t>15.03.2016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69EAEF-BC08-4010-8F41-CC0939A26C2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gif"/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gi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gif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gif"/><Relationship Id="rId2" Type="http://schemas.openxmlformats.org/officeDocument/2006/relationships/image" Target="../media/image29.gif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gif"/><Relationship Id="rId2" Type="http://schemas.openxmlformats.org/officeDocument/2006/relationships/image" Target="../media/image30.gif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gif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gif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gif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gif"/><Relationship Id="rId5" Type="http://schemas.openxmlformats.org/officeDocument/2006/relationships/image" Target="../media/image36.gif"/><Relationship Id="rId4" Type="http://schemas.openxmlformats.org/officeDocument/2006/relationships/image" Target="../media/image3.gif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357166"/>
            <a:ext cx="7772400" cy="1470025"/>
          </a:xfrm>
        </p:spPr>
        <p:txBody>
          <a:bodyPr>
            <a:normAutofit/>
          </a:bodyPr>
          <a:lstStyle/>
          <a:p>
            <a:r>
              <a:rPr lang="uk-UA" sz="6000" b="1" dirty="0" smtClean="0"/>
              <a:t>Країна Знань</a:t>
            </a:r>
            <a:endParaRPr lang="ru-RU" sz="60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148" name="Picture 4" descr="http://skachatkartinki.ru/img/picture/Sep/16/b17ff39c5654054e2a5412d65170c782/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52" y="1460920"/>
            <a:ext cx="7196105" cy="5397079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im3-tub-ua.yandex.net/i?id=e651ed84ac0b6f70b3b37b7169f7dfad&amp;n=33&amp;h=215&amp;w=18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45328" y="1500173"/>
            <a:ext cx="4241513" cy="527675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err="1" smtClean="0"/>
              <a:t>М.д</a:t>
            </a:r>
            <a:r>
              <a:rPr lang="uk-UA" dirty="0" smtClean="0"/>
              <a:t>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uk-UA" dirty="0" smtClean="0"/>
              <a:t>13, 13, 10, 19, 14.</a:t>
            </a:r>
            <a:endParaRPr lang="ru-RU" dirty="0"/>
          </a:p>
        </p:txBody>
      </p:sp>
      <p:pic>
        <p:nvPicPr>
          <p:cNvPr id="1028" name="Picture 4" descr="http://tamindirtv.com/images/55fc6a31e58e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2233596" cy="167519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err="1" smtClean="0"/>
              <a:t>Фізкультхвилинка</a:t>
            </a:r>
            <a:r>
              <a:rPr lang="uk-UA" dirty="0" smtClean="0"/>
              <a:t>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3010" name="Picture 2" descr="http://if.mynet.com/70/78/72/2035069o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0298" y="1643050"/>
            <a:ext cx="4714908" cy="497683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2143108" y="328612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1857356" y="2428868"/>
            <a:ext cx="357190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1857356" y="1714488"/>
            <a:ext cx="500066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257800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uk-UA" sz="6000" b="1" dirty="0" smtClean="0"/>
              <a:t>3=2+              </a:t>
            </a:r>
          </a:p>
          <a:p>
            <a:pPr>
              <a:buNone/>
            </a:pPr>
            <a:r>
              <a:rPr lang="uk-UA" sz="6000" b="1" dirty="0" smtClean="0"/>
              <a:t>5=1+             </a:t>
            </a:r>
          </a:p>
          <a:p>
            <a:pPr>
              <a:buNone/>
            </a:pPr>
            <a:r>
              <a:rPr lang="uk-UA" sz="6000" b="1" dirty="0" smtClean="0"/>
              <a:t> 8=6+     </a:t>
            </a:r>
          </a:p>
          <a:p>
            <a:pPr>
              <a:buNone/>
            </a:pPr>
            <a:r>
              <a:rPr lang="uk-UA" sz="1800" dirty="0" smtClean="0"/>
              <a:t>+</a:t>
            </a:r>
            <a:endParaRPr lang="uk-UA" sz="1800" dirty="0"/>
          </a:p>
          <a:p>
            <a:pPr>
              <a:buNone/>
            </a:pPr>
            <a:r>
              <a:rPr lang="uk-UA" sz="6000" b="1" dirty="0" smtClean="0"/>
              <a:t>1</a:t>
            </a:r>
          </a:p>
          <a:p>
            <a:pPr>
              <a:buNone/>
            </a:pPr>
            <a:r>
              <a:rPr lang="uk-UA" sz="6000" b="1" dirty="0" smtClean="0"/>
              <a:t>4</a:t>
            </a:r>
          </a:p>
          <a:p>
            <a:pPr>
              <a:buNone/>
            </a:pPr>
            <a:r>
              <a:rPr lang="uk-UA" sz="6000" b="1" dirty="0"/>
              <a:t>2</a:t>
            </a:r>
            <a:endParaRPr lang="ru-RU" sz="6000" b="1" dirty="0"/>
          </a:p>
        </p:txBody>
      </p:sp>
      <p:pic>
        <p:nvPicPr>
          <p:cNvPr id="20486" name="Picture 6" descr="http://smailik.ucoz.com/_ph/65/2/824389634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285728"/>
            <a:ext cx="8429684" cy="100965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5729 -0.15371 0.11458 -0.30741 0.1375 -0.36898 " pathEditMode="relative" ptsTypes="aA">
                                      <p:cBhvr>
                                        <p:cTn id="12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031 0.01852 C 0.06944 -0.14607 0.11875 -0.31065 0.13854 -0.37616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" y="-19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611 0.01042 C 0.09166 -0.14537 0.14739 -0.30115 0.16996 -0.36342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" y="-18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2214554"/>
            <a:ext cx="8229600" cy="4429132"/>
          </a:xfrm>
        </p:spPr>
        <p:txBody>
          <a:bodyPr>
            <a:normAutofit fontScale="55000" lnSpcReduction="20000"/>
          </a:bodyPr>
          <a:lstStyle/>
          <a:p>
            <a:pPr>
              <a:buNone/>
            </a:pPr>
            <a:r>
              <a:rPr lang="uk-UA" sz="6000" b="1" dirty="0" smtClean="0"/>
              <a:t>Доповніть до </a:t>
            </a:r>
            <a:r>
              <a:rPr lang="uk-UA" sz="7200" b="1" dirty="0" smtClean="0"/>
              <a:t>10</a:t>
            </a:r>
          </a:p>
          <a:p>
            <a:pPr>
              <a:buNone/>
            </a:pPr>
            <a:r>
              <a:rPr lang="uk-UA" sz="7200" b="1" dirty="0" smtClean="0"/>
              <a:t>6 і</a:t>
            </a:r>
          </a:p>
          <a:p>
            <a:pPr>
              <a:buNone/>
            </a:pPr>
            <a:r>
              <a:rPr lang="uk-UA" sz="7200" b="1" dirty="0" smtClean="0"/>
              <a:t>8 і</a:t>
            </a:r>
          </a:p>
          <a:p>
            <a:pPr>
              <a:buNone/>
            </a:pPr>
            <a:r>
              <a:rPr lang="uk-UA" sz="7200" b="1" dirty="0" smtClean="0"/>
              <a:t>9 і</a:t>
            </a:r>
          </a:p>
          <a:p>
            <a:pPr>
              <a:buNone/>
            </a:pPr>
            <a:r>
              <a:rPr lang="uk-UA" sz="7200" b="1" dirty="0" smtClean="0"/>
              <a:t>4</a:t>
            </a:r>
          </a:p>
          <a:p>
            <a:pPr>
              <a:buNone/>
            </a:pPr>
            <a:r>
              <a:rPr lang="uk-UA" sz="7200" b="1" dirty="0" smtClean="0"/>
              <a:t>2</a:t>
            </a:r>
          </a:p>
          <a:p>
            <a:pPr>
              <a:buNone/>
            </a:pPr>
            <a:r>
              <a:rPr lang="uk-UA" sz="7200" b="1" dirty="0"/>
              <a:t>1</a:t>
            </a:r>
            <a:endParaRPr lang="ru-RU" sz="7200" b="1" dirty="0"/>
          </a:p>
        </p:txBody>
      </p:sp>
      <p:pic>
        <p:nvPicPr>
          <p:cNvPr id="20486" name="Picture 6" descr="http://smailik.ucoz.com/_ph/65/2/824389634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285728"/>
            <a:ext cx="8429684" cy="100965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101 0.01111 C 0.04948 -0.08056 0.07795 -0.172 0.08594 -0.21783 C 0.09393 -0.26366 0.07205 -0.25579 0.06927 -0.26436 " pathEditMode="relative" rAng="0" ptsTypes="aaA">
                                      <p:cBhvr>
                                        <p:cTn id="6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" y="-13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2847 -0.10926 0.05694 -0.21852 0.06823 -0.26227 " pathEditMode="relative" ptsTypes="aA">
                                      <p:cBhvr>
                                        <p:cTn id="10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101 -3.33333E-6 C 0.04254 -0.11898 0.06406 -0.23773 0.07275 -0.28217 C 0.08143 -0.32662 0.07275 -0.26898 0.07275 -0.26666 " pathEditMode="relative" rAng="0" ptsTypes="aaA">
                                      <p:cBhvr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" y="-1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Математичний ліс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6626" name="Picture 2" descr="http://edu.convdocs.org/tw_files2/urls_2/6/d-5297/img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1714488"/>
            <a:ext cx="7620000" cy="47148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Новинка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5357850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uk-UA" sz="5700" b="1" dirty="0" smtClean="0"/>
              <a:t>1,2,3,4,5,6,7,8,9,10,11,12,13,14,15</a:t>
            </a:r>
          </a:p>
          <a:p>
            <a:pPr algn="ctr">
              <a:buNone/>
            </a:pPr>
            <a:r>
              <a:rPr lang="uk-UA" sz="6600" b="1" dirty="0" smtClean="0"/>
              <a:t>9+5=</a:t>
            </a:r>
          </a:p>
          <a:p>
            <a:pPr algn="ctr">
              <a:buNone/>
            </a:pPr>
            <a:r>
              <a:rPr lang="uk-UA" sz="6600" b="1" dirty="0" smtClean="0"/>
              <a:t>   1   4</a:t>
            </a:r>
          </a:p>
          <a:p>
            <a:pPr algn="ctr">
              <a:buNone/>
            </a:pPr>
            <a:r>
              <a:rPr lang="uk-UA" sz="6600" b="1" dirty="0" smtClean="0"/>
              <a:t>9+1=10</a:t>
            </a:r>
          </a:p>
          <a:p>
            <a:pPr algn="ctr">
              <a:buNone/>
            </a:pPr>
            <a:r>
              <a:rPr lang="uk-UA" sz="6600" b="1" dirty="0" smtClean="0"/>
              <a:t>10+4=14</a:t>
            </a:r>
          </a:p>
          <a:p>
            <a:pPr algn="ctr">
              <a:buNone/>
            </a:pPr>
            <a:r>
              <a:rPr lang="uk-UA" sz="6600" b="1" dirty="0" smtClean="0"/>
              <a:t> 14</a:t>
            </a:r>
          </a:p>
          <a:p>
            <a:pPr algn="ctr">
              <a:buNone/>
            </a:pPr>
            <a:endParaRPr lang="uk-UA" sz="6600" b="1" dirty="0"/>
          </a:p>
          <a:p>
            <a:pPr algn="ctr">
              <a:buNone/>
            </a:pPr>
            <a:endParaRPr lang="uk-UA" sz="6600" b="1" dirty="0" smtClean="0"/>
          </a:p>
          <a:p>
            <a:pPr algn="ctr">
              <a:buNone/>
            </a:pPr>
            <a:endParaRPr lang="uk-UA" sz="6600" b="1" dirty="0" smtClean="0"/>
          </a:p>
          <a:p>
            <a:pPr algn="ctr">
              <a:buNone/>
            </a:pPr>
            <a:endParaRPr lang="ru-RU" sz="6600" b="1" dirty="0"/>
          </a:p>
        </p:txBody>
      </p:sp>
      <p:cxnSp>
        <p:nvCxnSpPr>
          <p:cNvPr id="6" name="Прямая со стрелкой 5"/>
          <p:cNvCxnSpPr/>
          <p:nvPr/>
        </p:nvCxnSpPr>
        <p:spPr>
          <a:xfrm rot="5400000">
            <a:off x="4429124" y="2500306"/>
            <a:ext cx="214314" cy="214314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 rot="16200000" flipH="1">
            <a:off x="4714876" y="2428868"/>
            <a:ext cx="357190" cy="35719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410" name="Picture 2" descr="http://img1.picmix.com/output/stamp/normal/5/5/4/0/120455_fe89a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86513" y="3429000"/>
            <a:ext cx="2857488" cy="3429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7.40741E-7 C 0.04132 -0.18403 0.08437 -0.36736 0.10225 -0.44005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" y="-22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Овал 27"/>
          <p:cNvSpPr/>
          <p:nvPr/>
        </p:nvSpPr>
        <p:spPr>
          <a:xfrm>
            <a:off x="714348" y="2571744"/>
            <a:ext cx="7715304" cy="3786214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Новинка  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4911741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uk-UA" sz="5400" dirty="0" smtClean="0"/>
              <a:t>9+5=</a:t>
            </a:r>
          </a:p>
          <a:p>
            <a:pPr>
              <a:buNone/>
            </a:pPr>
            <a:r>
              <a:rPr lang="uk-UA" sz="5400" dirty="0"/>
              <a:t> </a:t>
            </a:r>
            <a:r>
              <a:rPr lang="uk-UA" sz="5400" dirty="0" smtClean="0"/>
              <a:t> 1    4</a:t>
            </a:r>
          </a:p>
          <a:p>
            <a:pPr>
              <a:buNone/>
            </a:pPr>
            <a:r>
              <a:rPr lang="uk-UA" sz="5400" dirty="0" smtClean="0"/>
              <a:t>14</a:t>
            </a:r>
          </a:p>
          <a:p>
            <a:pPr>
              <a:buNone/>
            </a:pPr>
            <a:r>
              <a:rPr lang="uk-UA" sz="5400" dirty="0" smtClean="0"/>
              <a:t>      </a:t>
            </a:r>
            <a:endParaRPr lang="ru-RU" sz="5400" dirty="0"/>
          </a:p>
        </p:txBody>
      </p:sp>
      <p:sp>
        <p:nvSpPr>
          <p:cNvPr id="7" name="Овал 6"/>
          <p:cNvSpPr/>
          <p:nvPr/>
        </p:nvSpPr>
        <p:spPr>
          <a:xfrm>
            <a:off x="1142976" y="3429000"/>
            <a:ext cx="2486036" cy="2057408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4357686" y="2786058"/>
            <a:ext cx="2486036" cy="2057408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1643042" y="3500438"/>
            <a:ext cx="428628" cy="4286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2357422" y="4143380"/>
            <a:ext cx="428628" cy="4286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2285984" y="3571876"/>
            <a:ext cx="428628" cy="4286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2357422" y="4857760"/>
            <a:ext cx="428628" cy="4286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2928926" y="4500570"/>
            <a:ext cx="428628" cy="4286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1265442" y="4041327"/>
            <a:ext cx="428628" cy="4286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2928926" y="3857628"/>
            <a:ext cx="428628" cy="4286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5286380" y="2928934"/>
            <a:ext cx="428628" cy="4286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4500562" y="3571876"/>
            <a:ext cx="428628" cy="4286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Овал 17"/>
          <p:cNvSpPr/>
          <p:nvPr/>
        </p:nvSpPr>
        <p:spPr>
          <a:xfrm>
            <a:off x="5929322" y="3214686"/>
            <a:ext cx="428628" cy="4286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6000760" y="3857628"/>
            <a:ext cx="428628" cy="4286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Овал 19"/>
          <p:cNvSpPr/>
          <p:nvPr/>
        </p:nvSpPr>
        <p:spPr>
          <a:xfrm>
            <a:off x="5286380" y="4286256"/>
            <a:ext cx="428628" cy="4286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2" name="Прямая соединительная линия 21"/>
          <p:cNvCxnSpPr/>
          <p:nvPr/>
        </p:nvCxnSpPr>
        <p:spPr>
          <a:xfrm rot="5400000">
            <a:off x="3857620" y="3429000"/>
            <a:ext cx="2428892" cy="571504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/>
          <p:nvPr/>
        </p:nvCxnSpPr>
        <p:spPr>
          <a:xfrm rot="5400000">
            <a:off x="821505" y="1964521"/>
            <a:ext cx="642942" cy="42862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 стрелкой 31"/>
          <p:cNvCxnSpPr/>
          <p:nvPr/>
        </p:nvCxnSpPr>
        <p:spPr>
          <a:xfrm rot="16200000" flipH="1">
            <a:off x="1428728" y="1857364"/>
            <a:ext cx="571504" cy="57150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Овал 25"/>
          <p:cNvSpPr/>
          <p:nvPr/>
        </p:nvSpPr>
        <p:spPr>
          <a:xfrm>
            <a:off x="1857356" y="4143380"/>
            <a:ext cx="428628" cy="4286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Овал 26"/>
          <p:cNvSpPr/>
          <p:nvPr/>
        </p:nvSpPr>
        <p:spPr>
          <a:xfrm>
            <a:off x="1714480" y="4786322"/>
            <a:ext cx="428628" cy="4286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http://img1.picmix.com/output/stamp/normal/5/5/4/0/120455_fe89a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19327" y="0"/>
            <a:ext cx="3024673" cy="27146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107 -0.01389 C 0.07743 -0.12917 0.12396 -0.24422 0.14184 -0.2926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" y="-1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62" name="Picture 2" descr="http://i013.radikal.ru/0905/db/6977a6949c2d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uk-UA" b="1" dirty="0" smtClean="0"/>
              <a:t>Закріплення місточок  (с.105  №3)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4911741"/>
          </a:xfrm>
        </p:spPr>
        <p:txBody>
          <a:bodyPr>
            <a:normAutofit/>
          </a:bodyPr>
          <a:lstStyle/>
          <a:p>
            <a:pPr>
              <a:buNone/>
            </a:pPr>
            <a:endParaRPr lang="uk-UA" sz="5400" dirty="0" smtClean="0"/>
          </a:p>
          <a:p>
            <a:pPr>
              <a:buNone/>
            </a:pPr>
            <a:r>
              <a:rPr lang="uk-UA" sz="5400" dirty="0"/>
              <a:t> </a:t>
            </a:r>
            <a:endParaRPr lang="uk-UA" sz="5400" dirty="0" smtClean="0"/>
          </a:p>
          <a:p>
            <a:pPr>
              <a:buNone/>
            </a:pPr>
            <a:endParaRPr lang="uk-UA" sz="5400" dirty="0" smtClean="0"/>
          </a:p>
          <a:p>
            <a:pPr>
              <a:buNone/>
            </a:pPr>
            <a:r>
              <a:rPr lang="uk-UA" sz="5400" dirty="0" smtClean="0"/>
              <a:t>      </a:t>
            </a:r>
            <a:endParaRPr lang="ru-RU" sz="5400" dirty="0"/>
          </a:p>
        </p:txBody>
      </p:sp>
      <p:pic>
        <p:nvPicPr>
          <p:cNvPr id="12290" name="Picture 2" descr="http://passionscrap.jblog.fr/images/billets/0440/44001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4414" y="2071678"/>
            <a:ext cx="6072230" cy="4071966"/>
          </a:xfrm>
          <a:prstGeom prst="rect">
            <a:avLst/>
          </a:prstGeom>
          <a:noFill/>
        </p:spPr>
      </p:pic>
      <p:pic>
        <p:nvPicPr>
          <p:cNvPr id="19458" name="Picture 2" descr="http://www.defenders-world.clan.su/_nw/1/82688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85852" y="1643050"/>
            <a:ext cx="2361420" cy="17859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Овал 27"/>
          <p:cNvSpPr/>
          <p:nvPr/>
        </p:nvSpPr>
        <p:spPr>
          <a:xfrm>
            <a:off x="714348" y="2571744"/>
            <a:ext cx="7215238" cy="35719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uk-UA" b="1" dirty="0" smtClean="0"/>
              <a:t>Закріплення місточок  (с.105  №3)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4911741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uk-UA" sz="5400" dirty="0" smtClean="0"/>
              <a:t>7+5=</a:t>
            </a:r>
          </a:p>
          <a:p>
            <a:pPr>
              <a:buNone/>
            </a:pPr>
            <a:r>
              <a:rPr lang="uk-UA" sz="5400" dirty="0"/>
              <a:t> </a:t>
            </a:r>
            <a:r>
              <a:rPr lang="uk-UA" sz="5400" dirty="0" smtClean="0"/>
              <a:t> 3    2</a:t>
            </a:r>
          </a:p>
          <a:p>
            <a:pPr>
              <a:buNone/>
            </a:pPr>
            <a:r>
              <a:rPr lang="uk-UA" sz="5400" dirty="0" smtClean="0"/>
              <a:t>12</a:t>
            </a:r>
          </a:p>
          <a:p>
            <a:pPr>
              <a:buNone/>
            </a:pPr>
            <a:r>
              <a:rPr lang="uk-UA" sz="5400" dirty="0" smtClean="0"/>
              <a:t>      </a:t>
            </a:r>
            <a:endParaRPr lang="ru-RU" sz="5400" dirty="0"/>
          </a:p>
        </p:txBody>
      </p:sp>
      <p:sp>
        <p:nvSpPr>
          <p:cNvPr id="7" name="Овал 6"/>
          <p:cNvSpPr/>
          <p:nvPr/>
        </p:nvSpPr>
        <p:spPr>
          <a:xfrm>
            <a:off x="1142976" y="3429000"/>
            <a:ext cx="2486036" cy="2057408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4357686" y="2786058"/>
            <a:ext cx="2486036" cy="2057408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1500166" y="3714752"/>
            <a:ext cx="428628" cy="428628"/>
          </a:xfrm>
          <a:prstGeom prst="ellipse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2143108" y="4214818"/>
            <a:ext cx="428628" cy="428628"/>
          </a:xfrm>
          <a:prstGeom prst="ellipse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2214546" y="3643314"/>
            <a:ext cx="428628" cy="428628"/>
          </a:xfrm>
          <a:prstGeom prst="ellipse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2143108" y="4857760"/>
            <a:ext cx="428628" cy="428628"/>
          </a:xfrm>
          <a:prstGeom prst="ellipse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2928926" y="4500570"/>
            <a:ext cx="428628" cy="428628"/>
          </a:xfrm>
          <a:prstGeom prst="ellipse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1428728" y="4286256"/>
            <a:ext cx="428628" cy="428628"/>
          </a:xfrm>
          <a:prstGeom prst="ellipse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2714612" y="3929066"/>
            <a:ext cx="428628" cy="428628"/>
          </a:xfrm>
          <a:prstGeom prst="ellipse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5500694" y="2928934"/>
            <a:ext cx="428628" cy="428628"/>
          </a:xfrm>
          <a:prstGeom prst="ellipse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4857752" y="3143248"/>
            <a:ext cx="428628" cy="428628"/>
          </a:xfrm>
          <a:prstGeom prst="ellipse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Овал 17"/>
          <p:cNvSpPr/>
          <p:nvPr/>
        </p:nvSpPr>
        <p:spPr>
          <a:xfrm>
            <a:off x="6143636" y="3429000"/>
            <a:ext cx="428628" cy="428628"/>
          </a:xfrm>
          <a:prstGeom prst="ellipse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5715008" y="4000504"/>
            <a:ext cx="428628" cy="428628"/>
          </a:xfrm>
          <a:prstGeom prst="ellipse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Овал 19"/>
          <p:cNvSpPr/>
          <p:nvPr/>
        </p:nvSpPr>
        <p:spPr>
          <a:xfrm>
            <a:off x="4786314" y="3786190"/>
            <a:ext cx="428628" cy="428628"/>
          </a:xfrm>
          <a:prstGeom prst="ellipse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2" name="Прямая соединительная линия 21"/>
          <p:cNvCxnSpPr/>
          <p:nvPr/>
        </p:nvCxnSpPr>
        <p:spPr>
          <a:xfrm rot="5400000">
            <a:off x="4786314" y="2857496"/>
            <a:ext cx="2000264" cy="18573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/>
          <p:nvPr/>
        </p:nvCxnSpPr>
        <p:spPr>
          <a:xfrm rot="5400000">
            <a:off x="821505" y="1964521"/>
            <a:ext cx="642942" cy="42862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 стрелкой 31"/>
          <p:cNvCxnSpPr/>
          <p:nvPr/>
        </p:nvCxnSpPr>
        <p:spPr>
          <a:xfrm rot="16200000" flipH="1">
            <a:off x="1428728" y="1857364"/>
            <a:ext cx="571504" cy="57150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290" name="Picture 2" descr="http://passionscrap.jblog.fr/images/billets/0440/44001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85283" y="928670"/>
            <a:ext cx="2458717" cy="1739899"/>
          </a:xfrm>
          <a:prstGeom prst="rect">
            <a:avLst/>
          </a:prstGeom>
          <a:noFill/>
        </p:spPr>
      </p:pic>
      <p:pic>
        <p:nvPicPr>
          <p:cNvPr id="18434" name="Picture 2" descr="http://www.defenders-world.clan.su/_nw/1/82688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58016" y="1071546"/>
            <a:ext cx="714375" cy="5143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906 -0.00209 C 0.08142 -0.12315 0.12396 -0.24422 0.14097 -0.2926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" y="-14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damorini.com/media/catalog/images/sima-108757-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14546" y="2680712"/>
            <a:ext cx="6572296" cy="417728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329642" cy="2940048"/>
          </a:xfrm>
        </p:spPr>
        <p:txBody>
          <a:bodyPr>
            <a:normAutofit fontScale="90000"/>
          </a:bodyPr>
          <a:lstStyle/>
          <a:p>
            <a:r>
              <a:rPr lang="uk-UA" sz="3600" b="1" dirty="0" smtClean="0"/>
              <a:t>Пам’ять всім потрібна дуже</a:t>
            </a:r>
            <a:r>
              <a:rPr lang="ru-RU" sz="3600" b="1" dirty="0" smtClean="0"/>
              <a:t/>
            </a:r>
            <a:br>
              <a:rPr lang="ru-RU" sz="3600" b="1" dirty="0" smtClean="0"/>
            </a:br>
            <a:r>
              <a:rPr lang="uk-UA" sz="3600" b="1" dirty="0" smtClean="0"/>
              <a:t>Нам без неї важко, друже</a:t>
            </a:r>
            <a:r>
              <a:rPr lang="ru-RU" sz="3600" b="1" dirty="0" smtClean="0"/>
              <a:t/>
            </a:r>
            <a:br>
              <a:rPr lang="ru-RU" sz="3600" b="1" dirty="0" smtClean="0"/>
            </a:br>
            <a:r>
              <a:rPr lang="uk-UA" sz="3600" b="1" dirty="0" smtClean="0"/>
              <a:t>Щоб нам віршики вивчати,</a:t>
            </a:r>
            <a:r>
              <a:rPr lang="ru-RU" sz="3600" b="1" dirty="0" smtClean="0"/>
              <a:t/>
            </a:r>
            <a:br>
              <a:rPr lang="ru-RU" sz="3600" b="1" dirty="0" smtClean="0"/>
            </a:br>
            <a:r>
              <a:rPr lang="uk-UA" sz="3600" b="1" dirty="0" smtClean="0"/>
              <a:t>склад числа не забувати,</a:t>
            </a:r>
            <a:r>
              <a:rPr lang="ru-RU" sz="3600" b="1" dirty="0" smtClean="0"/>
              <a:t/>
            </a:r>
            <a:br>
              <a:rPr lang="ru-RU" sz="3600" b="1" dirty="0" smtClean="0"/>
            </a:br>
            <a:r>
              <a:rPr lang="uk-UA" sz="3600" b="1" dirty="0" smtClean="0"/>
              <a:t>Треба пам’ять тренувати</a:t>
            </a:r>
            <a:r>
              <a:rPr lang="uk-UA" b="1" dirty="0" smtClean="0"/>
              <a:t>.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29196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5" name="Picture 2" descr="http://api.ning.com/files/Xl3n4nptF*ohU8SC1OkB-ql*Uy4FpYvwnxK3keiFk14DzJjm6zwzYQN5gfpS5ThqkYSTYsFqndoWoTUQ*4Mx7S0SNGNx-dz9/file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9" y="4500570"/>
            <a:ext cx="2396138" cy="20002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Овал 101"/>
          <p:cNvSpPr/>
          <p:nvPr/>
        </p:nvSpPr>
        <p:spPr>
          <a:xfrm>
            <a:off x="3857620" y="1714488"/>
            <a:ext cx="3786214" cy="1500198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3" name="Овал 102"/>
          <p:cNvSpPr/>
          <p:nvPr/>
        </p:nvSpPr>
        <p:spPr>
          <a:xfrm>
            <a:off x="0" y="3357562"/>
            <a:ext cx="3357554" cy="142876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4" name="Овал 103"/>
          <p:cNvSpPr/>
          <p:nvPr/>
        </p:nvSpPr>
        <p:spPr>
          <a:xfrm>
            <a:off x="4286248" y="3429000"/>
            <a:ext cx="3643338" cy="135732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5" name="Овал 104"/>
          <p:cNvSpPr/>
          <p:nvPr/>
        </p:nvSpPr>
        <p:spPr>
          <a:xfrm>
            <a:off x="214282" y="5143512"/>
            <a:ext cx="3357554" cy="1714488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6" name="Овал 105"/>
          <p:cNvSpPr/>
          <p:nvPr/>
        </p:nvSpPr>
        <p:spPr>
          <a:xfrm>
            <a:off x="4071934" y="5286388"/>
            <a:ext cx="4143404" cy="157161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1" name="Овал 100"/>
          <p:cNvSpPr/>
          <p:nvPr/>
        </p:nvSpPr>
        <p:spPr>
          <a:xfrm>
            <a:off x="0" y="1785926"/>
            <a:ext cx="3357554" cy="142876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214290"/>
            <a:ext cx="8229600" cy="1143000"/>
          </a:xfrm>
        </p:spPr>
        <p:txBody>
          <a:bodyPr/>
          <a:lstStyle/>
          <a:p>
            <a:r>
              <a:rPr lang="uk-UA" b="1" dirty="0" smtClean="0"/>
              <a:t>Групова  </a:t>
            </a:r>
            <a:r>
              <a:rPr lang="uk-UA" b="1" dirty="0" err="1" smtClean="0"/>
              <a:t>“Ажурна</a:t>
            </a:r>
            <a:r>
              <a:rPr lang="uk-UA" b="1" dirty="0" smtClean="0"/>
              <a:t> </a:t>
            </a:r>
            <a:r>
              <a:rPr lang="uk-UA" b="1" dirty="0" err="1" smtClean="0"/>
              <a:t>пилка”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214422"/>
            <a:ext cx="9144000" cy="5643578"/>
          </a:xfrm>
        </p:spPr>
        <p:txBody>
          <a:bodyPr/>
          <a:lstStyle/>
          <a:p>
            <a:pPr>
              <a:buNone/>
            </a:pPr>
            <a:r>
              <a:rPr lang="uk-UA" dirty="0" smtClean="0"/>
              <a:t>І  група  9+4=                        ІІ група 8 +6=</a:t>
            </a:r>
          </a:p>
          <a:p>
            <a:endParaRPr lang="uk-UA" dirty="0"/>
          </a:p>
          <a:p>
            <a:endParaRPr lang="uk-UA" dirty="0" smtClean="0"/>
          </a:p>
          <a:p>
            <a:pPr>
              <a:buNone/>
            </a:pPr>
            <a:r>
              <a:rPr lang="uk-UA" dirty="0" smtClean="0"/>
              <a:t>ІІІ група 7+5=                          </a:t>
            </a:r>
            <a:r>
              <a:rPr lang="en-US" dirty="0" smtClean="0"/>
              <a:t>IV </a:t>
            </a:r>
            <a:r>
              <a:rPr lang="uk-UA" dirty="0" smtClean="0"/>
              <a:t>група  9+3= </a:t>
            </a:r>
          </a:p>
          <a:p>
            <a:endParaRPr lang="uk-UA" dirty="0"/>
          </a:p>
          <a:p>
            <a:pPr>
              <a:buNone/>
            </a:pPr>
            <a:endParaRPr lang="uk-UA" dirty="0" smtClean="0"/>
          </a:p>
          <a:p>
            <a:pPr>
              <a:buNone/>
            </a:pPr>
            <a:r>
              <a:rPr lang="en-US" dirty="0" smtClean="0"/>
              <a:t>V </a:t>
            </a:r>
            <a:r>
              <a:rPr lang="uk-UA" dirty="0" smtClean="0"/>
              <a:t>група 7+4=                           </a:t>
            </a:r>
            <a:r>
              <a:rPr lang="en-US" dirty="0" smtClean="0"/>
              <a:t>VI </a:t>
            </a:r>
            <a:r>
              <a:rPr lang="uk-UA" dirty="0" smtClean="0"/>
              <a:t>група 8+7=  </a:t>
            </a:r>
            <a:endParaRPr lang="ru-RU" dirty="0"/>
          </a:p>
        </p:txBody>
      </p:sp>
      <p:sp>
        <p:nvSpPr>
          <p:cNvPr id="4" name="Овал 3"/>
          <p:cNvSpPr/>
          <p:nvPr/>
        </p:nvSpPr>
        <p:spPr>
          <a:xfrm>
            <a:off x="285720" y="1928802"/>
            <a:ext cx="1485904" cy="1143008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вал 4"/>
          <p:cNvSpPr/>
          <p:nvPr/>
        </p:nvSpPr>
        <p:spPr>
          <a:xfrm>
            <a:off x="3929058" y="1928802"/>
            <a:ext cx="1628780" cy="1143008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0" y="3571876"/>
            <a:ext cx="1643042" cy="1214446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4357686" y="3643314"/>
            <a:ext cx="1928826" cy="1143008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428596" y="5214950"/>
            <a:ext cx="1428760" cy="1428736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4143372" y="5500702"/>
            <a:ext cx="1843094" cy="9144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6286512" y="5572140"/>
            <a:ext cx="1785950" cy="9144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6643702" y="3643314"/>
            <a:ext cx="1143008" cy="9144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5857884" y="1928802"/>
            <a:ext cx="1714512" cy="107157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2071670" y="1857364"/>
            <a:ext cx="985838" cy="9144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2071670" y="5357826"/>
            <a:ext cx="1357322" cy="100013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1857356" y="3500438"/>
            <a:ext cx="1214446" cy="9144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/>
          <p:cNvSpPr/>
          <p:nvPr/>
        </p:nvSpPr>
        <p:spPr>
          <a:xfrm flipH="1">
            <a:off x="714348" y="1928802"/>
            <a:ext cx="285752" cy="2857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/>
          <p:cNvSpPr/>
          <p:nvPr/>
        </p:nvSpPr>
        <p:spPr>
          <a:xfrm flipH="1">
            <a:off x="714348" y="2714620"/>
            <a:ext cx="285752" cy="2857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Овал 17"/>
          <p:cNvSpPr/>
          <p:nvPr/>
        </p:nvSpPr>
        <p:spPr>
          <a:xfrm flipH="1">
            <a:off x="357158" y="2500306"/>
            <a:ext cx="285752" cy="2857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Овал 18"/>
          <p:cNvSpPr/>
          <p:nvPr/>
        </p:nvSpPr>
        <p:spPr>
          <a:xfrm flipH="1">
            <a:off x="1010578" y="1994524"/>
            <a:ext cx="285752" cy="2857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Овал 19"/>
          <p:cNvSpPr/>
          <p:nvPr/>
        </p:nvSpPr>
        <p:spPr>
          <a:xfrm flipH="1">
            <a:off x="1285852" y="2071678"/>
            <a:ext cx="285752" cy="2857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Овал 20"/>
          <p:cNvSpPr/>
          <p:nvPr/>
        </p:nvSpPr>
        <p:spPr>
          <a:xfrm flipH="1">
            <a:off x="428596" y="2143116"/>
            <a:ext cx="285752" cy="2857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Овал 21"/>
          <p:cNvSpPr/>
          <p:nvPr/>
        </p:nvSpPr>
        <p:spPr>
          <a:xfrm flipH="1">
            <a:off x="857224" y="2357430"/>
            <a:ext cx="285752" cy="2857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Овал 22"/>
          <p:cNvSpPr/>
          <p:nvPr/>
        </p:nvSpPr>
        <p:spPr>
          <a:xfrm flipH="1">
            <a:off x="1142976" y="2643182"/>
            <a:ext cx="357190" cy="2857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Овал 23"/>
          <p:cNvSpPr/>
          <p:nvPr/>
        </p:nvSpPr>
        <p:spPr>
          <a:xfrm flipH="1">
            <a:off x="1428728" y="2357430"/>
            <a:ext cx="285752" cy="2857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Овал 24"/>
          <p:cNvSpPr/>
          <p:nvPr/>
        </p:nvSpPr>
        <p:spPr>
          <a:xfrm flipH="1">
            <a:off x="2143108" y="2071678"/>
            <a:ext cx="285752" cy="2857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Овал 25"/>
          <p:cNvSpPr/>
          <p:nvPr/>
        </p:nvSpPr>
        <p:spPr>
          <a:xfrm flipH="1">
            <a:off x="2500298" y="1857364"/>
            <a:ext cx="285752" cy="2857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Овал 26"/>
          <p:cNvSpPr/>
          <p:nvPr/>
        </p:nvSpPr>
        <p:spPr>
          <a:xfrm flipH="1">
            <a:off x="2428860" y="2428868"/>
            <a:ext cx="285752" cy="2857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Овал 27"/>
          <p:cNvSpPr/>
          <p:nvPr/>
        </p:nvSpPr>
        <p:spPr>
          <a:xfrm flipH="1">
            <a:off x="2714612" y="2214554"/>
            <a:ext cx="285752" cy="2857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Овал 34"/>
          <p:cNvSpPr/>
          <p:nvPr/>
        </p:nvSpPr>
        <p:spPr>
          <a:xfrm flipH="1">
            <a:off x="4429124" y="2000240"/>
            <a:ext cx="285752" cy="2857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Овал 35"/>
          <p:cNvSpPr/>
          <p:nvPr/>
        </p:nvSpPr>
        <p:spPr>
          <a:xfrm flipH="1">
            <a:off x="4572000" y="2357430"/>
            <a:ext cx="285752" cy="2857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Овал 36"/>
          <p:cNvSpPr/>
          <p:nvPr/>
        </p:nvSpPr>
        <p:spPr>
          <a:xfrm flipH="1">
            <a:off x="4857752" y="2714620"/>
            <a:ext cx="285752" cy="2857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Овал 37"/>
          <p:cNvSpPr/>
          <p:nvPr/>
        </p:nvSpPr>
        <p:spPr>
          <a:xfrm flipH="1">
            <a:off x="4429124" y="2714620"/>
            <a:ext cx="285752" cy="2857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Овал 38"/>
          <p:cNvSpPr/>
          <p:nvPr/>
        </p:nvSpPr>
        <p:spPr>
          <a:xfrm flipH="1">
            <a:off x="4857752" y="1928802"/>
            <a:ext cx="285752" cy="2857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Овал 39"/>
          <p:cNvSpPr/>
          <p:nvPr/>
        </p:nvSpPr>
        <p:spPr>
          <a:xfrm flipH="1">
            <a:off x="4857752" y="2357430"/>
            <a:ext cx="285752" cy="2857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Овал 40"/>
          <p:cNvSpPr/>
          <p:nvPr/>
        </p:nvSpPr>
        <p:spPr>
          <a:xfrm flipH="1">
            <a:off x="4143372" y="2428868"/>
            <a:ext cx="285752" cy="2857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Овал 41"/>
          <p:cNvSpPr/>
          <p:nvPr/>
        </p:nvSpPr>
        <p:spPr>
          <a:xfrm flipH="1">
            <a:off x="5214942" y="2357430"/>
            <a:ext cx="285752" cy="2857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Овал 42"/>
          <p:cNvSpPr/>
          <p:nvPr/>
        </p:nvSpPr>
        <p:spPr>
          <a:xfrm flipH="1">
            <a:off x="4071934" y="2143116"/>
            <a:ext cx="285752" cy="2857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Овал 43"/>
          <p:cNvSpPr/>
          <p:nvPr/>
        </p:nvSpPr>
        <p:spPr>
          <a:xfrm flipH="1">
            <a:off x="5929322" y="2214554"/>
            <a:ext cx="285752" cy="2857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Овал 44"/>
          <p:cNvSpPr/>
          <p:nvPr/>
        </p:nvSpPr>
        <p:spPr>
          <a:xfrm flipH="1">
            <a:off x="6286512" y="2571744"/>
            <a:ext cx="285752" cy="2857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Овал 45"/>
          <p:cNvSpPr/>
          <p:nvPr/>
        </p:nvSpPr>
        <p:spPr>
          <a:xfrm flipH="1">
            <a:off x="6858016" y="2571744"/>
            <a:ext cx="285752" cy="2857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Овал 46"/>
          <p:cNvSpPr/>
          <p:nvPr/>
        </p:nvSpPr>
        <p:spPr>
          <a:xfrm flipH="1">
            <a:off x="6357950" y="1928802"/>
            <a:ext cx="285752" cy="2857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Овал 47"/>
          <p:cNvSpPr/>
          <p:nvPr/>
        </p:nvSpPr>
        <p:spPr>
          <a:xfrm flipH="1">
            <a:off x="6858016" y="2000240"/>
            <a:ext cx="285752" cy="2857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Овал 48"/>
          <p:cNvSpPr/>
          <p:nvPr/>
        </p:nvSpPr>
        <p:spPr>
          <a:xfrm flipH="1">
            <a:off x="7143768" y="2357430"/>
            <a:ext cx="285752" cy="2857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Овал 49"/>
          <p:cNvSpPr/>
          <p:nvPr/>
        </p:nvSpPr>
        <p:spPr>
          <a:xfrm flipH="1">
            <a:off x="357158" y="3714752"/>
            <a:ext cx="285752" cy="2857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Овал 51"/>
          <p:cNvSpPr/>
          <p:nvPr/>
        </p:nvSpPr>
        <p:spPr>
          <a:xfrm flipH="1">
            <a:off x="1928794" y="3643314"/>
            <a:ext cx="285752" cy="2857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3" name="Овал 52"/>
          <p:cNvSpPr/>
          <p:nvPr/>
        </p:nvSpPr>
        <p:spPr>
          <a:xfrm flipH="1">
            <a:off x="642910" y="4071942"/>
            <a:ext cx="285752" cy="2857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4" name="Овал 53"/>
          <p:cNvSpPr/>
          <p:nvPr/>
        </p:nvSpPr>
        <p:spPr>
          <a:xfrm flipH="1">
            <a:off x="1000100" y="4286256"/>
            <a:ext cx="285752" cy="2857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5" name="Овал 54"/>
          <p:cNvSpPr/>
          <p:nvPr/>
        </p:nvSpPr>
        <p:spPr>
          <a:xfrm flipH="1">
            <a:off x="928662" y="3643314"/>
            <a:ext cx="285752" cy="21431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6" name="Овал 55"/>
          <p:cNvSpPr/>
          <p:nvPr/>
        </p:nvSpPr>
        <p:spPr>
          <a:xfrm flipH="1">
            <a:off x="214282" y="4214818"/>
            <a:ext cx="285752" cy="2857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7" name="Овал 56"/>
          <p:cNvSpPr/>
          <p:nvPr/>
        </p:nvSpPr>
        <p:spPr>
          <a:xfrm flipH="1">
            <a:off x="500034" y="4429132"/>
            <a:ext cx="285752" cy="2857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8" name="Овал 57"/>
          <p:cNvSpPr/>
          <p:nvPr/>
        </p:nvSpPr>
        <p:spPr>
          <a:xfrm flipH="1">
            <a:off x="1357290" y="3929066"/>
            <a:ext cx="285752" cy="2857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9" name="Овал 58"/>
          <p:cNvSpPr/>
          <p:nvPr/>
        </p:nvSpPr>
        <p:spPr>
          <a:xfrm flipH="1">
            <a:off x="2285984" y="3500438"/>
            <a:ext cx="285752" cy="2857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0" name="Овал 59"/>
          <p:cNvSpPr/>
          <p:nvPr/>
        </p:nvSpPr>
        <p:spPr>
          <a:xfrm flipH="1">
            <a:off x="2428860" y="4000504"/>
            <a:ext cx="285752" cy="2857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1" name="Овал 60"/>
          <p:cNvSpPr/>
          <p:nvPr/>
        </p:nvSpPr>
        <p:spPr>
          <a:xfrm flipH="1">
            <a:off x="2786050" y="3714752"/>
            <a:ext cx="214314" cy="2857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2" name="Овал 61"/>
          <p:cNvSpPr/>
          <p:nvPr/>
        </p:nvSpPr>
        <p:spPr>
          <a:xfrm flipH="1">
            <a:off x="2071670" y="4000504"/>
            <a:ext cx="285752" cy="2857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3" name="Овал 62"/>
          <p:cNvSpPr/>
          <p:nvPr/>
        </p:nvSpPr>
        <p:spPr>
          <a:xfrm flipH="1">
            <a:off x="4572000" y="3857628"/>
            <a:ext cx="285752" cy="2857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4" name="Овал 63"/>
          <p:cNvSpPr/>
          <p:nvPr/>
        </p:nvSpPr>
        <p:spPr>
          <a:xfrm flipH="1">
            <a:off x="4643438" y="4286256"/>
            <a:ext cx="285752" cy="2857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5" name="Овал 64"/>
          <p:cNvSpPr/>
          <p:nvPr/>
        </p:nvSpPr>
        <p:spPr>
          <a:xfrm flipH="1">
            <a:off x="5000628" y="4429132"/>
            <a:ext cx="285752" cy="2857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6" name="Овал 65"/>
          <p:cNvSpPr/>
          <p:nvPr/>
        </p:nvSpPr>
        <p:spPr>
          <a:xfrm flipH="1">
            <a:off x="5214942" y="4143380"/>
            <a:ext cx="285752" cy="2857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7" name="Овал 66"/>
          <p:cNvSpPr/>
          <p:nvPr/>
        </p:nvSpPr>
        <p:spPr>
          <a:xfrm flipH="1">
            <a:off x="4929190" y="3786190"/>
            <a:ext cx="285752" cy="2857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8" name="Овал 67"/>
          <p:cNvSpPr/>
          <p:nvPr/>
        </p:nvSpPr>
        <p:spPr>
          <a:xfrm flipH="1">
            <a:off x="5500694" y="4357694"/>
            <a:ext cx="285752" cy="2857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9" name="Овал 68"/>
          <p:cNvSpPr/>
          <p:nvPr/>
        </p:nvSpPr>
        <p:spPr>
          <a:xfrm flipH="1">
            <a:off x="5286380" y="3786190"/>
            <a:ext cx="285752" cy="2857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0" name="Овал 69"/>
          <p:cNvSpPr/>
          <p:nvPr/>
        </p:nvSpPr>
        <p:spPr>
          <a:xfrm flipH="1">
            <a:off x="5643570" y="3929066"/>
            <a:ext cx="285752" cy="2857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1" name="Овал 70"/>
          <p:cNvSpPr/>
          <p:nvPr/>
        </p:nvSpPr>
        <p:spPr>
          <a:xfrm flipH="1">
            <a:off x="5857884" y="4214818"/>
            <a:ext cx="285752" cy="2857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2" name="Овал 71"/>
          <p:cNvSpPr/>
          <p:nvPr/>
        </p:nvSpPr>
        <p:spPr>
          <a:xfrm flipH="1">
            <a:off x="6786578" y="3857628"/>
            <a:ext cx="285752" cy="2857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3" name="Овал 72"/>
          <p:cNvSpPr/>
          <p:nvPr/>
        </p:nvSpPr>
        <p:spPr>
          <a:xfrm flipH="1">
            <a:off x="7000892" y="4286256"/>
            <a:ext cx="285752" cy="2857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4" name="Овал 73"/>
          <p:cNvSpPr/>
          <p:nvPr/>
        </p:nvSpPr>
        <p:spPr>
          <a:xfrm flipH="1">
            <a:off x="7429520" y="4071942"/>
            <a:ext cx="285752" cy="2857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5" name="Овал 74"/>
          <p:cNvSpPr/>
          <p:nvPr/>
        </p:nvSpPr>
        <p:spPr>
          <a:xfrm flipH="1">
            <a:off x="785786" y="5357826"/>
            <a:ext cx="285752" cy="2857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6" name="Овал 75"/>
          <p:cNvSpPr/>
          <p:nvPr/>
        </p:nvSpPr>
        <p:spPr>
          <a:xfrm flipH="1">
            <a:off x="1000100" y="5786454"/>
            <a:ext cx="285752" cy="2857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7" name="Овал 76"/>
          <p:cNvSpPr/>
          <p:nvPr/>
        </p:nvSpPr>
        <p:spPr>
          <a:xfrm flipH="1">
            <a:off x="1428728" y="5929330"/>
            <a:ext cx="285752" cy="2857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8" name="Овал 77"/>
          <p:cNvSpPr/>
          <p:nvPr/>
        </p:nvSpPr>
        <p:spPr>
          <a:xfrm flipH="1">
            <a:off x="1214414" y="6215082"/>
            <a:ext cx="285752" cy="2857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9" name="Овал 78"/>
          <p:cNvSpPr/>
          <p:nvPr/>
        </p:nvSpPr>
        <p:spPr>
          <a:xfrm flipH="1">
            <a:off x="1285852" y="5429264"/>
            <a:ext cx="285752" cy="2857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0" name="Овал 79"/>
          <p:cNvSpPr/>
          <p:nvPr/>
        </p:nvSpPr>
        <p:spPr>
          <a:xfrm flipH="1">
            <a:off x="785786" y="6143644"/>
            <a:ext cx="214314" cy="2857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1" name="Овал 80"/>
          <p:cNvSpPr/>
          <p:nvPr/>
        </p:nvSpPr>
        <p:spPr>
          <a:xfrm flipH="1">
            <a:off x="500034" y="5715016"/>
            <a:ext cx="285752" cy="2857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2" name="Овал 81"/>
          <p:cNvSpPr/>
          <p:nvPr/>
        </p:nvSpPr>
        <p:spPr>
          <a:xfrm flipH="1">
            <a:off x="2214546" y="5643578"/>
            <a:ext cx="285752" cy="2857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3" name="Овал 82"/>
          <p:cNvSpPr/>
          <p:nvPr/>
        </p:nvSpPr>
        <p:spPr>
          <a:xfrm flipH="1">
            <a:off x="2500298" y="6000768"/>
            <a:ext cx="285752" cy="2857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4" name="Овал 83"/>
          <p:cNvSpPr/>
          <p:nvPr/>
        </p:nvSpPr>
        <p:spPr>
          <a:xfrm flipH="1">
            <a:off x="2643174" y="5500702"/>
            <a:ext cx="285752" cy="2857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5" name="Овал 84"/>
          <p:cNvSpPr/>
          <p:nvPr/>
        </p:nvSpPr>
        <p:spPr>
          <a:xfrm flipH="1">
            <a:off x="3000364" y="5715016"/>
            <a:ext cx="285752" cy="2857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6" name="Овал 85"/>
          <p:cNvSpPr/>
          <p:nvPr/>
        </p:nvSpPr>
        <p:spPr>
          <a:xfrm flipH="1">
            <a:off x="4572000" y="5572140"/>
            <a:ext cx="285752" cy="2857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7" name="Овал 86"/>
          <p:cNvSpPr/>
          <p:nvPr/>
        </p:nvSpPr>
        <p:spPr>
          <a:xfrm flipH="1">
            <a:off x="4429124" y="6000768"/>
            <a:ext cx="285752" cy="2857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8" name="Овал 87"/>
          <p:cNvSpPr/>
          <p:nvPr/>
        </p:nvSpPr>
        <p:spPr>
          <a:xfrm flipH="1">
            <a:off x="4786314" y="6143644"/>
            <a:ext cx="285752" cy="2857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9" name="Овал 88"/>
          <p:cNvSpPr/>
          <p:nvPr/>
        </p:nvSpPr>
        <p:spPr>
          <a:xfrm flipH="1">
            <a:off x="4214810" y="5786454"/>
            <a:ext cx="285752" cy="2857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0" name="Овал 89"/>
          <p:cNvSpPr/>
          <p:nvPr/>
        </p:nvSpPr>
        <p:spPr>
          <a:xfrm flipH="1">
            <a:off x="5143504" y="6072206"/>
            <a:ext cx="285752" cy="2857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1" name="Овал 90"/>
          <p:cNvSpPr/>
          <p:nvPr/>
        </p:nvSpPr>
        <p:spPr>
          <a:xfrm flipH="1">
            <a:off x="5000628" y="5643578"/>
            <a:ext cx="285752" cy="2857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2" name="Овал 91"/>
          <p:cNvSpPr/>
          <p:nvPr/>
        </p:nvSpPr>
        <p:spPr>
          <a:xfrm flipH="1">
            <a:off x="5357818" y="5643578"/>
            <a:ext cx="285752" cy="2857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3" name="Овал 92"/>
          <p:cNvSpPr/>
          <p:nvPr/>
        </p:nvSpPr>
        <p:spPr>
          <a:xfrm flipH="1">
            <a:off x="5572132" y="6000768"/>
            <a:ext cx="285752" cy="2857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4" name="Овал 93"/>
          <p:cNvSpPr/>
          <p:nvPr/>
        </p:nvSpPr>
        <p:spPr>
          <a:xfrm flipH="1">
            <a:off x="6357950" y="5786454"/>
            <a:ext cx="285752" cy="2857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5" name="Овал 94"/>
          <p:cNvSpPr/>
          <p:nvPr/>
        </p:nvSpPr>
        <p:spPr>
          <a:xfrm flipH="1">
            <a:off x="6715140" y="6143644"/>
            <a:ext cx="285752" cy="2857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6" name="Овал 95"/>
          <p:cNvSpPr/>
          <p:nvPr/>
        </p:nvSpPr>
        <p:spPr>
          <a:xfrm flipH="1">
            <a:off x="7215206" y="6143644"/>
            <a:ext cx="285752" cy="2857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7" name="Овал 96"/>
          <p:cNvSpPr/>
          <p:nvPr/>
        </p:nvSpPr>
        <p:spPr>
          <a:xfrm flipH="1">
            <a:off x="6858016" y="5715016"/>
            <a:ext cx="285752" cy="2857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8" name="Овал 97"/>
          <p:cNvSpPr/>
          <p:nvPr/>
        </p:nvSpPr>
        <p:spPr>
          <a:xfrm flipH="1">
            <a:off x="7286644" y="5715016"/>
            <a:ext cx="285752" cy="2857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9" name="Овал 98"/>
          <p:cNvSpPr/>
          <p:nvPr/>
        </p:nvSpPr>
        <p:spPr>
          <a:xfrm flipH="1" flipV="1">
            <a:off x="7643834" y="5857892"/>
            <a:ext cx="309570" cy="33337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0" name="Picture 2" descr="http://www.koki.hu/cdnb/happy/saw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31881" y="428604"/>
            <a:ext cx="1454222" cy="11430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Овал 104"/>
          <p:cNvSpPr/>
          <p:nvPr/>
        </p:nvSpPr>
        <p:spPr>
          <a:xfrm>
            <a:off x="0" y="3357562"/>
            <a:ext cx="3357554" cy="1500198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8" name="Овал 107"/>
          <p:cNvSpPr/>
          <p:nvPr/>
        </p:nvSpPr>
        <p:spPr>
          <a:xfrm>
            <a:off x="214282" y="5214950"/>
            <a:ext cx="3571900" cy="164305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7" name="Овал 106"/>
          <p:cNvSpPr/>
          <p:nvPr/>
        </p:nvSpPr>
        <p:spPr>
          <a:xfrm>
            <a:off x="4000496" y="5214950"/>
            <a:ext cx="4214842" cy="142876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9" name="Овал 108"/>
          <p:cNvSpPr/>
          <p:nvPr/>
        </p:nvSpPr>
        <p:spPr>
          <a:xfrm>
            <a:off x="4143372" y="3429000"/>
            <a:ext cx="3714776" cy="142876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0" name="Овал 109"/>
          <p:cNvSpPr/>
          <p:nvPr/>
        </p:nvSpPr>
        <p:spPr>
          <a:xfrm>
            <a:off x="3857620" y="1785926"/>
            <a:ext cx="3857620" cy="142876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4" name="Овал 103"/>
          <p:cNvSpPr/>
          <p:nvPr/>
        </p:nvSpPr>
        <p:spPr>
          <a:xfrm>
            <a:off x="0" y="1714488"/>
            <a:ext cx="3357554" cy="142876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/>
              <a:t>Групова  </a:t>
            </a:r>
            <a:r>
              <a:rPr lang="uk-UA" b="1" dirty="0" err="1" smtClean="0"/>
              <a:t>“Ажурна</a:t>
            </a:r>
            <a:r>
              <a:rPr lang="uk-UA" b="1" dirty="0" smtClean="0"/>
              <a:t> </a:t>
            </a:r>
            <a:r>
              <a:rPr lang="uk-UA" b="1" dirty="0" err="1" smtClean="0"/>
              <a:t>пилка”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14422"/>
            <a:ext cx="8686800" cy="5643578"/>
          </a:xfrm>
        </p:spPr>
        <p:txBody>
          <a:bodyPr/>
          <a:lstStyle/>
          <a:p>
            <a:pPr>
              <a:buNone/>
            </a:pPr>
            <a:r>
              <a:rPr lang="uk-UA" b="1" dirty="0" smtClean="0"/>
              <a:t>І  група  9+4=13                          ІІ група 8 +6=14</a:t>
            </a:r>
          </a:p>
          <a:p>
            <a:endParaRPr lang="uk-UA" dirty="0"/>
          </a:p>
          <a:p>
            <a:endParaRPr lang="uk-UA" dirty="0" smtClean="0"/>
          </a:p>
          <a:p>
            <a:pPr>
              <a:buNone/>
            </a:pPr>
            <a:r>
              <a:rPr lang="uk-UA" dirty="0" smtClean="0"/>
              <a:t>          </a:t>
            </a:r>
            <a:r>
              <a:rPr lang="uk-UA" b="1" dirty="0" smtClean="0"/>
              <a:t>ІІІ група 7+5=12                      </a:t>
            </a:r>
            <a:r>
              <a:rPr lang="en-US" b="1" dirty="0" smtClean="0"/>
              <a:t>IV </a:t>
            </a:r>
            <a:r>
              <a:rPr lang="uk-UA" b="1" dirty="0" smtClean="0"/>
              <a:t>група  9+3=12 </a:t>
            </a:r>
          </a:p>
          <a:p>
            <a:endParaRPr lang="uk-UA" dirty="0"/>
          </a:p>
          <a:p>
            <a:pPr>
              <a:buNone/>
            </a:pPr>
            <a:endParaRPr lang="uk-UA" dirty="0" smtClean="0"/>
          </a:p>
          <a:p>
            <a:pPr>
              <a:buNone/>
            </a:pPr>
            <a:r>
              <a:rPr lang="en-US" b="1" dirty="0" smtClean="0"/>
              <a:t>V </a:t>
            </a:r>
            <a:r>
              <a:rPr lang="uk-UA" b="1" dirty="0" smtClean="0"/>
              <a:t>група 7+4=11                                 </a:t>
            </a:r>
            <a:r>
              <a:rPr lang="en-US" b="1" dirty="0" smtClean="0"/>
              <a:t>VI </a:t>
            </a:r>
            <a:r>
              <a:rPr lang="uk-UA" b="1" dirty="0" smtClean="0"/>
              <a:t>група 8+7= 15  </a:t>
            </a:r>
            <a:endParaRPr lang="ru-RU" b="1" dirty="0"/>
          </a:p>
        </p:txBody>
      </p:sp>
      <p:sp>
        <p:nvSpPr>
          <p:cNvPr id="4" name="Овал 3"/>
          <p:cNvSpPr/>
          <p:nvPr/>
        </p:nvSpPr>
        <p:spPr>
          <a:xfrm>
            <a:off x="285720" y="1928802"/>
            <a:ext cx="1485904" cy="1143008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вал 4"/>
          <p:cNvSpPr/>
          <p:nvPr/>
        </p:nvSpPr>
        <p:spPr>
          <a:xfrm>
            <a:off x="3929058" y="1928802"/>
            <a:ext cx="1628780" cy="1143008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0" y="3571876"/>
            <a:ext cx="1643042" cy="1214446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4357686" y="3643314"/>
            <a:ext cx="1928826" cy="1143008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428596" y="5214950"/>
            <a:ext cx="1428760" cy="1428736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4143372" y="5500702"/>
            <a:ext cx="1843094" cy="107157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6286512" y="5572140"/>
            <a:ext cx="1785950" cy="9144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6643702" y="3643314"/>
            <a:ext cx="1143008" cy="9144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5857884" y="1928802"/>
            <a:ext cx="1714512" cy="107157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2071670" y="1857364"/>
            <a:ext cx="985838" cy="9144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2071670" y="5357826"/>
            <a:ext cx="1357322" cy="100013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1857356" y="3500438"/>
            <a:ext cx="1214446" cy="9144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/>
          <p:cNvSpPr/>
          <p:nvPr/>
        </p:nvSpPr>
        <p:spPr>
          <a:xfrm flipH="1">
            <a:off x="714348" y="1928802"/>
            <a:ext cx="285752" cy="2857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/>
          <p:cNvSpPr/>
          <p:nvPr/>
        </p:nvSpPr>
        <p:spPr>
          <a:xfrm flipH="1">
            <a:off x="857224" y="2714620"/>
            <a:ext cx="285752" cy="2857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Овал 17"/>
          <p:cNvSpPr/>
          <p:nvPr/>
        </p:nvSpPr>
        <p:spPr>
          <a:xfrm flipH="1">
            <a:off x="428596" y="2500306"/>
            <a:ext cx="285752" cy="2857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Овал 18"/>
          <p:cNvSpPr/>
          <p:nvPr/>
        </p:nvSpPr>
        <p:spPr>
          <a:xfrm flipH="1">
            <a:off x="1010578" y="1994524"/>
            <a:ext cx="285752" cy="2857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Овал 19"/>
          <p:cNvSpPr/>
          <p:nvPr/>
        </p:nvSpPr>
        <p:spPr>
          <a:xfrm flipH="1">
            <a:off x="1285852" y="2071678"/>
            <a:ext cx="285752" cy="2857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Овал 20"/>
          <p:cNvSpPr/>
          <p:nvPr/>
        </p:nvSpPr>
        <p:spPr>
          <a:xfrm flipH="1">
            <a:off x="428596" y="2143116"/>
            <a:ext cx="285752" cy="2857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Овал 21"/>
          <p:cNvSpPr/>
          <p:nvPr/>
        </p:nvSpPr>
        <p:spPr>
          <a:xfrm flipH="1">
            <a:off x="857224" y="2357430"/>
            <a:ext cx="285752" cy="2857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Овал 22"/>
          <p:cNvSpPr/>
          <p:nvPr/>
        </p:nvSpPr>
        <p:spPr>
          <a:xfrm flipH="1">
            <a:off x="1214414" y="2643182"/>
            <a:ext cx="357190" cy="2857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Овал 23"/>
          <p:cNvSpPr/>
          <p:nvPr/>
        </p:nvSpPr>
        <p:spPr>
          <a:xfrm flipH="1">
            <a:off x="1428728" y="2357430"/>
            <a:ext cx="285752" cy="2857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Овал 24"/>
          <p:cNvSpPr/>
          <p:nvPr/>
        </p:nvSpPr>
        <p:spPr>
          <a:xfrm flipH="1">
            <a:off x="2143108" y="2071678"/>
            <a:ext cx="285752" cy="2857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Овал 25"/>
          <p:cNvSpPr/>
          <p:nvPr/>
        </p:nvSpPr>
        <p:spPr>
          <a:xfrm flipH="1">
            <a:off x="2500298" y="1857364"/>
            <a:ext cx="285752" cy="2857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Овал 26"/>
          <p:cNvSpPr/>
          <p:nvPr/>
        </p:nvSpPr>
        <p:spPr>
          <a:xfrm flipH="1">
            <a:off x="2428860" y="2428868"/>
            <a:ext cx="285752" cy="2857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Овал 27"/>
          <p:cNvSpPr/>
          <p:nvPr/>
        </p:nvSpPr>
        <p:spPr>
          <a:xfrm flipH="1">
            <a:off x="2714612" y="2214554"/>
            <a:ext cx="285752" cy="2857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30" name="Прямая соединительная линия 29"/>
          <p:cNvCxnSpPr/>
          <p:nvPr/>
        </p:nvCxnSpPr>
        <p:spPr>
          <a:xfrm rot="16200000" flipH="1">
            <a:off x="1785918" y="2285992"/>
            <a:ext cx="1214446" cy="71438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Овал 34"/>
          <p:cNvSpPr/>
          <p:nvPr/>
        </p:nvSpPr>
        <p:spPr>
          <a:xfrm flipH="1">
            <a:off x="4429124" y="2000240"/>
            <a:ext cx="285752" cy="2857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Овал 35"/>
          <p:cNvSpPr/>
          <p:nvPr/>
        </p:nvSpPr>
        <p:spPr>
          <a:xfrm flipH="1">
            <a:off x="4714876" y="2357430"/>
            <a:ext cx="285752" cy="2857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Овал 36"/>
          <p:cNvSpPr/>
          <p:nvPr/>
        </p:nvSpPr>
        <p:spPr>
          <a:xfrm flipH="1">
            <a:off x="4857752" y="2714620"/>
            <a:ext cx="285752" cy="2857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Овал 37"/>
          <p:cNvSpPr/>
          <p:nvPr/>
        </p:nvSpPr>
        <p:spPr>
          <a:xfrm flipH="1">
            <a:off x="4429124" y="2714620"/>
            <a:ext cx="285752" cy="2857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Овал 38"/>
          <p:cNvSpPr/>
          <p:nvPr/>
        </p:nvSpPr>
        <p:spPr>
          <a:xfrm flipH="1">
            <a:off x="4857752" y="1928802"/>
            <a:ext cx="285752" cy="2857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Овал 39"/>
          <p:cNvSpPr/>
          <p:nvPr/>
        </p:nvSpPr>
        <p:spPr>
          <a:xfrm flipH="1">
            <a:off x="5143504" y="2357430"/>
            <a:ext cx="285752" cy="2857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Овал 40"/>
          <p:cNvSpPr/>
          <p:nvPr/>
        </p:nvSpPr>
        <p:spPr>
          <a:xfrm flipH="1">
            <a:off x="4143372" y="2500306"/>
            <a:ext cx="285752" cy="2857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Овал 42"/>
          <p:cNvSpPr/>
          <p:nvPr/>
        </p:nvSpPr>
        <p:spPr>
          <a:xfrm flipH="1">
            <a:off x="4071934" y="2143116"/>
            <a:ext cx="285752" cy="2857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Овал 43"/>
          <p:cNvSpPr/>
          <p:nvPr/>
        </p:nvSpPr>
        <p:spPr>
          <a:xfrm flipH="1">
            <a:off x="5929322" y="2214554"/>
            <a:ext cx="285752" cy="2857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Овал 44"/>
          <p:cNvSpPr/>
          <p:nvPr/>
        </p:nvSpPr>
        <p:spPr>
          <a:xfrm flipH="1">
            <a:off x="6286512" y="2571744"/>
            <a:ext cx="285752" cy="2857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Овал 45"/>
          <p:cNvSpPr/>
          <p:nvPr/>
        </p:nvSpPr>
        <p:spPr>
          <a:xfrm flipH="1">
            <a:off x="6858016" y="2571744"/>
            <a:ext cx="285752" cy="2857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Овал 46"/>
          <p:cNvSpPr/>
          <p:nvPr/>
        </p:nvSpPr>
        <p:spPr>
          <a:xfrm flipH="1">
            <a:off x="6357950" y="1928802"/>
            <a:ext cx="285752" cy="2857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Овал 47"/>
          <p:cNvSpPr/>
          <p:nvPr/>
        </p:nvSpPr>
        <p:spPr>
          <a:xfrm flipH="1">
            <a:off x="6858016" y="2000240"/>
            <a:ext cx="285752" cy="2857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Овал 48"/>
          <p:cNvSpPr/>
          <p:nvPr/>
        </p:nvSpPr>
        <p:spPr>
          <a:xfrm flipH="1">
            <a:off x="7143768" y="2357430"/>
            <a:ext cx="285752" cy="2857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51" name="Прямая соединительная линия 50"/>
          <p:cNvCxnSpPr/>
          <p:nvPr/>
        </p:nvCxnSpPr>
        <p:spPr>
          <a:xfrm rot="16200000" flipH="1">
            <a:off x="5786446" y="1928802"/>
            <a:ext cx="1143008" cy="1000132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Овал 49"/>
          <p:cNvSpPr/>
          <p:nvPr/>
        </p:nvSpPr>
        <p:spPr>
          <a:xfrm flipH="1">
            <a:off x="357158" y="3714752"/>
            <a:ext cx="285752" cy="2857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Овал 51"/>
          <p:cNvSpPr/>
          <p:nvPr/>
        </p:nvSpPr>
        <p:spPr>
          <a:xfrm flipH="1">
            <a:off x="1928794" y="3643314"/>
            <a:ext cx="285752" cy="2857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3" name="Овал 52"/>
          <p:cNvSpPr/>
          <p:nvPr/>
        </p:nvSpPr>
        <p:spPr>
          <a:xfrm flipH="1">
            <a:off x="714348" y="3929066"/>
            <a:ext cx="285752" cy="2857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4" name="Овал 53"/>
          <p:cNvSpPr/>
          <p:nvPr/>
        </p:nvSpPr>
        <p:spPr>
          <a:xfrm flipH="1">
            <a:off x="1000100" y="4357694"/>
            <a:ext cx="285752" cy="2857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5" name="Овал 54"/>
          <p:cNvSpPr/>
          <p:nvPr/>
        </p:nvSpPr>
        <p:spPr>
          <a:xfrm flipH="1">
            <a:off x="928662" y="3643314"/>
            <a:ext cx="285752" cy="21431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6" name="Овал 55"/>
          <p:cNvSpPr/>
          <p:nvPr/>
        </p:nvSpPr>
        <p:spPr>
          <a:xfrm flipH="1">
            <a:off x="214282" y="4214818"/>
            <a:ext cx="285752" cy="2857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7" name="Овал 56"/>
          <p:cNvSpPr/>
          <p:nvPr/>
        </p:nvSpPr>
        <p:spPr>
          <a:xfrm flipH="1">
            <a:off x="500034" y="4429132"/>
            <a:ext cx="285752" cy="2857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8" name="Овал 57"/>
          <p:cNvSpPr/>
          <p:nvPr/>
        </p:nvSpPr>
        <p:spPr>
          <a:xfrm flipH="1">
            <a:off x="1357290" y="3929066"/>
            <a:ext cx="285752" cy="2857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9" name="Овал 58"/>
          <p:cNvSpPr/>
          <p:nvPr/>
        </p:nvSpPr>
        <p:spPr>
          <a:xfrm flipH="1">
            <a:off x="2285984" y="3500438"/>
            <a:ext cx="285752" cy="2857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0" name="Овал 59"/>
          <p:cNvSpPr/>
          <p:nvPr/>
        </p:nvSpPr>
        <p:spPr>
          <a:xfrm flipH="1">
            <a:off x="2428860" y="4000504"/>
            <a:ext cx="285752" cy="2857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1" name="Овал 60"/>
          <p:cNvSpPr/>
          <p:nvPr/>
        </p:nvSpPr>
        <p:spPr>
          <a:xfrm flipH="1">
            <a:off x="2786050" y="3714752"/>
            <a:ext cx="214314" cy="2857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2" name="Овал 61"/>
          <p:cNvSpPr/>
          <p:nvPr/>
        </p:nvSpPr>
        <p:spPr>
          <a:xfrm flipH="1">
            <a:off x="2071670" y="4000504"/>
            <a:ext cx="285752" cy="2857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3" name="Овал 62"/>
          <p:cNvSpPr/>
          <p:nvPr/>
        </p:nvSpPr>
        <p:spPr>
          <a:xfrm flipH="1">
            <a:off x="4572000" y="3857628"/>
            <a:ext cx="285752" cy="2857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4" name="Овал 63"/>
          <p:cNvSpPr/>
          <p:nvPr/>
        </p:nvSpPr>
        <p:spPr>
          <a:xfrm flipH="1">
            <a:off x="4643438" y="4286256"/>
            <a:ext cx="285752" cy="2857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5" name="Овал 64"/>
          <p:cNvSpPr/>
          <p:nvPr/>
        </p:nvSpPr>
        <p:spPr>
          <a:xfrm flipH="1">
            <a:off x="5000628" y="4429132"/>
            <a:ext cx="285752" cy="2857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6" name="Овал 65"/>
          <p:cNvSpPr/>
          <p:nvPr/>
        </p:nvSpPr>
        <p:spPr>
          <a:xfrm flipH="1">
            <a:off x="5214942" y="4143380"/>
            <a:ext cx="285752" cy="2857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7" name="Овал 66"/>
          <p:cNvSpPr/>
          <p:nvPr/>
        </p:nvSpPr>
        <p:spPr>
          <a:xfrm flipH="1">
            <a:off x="4929190" y="3786190"/>
            <a:ext cx="285752" cy="2857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8" name="Овал 67"/>
          <p:cNvSpPr/>
          <p:nvPr/>
        </p:nvSpPr>
        <p:spPr>
          <a:xfrm flipH="1">
            <a:off x="5500694" y="4357694"/>
            <a:ext cx="285752" cy="2857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9" name="Овал 68"/>
          <p:cNvSpPr/>
          <p:nvPr/>
        </p:nvSpPr>
        <p:spPr>
          <a:xfrm flipH="1">
            <a:off x="5286380" y="3786190"/>
            <a:ext cx="285752" cy="2857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0" name="Овал 69"/>
          <p:cNvSpPr/>
          <p:nvPr/>
        </p:nvSpPr>
        <p:spPr>
          <a:xfrm flipH="1">
            <a:off x="5643570" y="3929066"/>
            <a:ext cx="285752" cy="2857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1" name="Овал 70"/>
          <p:cNvSpPr/>
          <p:nvPr/>
        </p:nvSpPr>
        <p:spPr>
          <a:xfrm flipH="1">
            <a:off x="5857884" y="4214818"/>
            <a:ext cx="285752" cy="2857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2" name="Овал 71"/>
          <p:cNvSpPr/>
          <p:nvPr/>
        </p:nvSpPr>
        <p:spPr>
          <a:xfrm flipH="1">
            <a:off x="6786578" y="3857628"/>
            <a:ext cx="285752" cy="2857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3" name="Овал 72"/>
          <p:cNvSpPr/>
          <p:nvPr/>
        </p:nvSpPr>
        <p:spPr>
          <a:xfrm flipH="1">
            <a:off x="7000892" y="4286256"/>
            <a:ext cx="285752" cy="2857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4" name="Овал 73"/>
          <p:cNvSpPr/>
          <p:nvPr/>
        </p:nvSpPr>
        <p:spPr>
          <a:xfrm flipH="1">
            <a:off x="7429520" y="4071942"/>
            <a:ext cx="285752" cy="2857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5" name="Овал 74"/>
          <p:cNvSpPr/>
          <p:nvPr/>
        </p:nvSpPr>
        <p:spPr>
          <a:xfrm flipH="1">
            <a:off x="785786" y="5357826"/>
            <a:ext cx="285752" cy="2857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6" name="Овал 75"/>
          <p:cNvSpPr/>
          <p:nvPr/>
        </p:nvSpPr>
        <p:spPr>
          <a:xfrm flipH="1">
            <a:off x="1000100" y="5786454"/>
            <a:ext cx="285752" cy="2857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7" name="Овал 76"/>
          <p:cNvSpPr/>
          <p:nvPr/>
        </p:nvSpPr>
        <p:spPr>
          <a:xfrm flipH="1">
            <a:off x="1428728" y="5929330"/>
            <a:ext cx="285752" cy="2857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8" name="Овал 77"/>
          <p:cNvSpPr/>
          <p:nvPr/>
        </p:nvSpPr>
        <p:spPr>
          <a:xfrm flipH="1">
            <a:off x="1214414" y="6215082"/>
            <a:ext cx="285752" cy="2857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9" name="Овал 78"/>
          <p:cNvSpPr/>
          <p:nvPr/>
        </p:nvSpPr>
        <p:spPr>
          <a:xfrm flipH="1">
            <a:off x="1285852" y="5429264"/>
            <a:ext cx="285752" cy="2857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0" name="Овал 79"/>
          <p:cNvSpPr/>
          <p:nvPr/>
        </p:nvSpPr>
        <p:spPr>
          <a:xfrm flipH="1">
            <a:off x="785786" y="6143644"/>
            <a:ext cx="214314" cy="2857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1" name="Овал 80"/>
          <p:cNvSpPr/>
          <p:nvPr/>
        </p:nvSpPr>
        <p:spPr>
          <a:xfrm flipH="1">
            <a:off x="500034" y="5715016"/>
            <a:ext cx="285752" cy="2857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2" name="Овал 81"/>
          <p:cNvSpPr/>
          <p:nvPr/>
        </p:nvSpPr>
        <p:spPr>
          <a:xfrm flipH="1">
            <a:off x="2214546" y="5643578"/>
            <a:ext cx="285752" cy="2857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3" name="Овал 82"/>
          <p:cNvSpPr/>
          <p:nvPr/>
        </p:nvSpPr>
        <p:spPr>
          <a:xfrm flipH="1">
            <a:off x="2500298" y="6000768"/>
            <a:ext cx="285752" cy="2857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4" name="Овал 83"/>
          <p:cNvSpPr/>
          <p:nvPr/>
        </p:nvSpPr>
        <p:spPr>
          <a:xfrm flipH="1">
            <a:off x="2643174" y="5500702"/>
            <a:ext cx="285752" cy="2857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5" name="Овал 84"/>
          <p:cNvSpPr/>
          <p:nvPr/>
        </p:nvSpPr>
        <p:spPr>
          <a:xfrm flipH="1">
            <a:off x="3000364" y="5715016"/>
            <a:ext cx="285752" cy="2857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6" name="Овал 85"/>
          <p:cNvSpPr/>
          <p:nvPr/>
        </p:nvSpPr>
        <p:spPr>
          <a:xfrm flipH="1">
            <a:off x="4572000" y="5643578"/>
            <a:ext cx="285752" cy="2857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7" name="Овал 86"/>
          <p:cNvSpPr/>
          <p:nvPr/>
        </p:nvSpPr>
        <p:spPr>
          <a:xfrm flipH="1">
            <a:off x="4357686" y="6143644"/>
            <a:ext cx="285752" cy="2857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8" name="Овал 87"/>
          <p:cNvSpPr/>
          <p:nvPr/>
        </p:nvSpPr>
        <p:spPr>
          <a:xfrm flipH="1">
            <a:off x="4786314" y="6143644"/>
            <a:ext cx="285752" cy="2857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9" name="Овал 88"/>
          <p:cNvSpPr/>
          <p:nvPr/>
        </p:nvSpPr>
        <p:spPr>
          <a:xfrm flipH="1">
            <a:off x="4214810" y="5786454"/>
            <a:ext cx="285752" cy="2857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0" name="Овал 89"/>
          <p:cNvSpPr/>
          <p:nvPr/>
        </p:nvSpPr>
        <p:spPr>
          <a:xfrm flipH="1">
            <a:off x="5214942" y="6143644"/>
            <a:ext cx="285752" cy="2857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1" name="Овал 90"/>
          <p:cNvSpPr/>
          <p:nvPr/>
        </p:nvSpPr>
        <p:spPr>
          <a:xfrm flipH="1">
            <a:off x="5000628" y="5643578"/>
            <a:ext cx="285752" cy="2857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2" name="Овал 91"/>
          <p:cNvSpPr/>
          <p:nvPr/>
        </p:nvSpPr>
        <p:spPr>
          <a:xfrm flipH="1">
            <a:off x="5357818" y="5643578"/>
            <a:ext cx="285752" cy="2857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3" name="Овал 92"/>
          <p:cNvSpPr/>
          <p:nvPr/>
        </p:nvSpPr>
        <p:spPr>
          <a:xfrm flipH="1">
            <a:off x="5572132" y="6000768"/>
            <a:ext cx="285752" cy="2857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4" name="Овал 93"/>
          <p:cNvSpPr/>
          <p:nvPr/>
        </p:nvSpPr>
        <p:spPr>
          <a:xfrm flipH="1">
            <a:off x="6357950" y="5786454"/>
            <a:ext cx="285752" cy="2857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5" name="Овал 94"/>
          <p:cNvSpPr/>
          <p:nvPr/>
        </p:nvSpPr>
        <p:spPr>
          <a:xfrm flipH="1">
            <a:off x="6715140" y="6143644"/>
            <a:ext cx="285752" cy="2857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6" name="Овал 95"/>
          <p:cNvSpPr/>
          <p:nvPr/>
        </p:nvSpPr>
        <p:spPr>
          <a:xfrm flipH="1">
            <a:off x="7215206" y="6143644"/>
            <a:ext cx="285752" cy="2857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7" name="Овал 96"/>
          <p:cNvSpPr/>
          <p:nvPr/>
        </p:nvSpPr>
        <p:spPr>
          <a:xfrm flipH="1">
            <a:off x="6858016" y="5715016"/>
            <a:ext cx="285752" cy="2857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8" name="Овал 97"/>
          <p:cNvSpPr/>
          <p:nvPr/>
        </p:nvSpPr>
        <p:spPr>
          <a:xfrm flipH="1">
            <a:off x="7286644" y="5715016"/>
            <a:ext cx="285752" cy="2857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9" name="Овал 98"/>
          <p:cNvSpPr/>
          <p:nvPr/>
        </p:nvSpPr>
        <p:spPr>
          <a:xfrm flipH="1" flipV="1">
            <a:off x="7643834" y="5857892"/>
            <a:ext cx="309570" cy="33337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01" name="Прямая соединительная линия 100"/>
          <p:cNvCxnSpPr/>
          <p:nvPr/>
        </p:nvCxnSpPr>
        <p:spPr>
          <a:xfrm rot="5400000">
            <a:off x="2393141" y="5750735"/>
            <a:ext cx="1214446" cy="142876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Прямая соединительная линия 102"/>
          <p:cNvCxnSpPr>
            <a:endCxn id="10" idx="4"/>
          </p:cNvCxnSpPr>
          <p:nvPr/>
        </p:nvCxnSpPr>
        <p:spPr>
          <a:xfrm rot="16200000" flipH="1">
            <a:off x="6347237" y="5654290"/>
            <a:ext cx="985838" cy="678661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Прямая соединительная линия 101"/>
          <p:cNvCxnSpPr/>
          <p:nvPr/>
        </p:nvCxnSpPr>
        <p:spPr>
          <a:xfrm rot="5400000">
            <a:off x="2000232" y="3571876"/>
            <a:ext cx="1071570" cy="642942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Прямая соединительная линия 105"/>
          <p:cNvCxnSpPr>
            <a:stCxn id="11" idx="7"/>
            <a:endCxn id="11" idx="3"/>
          </p:cNvCxnSpPr>
          <p:nvPr/>
        </p:nvCxnSpPr>
        <p:spPr>
          <a:xfrm rot="16200000" flipH="1" flipV="1">
            <a:off x="6891917" y="3696400"/>
            <a:ext cx="646578" cy="808228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0" name="Picture 2" descr="http://www.koki.hu/cdnb/happy/saw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44253" y="0"/>
            <a:ext cx="999747" cy="78579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             </a:t>
            </a:r>
            <a:r>
              <a:rPr lang="uk-UA" b="1" dirty="0" smtClean="0"/>
              <a:t>Групова  </a:t>
            </a:r>
            <a:r>
              <a:rPr lang="uk-UA" b="1" dirty="0" err="1" smtClean="0"/>
              <a:t>“Ажурна</a:t>
            </a:r>
            <a:r>
              <a:rPr lang="uk-UA" b="1" dirty="0" smtClean="0"/>
              <a:t> </a:t>
            </a:r>
            <a:r>
              <a:rPr lang="uk-UA" b="1" dirty="0" err="1" smtClean="0"/>
              <a:t>пилка”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14422"/>
            <a:ext cx="8686800" cy="564357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uk-UA" sz="3600" b="1" dirty="0" smtClean="0"/>
              <a:t>І  група  9+4=13                    ІІ група 8 +6=14</a:t>
            </a:r>
          </a:p>
          <a:p>
            <a:pPr>
              <a:buNone/>
            </a:pPr>
            <a:r>
              <a:rPr lang="uk-UA" sz="3600" b="1" dirty="0" smtClean="0"/>
              <a:t>                  1   3                                        2     4</a:t>
            </a:r>
          </a:p>
          <a:p>
            <a:pPr>
              <a:buNone/>
            </a:pPr>
            <a:r>
              <a:rPr lang="uk-UA" sz="3600" b="1" dirty="0" smtClean="0"/>
              <a:t>ІІІ група 7+5= 12                    </a:t>
            </a:r>
            <a:r>
              <a:rPr lang="en-US" sz="3600" b="1" dirty="0" smtClean="0"/>
              <a:t>IV </a:t>
            </a:r>
            <a:r>
              <a:rPr lang="uk-UA" sz="3600" b="1" dirty="0" smtClean="0"/>
              <a:t>група  9+3=12 </a:t>
            </a:r>
          </a:p>
          <a:p>
            <a:pPr>
              <a:buNone/>
            </a:pPr>
            <a:r>
              <a:rPr lang="uk-UA" sz="3600" b="1" dirty="0" smtClean="0"/>
              <a:t>                  3  2                                         1   2</a:t>
            </a:r>
          </a:p>
          <a:p>
            <a:pPr>
              <a:buNone/>
            </a:pPr>
            <a:r>
              <a:rPr lang="en-US" sz="3600" b="1" dirty="0" smtClean="0"/>
              <a:t>V </a:t>
            </a:r>
            <a:r>
              <a:rPr lang="uk-UA" sz="3600" b="1" dirty="0" smtClean="0"/>
              <a:t>група 7+4=11                       </a:t>
            </a:r>
            <a:r>
              <a:rPr lang="en-US" sz="3600" b="1" dirty="0" smtClean="0"/>
              <a:t>VI </a:t>
            </a:r>
            <a:r>
              <a:rPr lang="uk-UA" sz="3600" b="1" dirty="0" smtClean="0"/>
              <a:t>група 8+7=15 </a:t>
            </a:r>
          </a:p>
          <a:p>
            <a:pPr>
              <a:buNone/>
            </a:pPr>
            <a:r>
              <a:rPr lang="uk-UA" sz="3600" b="1" dirty="0" smtClean="0"/>
              <a:t>                 3   1                                         2  5</a:t>
            </a:r>
            <a:endParaRPr lang="ru-RU" sz="3600" b="1" dirty="0"/>
          </a:p>
        </p:txBody>
      </p:sp>
      <p:pic>
        <p:nvPicPr>
          <p:cNvPr id="14338" name="Picture 2" descr="http://www.koki.hu/cdnb/happy/saw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1999525" cy="1571612"/>
          </a:xfrm>
          <a:prstGeom prst="rect">
            <a:avLst/>
          </a:prstGeom>
          <a:noFill/>
        </p:spPr>
      </p:pic>
      <p:cxnSp>
        <p:nvCxnSpPr>
          <p:cNvPr id="18" name="Прямая соединительная линия 17"/>
          <p:cNvCxnSpPr/>
          <p:nvPr/>
        </p:nvCxnSpPr>
        <p:spPr>
          <a:xfrm rot="16200000" flipH="1">
            <a:off x="2678893" y="1678769"/>
            <a:ext cx="357190" cy="28575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 rot="5400000">
            <a:off x="2357422" y="1785926"/>
            <a:ext cx="428628" cy="142876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>
            <a:off x="7786710" y="1643050"/>
            <a:ext cx="428628" cy="35719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 rot="5400000">
            <a:off x="7465239" y="1750207"/>
            <a:ext cx="428628" cy="21431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 rot="16200000" flipH="1">
            <a:off x="2714612" y="3000372"/>
            <a:ext cx="285752" cy="28575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/>
          <p:nvPr/>
        </p:nvCxnSpPr>
        <p:spPr>
          <a:xfrm rot="5400000">
            <a:off x="2393141" y="3107529"/>
            <a:ext cx="357190" cy="142876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/>
          <p:nvPr/>
        </p:nvCxnSpPr>
        <p:spPr>
          <a:xfrm rot="16200000" flipH="1">
            <a:off x="7572396" y="3000372"/>
            <a:ext cx="285752" cy="28575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/>
        </p:nvCxnSpPr>
        <p:spPr>
          <a:xfrm rot="5400000">
            <a:off x="7358082" y="3143248"/>
            <a:ext cx="285752" cy="142876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/>
          <p:cNvCxnSpPr/>
          <p:nvPr/>
        </p:nvCxnSpPr>
        <p:spPr>
          <a:xfrm rot="16200000" flipH="1">
            <a:off x="2643174" y="4357694"/>
            <a:ext cx="357190" cy="21431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единительная линия 41"/>
          <p:cNvCxnSpPr/>
          <p:nvPr/>
        </p:nvCxnSpPr>
        <p:spPr>
          <a:xfrm rot="5400000">
            <a:off x="2358216" y="4357694"/>
            <a:ext cx="356396" cy="21510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Прямая соединительная линия 46"/>
          <p:cNvCxnSpPr/>
          <p:nvPr/>
        </p:nvCxnSpPr>
        <p:spPr>
          <a:xfrm rot="16200000" flipH="1">
            <a:off x="7643834" y="4357694"/>
            <a:ext cx="285752" cy="28575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единительная линия 47"/>
          <p:cNvCxnSpPr/>
          <p:nvPr/>
        </p:nvCxnSpPr>
        <p:spPr>
          <a:xfrm rot="5400000">
            <a:off x="7358082" y="4429132"/>
            <a:ext cx="285752" cy="142876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Зупинка відпочинку</a:t>
            </a:r>
            <a:endParaRPr lang="ru-RU" dirty="0"/>
          </a:p>
        </p:txBody>
      </p:sp>
      <p:pic>
        <p:nvPicPr>
          <p:cNvPr id="11266" name="Picture 2" descr="http://lis-s.kg/img/6091653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500174"/>
            <a:ext cx="3048000" cy="2286001"/>
          </a:xfrm>
          <a:prstGeom prst="rect">
            <a:avLst/>
          </a:prstGeom>
          <a:noFill/>
        </p:spPr>
      </p:pic>
      <p:pic>
        <p:nvPicPr>
          <p:cNvPr id="11270" name="Picture 6" descr="http://s1.tinypic.com/33tlea0_th.jpg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71604" y="4429132"/>
            <a:ext cx="1357322" cy="1190625"/>
          </a:xfrm>
          <a:prstGeom prst="rect">
            <a:avLst/>
          </a:prstGeom>
          <a:noFill/>
        </p:spPr>
      </p:pic>
      <p:pic>
        <p:nvPicPr>
          <p:cNvPr id="11272" name="Picture 8" descr="http://gif5gif.ucoz.ru/_ph/80/121549423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86116" y="3214686"/>
            <a:ext cx="3228975" cy="2914650"/>
          </a:xfrm>
          <a:prstGeom prst="rect">
            <a:avLst/>
          </a:prstGeom>
          <a:noFill/>
        </p:spPr>
      </p:pic>
      <p:pic>
        <p:nvPicPr>
          <p:cNvPr id="8" name="Picture 6" descr="http://s1.tinypic.com/33tlea0_th.jpg"/>
          <p:cNvPicPr>
            <a:picLocks noGrp="1" noChangeAspect="1" noChangeArrowheads="1" noCrop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286250" y="3386931"/>
            <a:ext cx="571500" cy="952500"/>
          </a:xfrm>
          <a:prstGeom prst="rect">
            <a:avLst/>
          </a:prstGeom>
          <a:noFill/>
        </p:spPr>
      </p:pic>
      <p:pic>
        <p:nvPicPr>
          <p:cNvPr id="9" name="Picture 6" descr="http://s1.tinypic.com/33tlea0_th.jpg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86314" y="5286388"/>
            <a:ext cx="1357322" cy="11906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6493 -0.3375 C 0.28229 -0.44468 0.49982 -0.55185 0.58281 -0.60417 C 0.6658 -0.65648 0.58437 -0.69468 0.56319 -0.65185 C 0.54201 -0.60903 0.4776 -0.39653 0.4559 -0.34699 C 0.4342 -0.29745 0.40694 -0.36574 0.43281 -0.35417 C 0.45868 -0.34259 0.53489 -0.31042 0.61128 -0.27801 C 0.61128 -0.27778 0.06493 -0.3375 0.06493 -0.33727 Z " pathEditMode="relative" rAng="0" ptsTypes="aaaaaaa">
                                      <p:cBhvr>
                                        <p:cTn id="6" dur="20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0" y="-14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1.11111E-6 C 0.21736 -0.10718 0.43489 -0.21435 0.51788 -0.26667 C 0.60087 -0.31898 0.51944 -0.35718 0.49826 -0.31435 C 0.47708 -0.27153 0.41267 -0.05903 0.39097 -0.00949 C 0.36927 0.04005 0.34201 -0.02824 0.36788 -0.01667 C 0.39375 -0.00509 0.46996 0.02708 0.54635 0.05949 C 0.54635 0.05949 3.05556E-6 1.11111E-6 3.05556E-6 1.11111E-6 Z " pathEditMode="relative" rAng="0" ptsTypes="aaaaaaa">
                                      <p:cBhvr>
                                        <p:cTn id="1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0" y="-14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1.11111E-6 C 0.21736 -0.10718 0.43489 -0.21435 0.51788 -0.26667 C 0.60087 -0.31898 0.51944 -0.35718 0.49826 -0.31435 C 0.47708 -0.27153 0.41267 -0.05903 0.39097 -0.00949 C 0.36927 0.04005 0.34201 -0.02824 0.36788 -0.01667 C 0.39375 -0.00509 0.46996 0.02708 0.54635 0.05949 C 0.54635 0.05949 3.05556E-6 1.11111E-6 3.05556E-6 1.11111E-6 Z " pathEditMode="relative" rAng="0" ptsTypes="aaaaaaa">
                                      <p:cBhvr>
                                        <p:cTn id="1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0" y="-14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Задачна     </a:t>
            </a:r>
            <a:r>
              <a:rPr lang="ru-RU" dirty="0" smtClean="0"/>
              <a:t>ст.104 №5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2" descr="http://nevsepic.com.ua/uploads/posts/2011-03/1301011084_didlles058_nevsepic.com.u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1214422"/>
            <a:ext cx="7429552" cy="4929222"/>
          </a:xfrm>
          <a:prstGeom prst="rect">
            <a:avLst/>
          </a:prstGeom>
          <a:noFill/>
        </p:spPr>
      </p:pic>
      <p:pic>
        <p:nvPicPr>
          <p:cNvPr id="13314" name="Picture 2" descr="http://www.mktaba.org/images/smilies/bookreader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929454" y="1500174"/>
            <a:ext cx="1857388" cy="146961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Задача ст.104 №5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257800"/>
          </a:xfrm>
        </p:spPr>
        <p:txBody>
          <a:bodyPr>
            <a:normAutofit fontScale="85000" lnSpcReduction="20000"/>
          </a:bodyPr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pPr>
              <a:buNone/>
            </a:pPr>
            <a:r>
              <a:rPr lang="ru-RU" dirty="0" smtClean="0"/>
              <a:t>                                               </a:t>
            </a:r>
          </a:p>
          <a:p>
            <a:pPr>
              <a:buNone/>
            </a:pPr>
            <a:r>
              <a:rPr lang="ru-RU" sz="5200" b="1" dirty="0" smtClean="0"/>
              <a:t>                             </a:t>
            </a:r>
          </a:p>
          <a:p>
            <a:pPr>
              <a:buNone/>
            </a:pPr>
            <a:r>
              <a:rPr lang="ru-RU" sz="5200" b="1" dirty="0" smtClean="0"/>
              <a:t>                           3 кг</a:t>
            </a:r>
            <a:endParaRPr lang="ru-RU" sz="5200" b="1" dirty="0"/>
          </a:p>
        </p:txBody>
      </p:sp>
      <p:sp>
        <p:nvSpPr>
          <p:cNvPr id="11" name="Левая фигурная скобка 10"/>
          <p:cNvSpPr/>
          <p:nvPr/>
        </p:nvSpPr>
        <p:spPr>
          <a:xfrm rot="16200000">
            <a:off x="3446761" y="2496227"/>
            <a:ext cx="1700823" cy="5736886"/>
          </a:xfrm>
          <a:prstGeom prst="leftBrac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290" name="Picture 2" descr="http://img-fotki.yandex.ru/get/5113/5901566.30a/0_7b063_16afacf3_S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357166"/>
            <a:ext cx="1214446" cy="947741"/>
          </a:xfrm>
          <a:prstGeom prst="rect">
            <a:avLst/>
          </a:prstGeom>
          <a:noFill/>
        </p:spPr>
      </p:pic>
      <p:pic>
        <p:nvPicPr>
          <p:cNvPr id="11266" name="Picture 2" descr="http://www.faress.com/prodotti/biga/975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28794" y="2571744"/>
            <a:ext cx="2143140" cy="2357454"/>
          </a:xfrm>
          <a:prstGeom prst="rect">
            <a:avLst/>
          </a:prstGeom>
          <a:noFill/>
        </p:spPr>
      </p:pic>
      <p:pic>
        <p:nvPicPr>
          <p:cNvPr id="13" name="Picture 2" descr="http://narodnimisredstvami.ru/wp-content/uploads/2014/12/Svezhiy-limon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628" y="2857496"/>
            <a:ext cx="1720052" cy="21431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Задача ст.104 №5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sz="7200" b="1" dirty="0" smtClean="0"/>
              <a:t>3-2=1 (кг)</a:t>
            </a:r>
          </a:p>
          <a:p>
            <a:pPr>
              <a:buNone/>
            </a:pPr>
            <a:r>
              <a:rPr lang="ru-RU" sz="7200" b="1" dirty="0" smtClean="0"/>
              <a:t>        1 кг</a:t>
            </a:r>
            <a:endParaRPr lang="ru-RU" sz="7200" b="1" dirty="0"/>
          </a:p>
        </p:txBody>
      </p:sp>
      <p:pic>
        <p:nvPicPr>
          <p:cNvPr id="6146" name="Picture 2" descr="http://www.gif-kartinki.ru/zheltye-kartinki/zheltye-kartinki_07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72330" y="714356"/>
            <a:ext cx="2223488" cy="2000264"/>
          </a:xfrm>
          <a:prstGeom prst="rect">
            <a:avLst/>
          </a:prstGeom>
          <a:noFill/>
        </p:spPr>
      </p:pic>
      <p:pic>
        <p:nvPicPr>
          <p:cNvPr id="11266" name="Picture 2" descr="http://img-fotki.yandex.ru/get/5113/5901566.30a/0_7b063_16afacf3_S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214290"/>
            <a:ext cx="1074718" cy="109061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dirty="0" err="1" smtClean="0"/>
              <a:t>Геометрична</a:t>
            </a:r>
            <a:r>
              <a:rPr lang="ru-RU" sz="5400" b="1" dirty="0" smtClean="0"/>
              <a:t> </a:t>
            </a:r>
            <a:endParaRPr lang="ru-RU" sz="54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00100" y="2714620"/>
            <a:ext cx="7686700" cy="4143380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sz="5400" b="1" dirty="0" err="1" smtClean="0"/>
              <a:t>Накресл</a:t>
            </a:r>
            <a:r>
              <a:rPr lang="uk-UA" sz="5400" b="1" dirty="0" err="1" smtClean="0"/>
              <a:t>іть</a:t>
            </a:r>
            <a:r>
              <a:rPr lang="uk-UA" sz="5400" b="1" dirty="0" smtClean="0"/>
              <a:t> відрізок завдовжки 1дм 3 см</a:t>
            </a:r>
          </a:p>
          <a:p>
            <a:pPr>
              <a:buNone/>
            </a:pPr>
            <a:endParaRPr lang="uk-UA" sz="5400" b="1" dirty="0" smtClean="0"/>
          </a:p>
          <a:p>
            <a:pPr>
              <a:buNone/>
            </a:pPr>
            <a:r>
              <a:rPr lang="uk-UA" sz="5400" b="1" dirty="0" smtClean="0"/>
              <a:t>1дм=10см</a:t>
            </a:r>
          </a:p>
          <a:p>
            <a:pPr>
              <a:buNone/>
            </a:pPr>
            <a:r>
              <a:rPr lang="uk-UA" sz="5400" b="1" dirty="0" smtClean="0"/>
              <a:t>1дм3см=13см  </a:t>
            </a:r>
          </a:p>
          <a:p>
            <a:pPr>
              <a:buNone/>
            </a:pPr>
            <a:endParaRPr lang="ru-RU" sz="5400" b="1" dirty="0" smtClean="0"/>
          </a:p>
          <a:p>
            <a:pPr>
              <a:buNone/>
            </a:pPr>
            <a:endParaRPr lang="ru-RU" sz="5400" b="1" dirty="0"/>
          </a:p>
        </p:txBody>
      </p:sp>
      <p:pic>
        <p:nvPicPr>
          <p:cNvPr id="4098" name="Picture 2" descr="http://www.edb.utexas.edu/resources/mathclub/mathmobile/images/AniTetrahedron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58016" y="714356"/>
            <a:ext cx="1871458" cy="1857388"/>
          </a:xfrm>
          <a:prstGeom prst="rect">
            <a:avLst/>
          </a:prstGeom>
          <a:noFill/>
        </p:spPr>
      </p:pic>
      <p:cxnSp>
        <p:nvCxnSpPr>
          <p:cNvPr id="6" name="Прямая соединительная линия 5"/>
          <p:cNvCxnSpPr/>
          <p:nvPr/>
        </p:nvCxnSpPr>
        <p:spPr>
          <a:xfrm>
            <a:off x="2143108" y="4643446"/>
            <a:ext cx="4786346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rot="5400000">
            <a:off x="2001026" y="4642652"/>
            <a:ext cx="285752" cy="1588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5400000">
            <a:off x="6787372" y="4642652"/>
            <a:ext cx="285752" cy="1588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2" descr="http://www.cgstudyo.com/styles/smiley/school2_002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428604"/>
            <a:ext cx="1076329" cy="116681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ru-RU" sz="5400" b="1" dirty="0" err="1" smtClean="0"/>
              <a:t>Ло</a:t>
            </a:r>
            <a:r>
              <a:rPr lang="uk-UA" sz="5400" b="1" dirty="0" err="1" smtClean="0"/>
              <a:t>гічна</a:t>
            </a:r>
            <a:r>
              <a:rPr lang="uk-UA" sz="5400" b="1" dirty="0" smtClean="0"/>
              <a:t> </a:t>
            </a:r>
            <a:endParaRPr lang="ru-RU" sz="54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http://content-20.foto.my.mail.ru/mail/baffllla/_answers/i-3558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2976" y="1357298"/>
            <a:ext cx="6715172" cy="507209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i69.fastpic.ru/big/2015/1012/d1/ea84fe10a0e7e8253a521c8e143288d1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768" y="214290"/>
            <a:ext cx="1719264" cy="171926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4727575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00166" y="5105400"/>
            <a:ext cx="6400800" cy="1752600"/>
          </a:xfrm>
        </p:spPr>
        <p:txBody>
          <a:bodyPr/>
          <a:lstStyle/>
          <a:p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714348" y="1928800"/>
          <a:ext cx="7715304" cy="47149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28826"/>
                <a:gridCol w="1928826"/>
                <a:gridCol w="1928826"/>
                <a:gridCol w="1928826"/>
              </a:tblGrid>
              <a:tr h="1178728">
                <a:tc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1"/>
                    </a:solidFill>
                  </a:tcPr>
                </a:tc>
              </a:tr>
              <a:tr h="1178728"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1"/>
                    </a:solidFill>
                  </a:tcPr>
                </a:tc>
              </a:tr>
              <a:tr h="1178728">
                <a:tc>
                  <a:txBody>
                    <a:bodyPr/>
                    <a:lstStyle/>
                    <a:p>
                      <a:endParaRPr lang="ru-RU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1"/>
                    </a:solidFill>
                  </a:tcPr>
                </a:tc>
              </a:tr>
              <a:tr h="1178728"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1"/>
                    </a:solidFill>
                  </a:tcPr>
                </a:tc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357158" y="214290"/>
            <a:ext cx="1128714" cy="127159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1785918" y="214290"/>
            <a:ext cx="1214446" cy="121444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3214678" y="214290"/>
            <a:ext cx="1128714" cy="1285884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4714876" y="214290"/>
            <a:ext cx="1200152" cy="1343028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www.grafamania.net/uploads/posts/2009-05/1241797834_romashkovaja-poljank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428736"/>
            <a:ext cx="8715436" cy="542926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Математична галявина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 b="1" dirty="0" smtClean="0"/>
          </a:p>
          <a:p>
            <a:endParaRPr lang="uk-UA" b="1" dirty="0"/>
          </a:p>
          <a:p>
            <a:pPr>
              <a:buNone/>
            </a:pPr>
            <a:r>
              <a:rPr lang="uk-UA" b="1" dirty="0" smtClean="0"/>
              <a:t>             </a:t>
            </a:r>
          </a:p>
          <a:p>
            <a:endParaRPr lang="ru-RU" b="1" dirty="0"/>
          </a:p>
        </p:txBody>
      </p:sp>
      <p:pic>
        <p:nvPicPr>
          <p:cNvPr id="8" name="Picture 2" descr="http://festival.1september.ru/articles/419730/img3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71670" y="2000240"/>
            <a:ext cx="4786346" cy="3786214"/>
          </a:xfrm>
          <a:prstGeom prst="rect">
            <a:avLst/>
          </a:prstGeom>
          <a:noFill/>
        </p:spPr>
      </p:pic>
      <p:pic>
        <p:nvPicPr>
          <p:cNvPr id="6" name="Picture 2" descr="http://www.smiley-lol.com/smiley/musique/musique2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283" y="0"/>
            <a:ext cx="1438962" cy="14287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571472" y="428604"/>
          <a:ext cx="7643868" cy="550072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910967"/>
                <a:gridCol w="1910967"/>
                <a:gridCol w="1910967"/>
                <a:gridCol w="1910967"/>
              </a:tblGrid>
              <a:tr h="1375182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1375182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1375182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375182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928662" y="785794"/>
            <a:ext cx="914400" cy="9144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857488" y="2071678"/>
            <a:ext cx="914400" cy="9144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4643438" y="3357562"/>
            <a:ext cx="914400" cy="9144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6929454" y="4857760"/>
            <a:ext cx="914400" cy="9144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2857488" y="571480"/>
            <a:ext cx="914400" cy="914400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4786314" y="2000240"/>
            <a:ext cx="914400" cy="914400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6715140" y="3429000"/>
            <a:ext cx="914400" cy="914400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4643438" y="642918"/>
            <a:ext cx="914400" cy="914400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6786578" y="642918"/>
            <a:ext cx="914400" cy="914400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928662" y="2071678"/>
            <a:ext cx="914400" cy="914400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1000100" y="3429000"/>
            <a:ext cx="914400" cy="914400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928662" y="4857760"/>
            <a:ext cx="914400" cy="914400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2714612" y="4786322"/>
            <a:ext cx="914400" cy="914400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4929190" y="4857760"/>
            <a:ext cx="914400" cy="91440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6858016" y="1928802"/>
            <a:ext cx="914400" cy="914400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2714612" y="3429000"/>
            <a:ext cx="914400" cy="914400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content-10.foto.my.mail.ru/mail/alibaba1310/_answers/h-75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0" y="3714752"/>
            <a:ext cx="4190997" cy="314324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4800" b="1" dirty="0" smtClean="0"/>
              <a:t>Підсумкова </a:t>
            </a:r>
            <a:endParaRPr lang="ru-RU" sz="48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uk-UA" sz="4800" b="1" dirty="0" smtClean="0"/>
              <a:t>Продовж речення:</a:t>
            </a:r>
          </a:p>
          <a:p>
            <a:pPr>
              <a:buNone/>
            </a:pPr>
            <a:r>
              <a:rPr lang="uk-UA" sz="4800" b="1" dirty="0" smtClean="0"/>
              <a:t>Щоб до 8 +3, треба 8…</a:t>
            </a:r>
          </a:p>
          <a:p>
            <a:pPr>
              <a:buNone/>
            </a:pPr>
            <a:r>
              <a:rPr lang="uk-UA" sz="4800" b="1" dirty="0" smtClean="0"/>
              <a:t>1 дм має …</a:t>
            </a:r>
            <a:r>
              <a:rPr lang="uk-UA" sz="4800" b="1" dirty="0" err="1" smtClean="0"/>
              <a:t>.см</a:t>
            </a:r>
            <a:endParaRPr lang="uk-UA" sz="4800" b="1" dirty="0" smtClean="0"/>
          </a:p>
          <a:p>
            <a:pPr>
              <a:buNone/>
            </a:pPr>
            <a:r>
              <a:rPr lang="uk-UA" sz="4800" b="1" dirty="0" smtClean="0"/>
              <a:t>Мені сподобалось…</a:t>
            </a:r>
          </a:p>
          <a:p>
            <a:pPr>
              <a:buNone/>
            </a:pPr>
            <a:endParaRPr lang="ru-RU" sz="4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damorini.com/media/catalog/images/sima-108757-0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-214338"/>
            <a:ext cx="9144000" cy="7072338"/>
          </a:xfrm>
          <a:prstGeom prst="rect">
            <a:avLst/>
          </a:prstGeom>
          <a:noFill/>
        </p:spPr>
      </p:pic>
      <p:pic>
        <p:nvPicPr>
          <p:cNvPr id="3082" name="Picture 10" descr="http://rs125.pbsrc.com/albums/p68/alongway99/Christmas%20Animations/Decoration%20Animations/Bow2.gif~c200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28992" y="-357214"/>
            <a:ext cx="1905000" cy="1905000"/>
          </a:xfrm>
          <a:prstGeom prst="rect">
            <a:avLst/>
          </a:prstGeom>
          <a:noFill/>
        </p:spPr>
      </p:pic>
      <p:pic>
        <p:nvPicPr>
          <p:cNvPr id="8" name="Picture 2" descr="http://api.ning.com/files/Xl3n4nptF*ohU8SC1OkB-ql*Uy4FpYvwnxK3keiFk14DzJjm6zwzYQN5gfpS5ThqkYSTYsFqndoWoTUQ*4Mx7S0SNGNx-dz9/file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14744" y="2643182"/>
            <a:ext cx="2396138" cy="2000240"/>
          </a:xfrm>
          <a:prstGeom prst="rect">
            <a:avLst/>
          </a:prstGeom>
          <a:noFill/>
        </p:spPr>
      </p:pic>
      <p:pic>
        <p:nvPicPr>
          <p:cNvPr id="6148" name="Picture 4" descr="http://sch-23-vel-nov.ucoz.ru/animashki/sport1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43108" y="2357430"/>
            <a:ext cx="1516861" cy="1238257"/>
          </a:xfrm>
          <a:prstGeom prst="rect">
            <a:avLst/>
          </a:prstGeom>
          <a:noFill/>
        </p:spPr>
      </p:pic>
      <p:pic>
        <p:nvPicPr>
          <p:cNvPr id="6150" name="Picture 6" descr="http://www.playcast.ru/uploads/2016/01/29/17047483.gif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215074" y="2143116"/>
            <a:ext cx="1162050" cy="16097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http://api.ning.com/files/Xl3n4nptF*ohU8SC1OkB-ql*Uy4FpYvwnxK3keiFk14DzJjm6zwzYQN5gfpS5ThqkYSTYsFqndoWoTUQ*4Mx7S0SNGNx-dz9/file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0"/>
            <a:ext cx="821537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85786" y="714356"/>
            <a:ext cx="7772400" cy="1470025"/>
          </a:xfrm>
        </p:spPr>
        <p:txBody>
          <a:bodyPr>
            <a:normAutofit/>
          </a:bodyPr>
          <a:lstStyle/>
          <a:p>
            <a:r>
              <a:rPr lang="uk-UA" sz="5400" b="1" dirty="0" err="1" smtClean="0"/>
              <a:t>“Карусель”</a:t>
            </a:r>
            <a:endParaRPr lang="ru-RU" sz="54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71538" y="2500306"/>
            <a:ext cx="6400800" cy="3000396"/>
          </a:xfrm>
          <a:ln>
            <a:solidFill>
              <a:schemeClr val="tx1"/>
            </a:solidFill>
          </a:ln>
        </p:spPr>
        <p:txBody>
          <a:bodyPr>
            <a:normAutofit fontScale="32500" lnSpcReduction="20000"/>
          </a:bodyPr>
          <a:lstStyle/>
          <a:p>
            <a:pPr algn="l"/>
            <a:r>
              <a:rPr lang="uk-UA" sz="16600" b="1" dirty="0" smtClean="0">
                <a:solidFill>
                  <a:schemeClr val="tx1"/>
                </a:solidFill>
              </a:rPr>
              <a:t>   </a:t>
            </a:r>
          </a:p>
          <a:p>
            <a:endParaRPr lang="uk-UA" sz="16600" dirty="0">
              <a:solidFill>
                <a:schemeClr val="tx1"/>
              </a:solidFill>
            </a:endParaRPr>
          </a:p>
          <a:p>
            <a:endParaRPr lang="uk-UA" sz="4600" dirty="0" smtClean="0">
              <a:solidFill>
                <a:schemeClr val="tx1"/>
              </a:solidFill>
            </a:endParaRPr>
          </a:p>
          <a:p>
            <a:endParaRPr lang="ru-RU" sz="4600" dirty="0" smtClean="0">
              <a:solidFill>
                <a:schemeClr val="tx1"/>
              </a:solidFill>
            </a:endParaRPr>
          </a:p>
          <a:p>
            <a:endParaRPr lang="ru-RU" dirty="0" smtClean="0"/>
          </a:p>
          <a:p>
            <a:endParaRPr lang="ru-RU" dirty="0" smtClean="0"/>
          </a:p>
          <a:p>
            <a:r>
              <a:rPr lang="uk-UA" dirty="0" smtClean="0"/>
              <a:t>  </a:t>
            </a:r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29698" name="Picture 2" descr="http://sl.glitter-graphics.net/pub/1381/1381796vpj04c35fa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2000240"/>
            <a:ext cx="7215238" cy="435771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Математична галявина</a:t>
            </a:r>
            <a:endParaRPr lang="ru-RU" dirty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714348" y="2857496"/>
          <a:ext cx="1971660" cy="350694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85830"/>
                <a:gridCol w="985830"/>
              </a:tblGrid>
              <a:tr h="763749">
                <a:tc>
                  <a:txBody>
                    <a:bodyPr/>
                    <a:lstStyle/>
                    <a:p>
                      <a:pPr algn="ctr"/>
                      <a:r>
                        <a:rPr lang="uk-UA" sz="4400" b="1" dirty="0" smtClean="0">
                          <a:solidFill>
                            <a:schemeClr val="tx1"/>
                          </a:solidFill>
                        </a:rPr>
                        <a:t>3</a:t>
                      </a:r>
                      <a:endParaRPr lang="ru-RU" sz="44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400" b="1" dirty="0" smtClean="0">
                          <a:solidFill>
                            <a:schemeClr val="tx1"/>
                          </a:solidFill>
                        </a:rPr>
                        <a:t>5</a:t>
                      </a:r>
                      <a:endParaRPr lang="ru-RU" sz="44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763749">
                <a:tc>
                  <a:txBody>
                    <a:bodyPr/>
                    <a:lstStyle/>
                    <a:p>
                      <a:r>
                        <a:rPr lang="uk-UA" sz="5400" b="1" dirty="0" smtClean="0"/>
                        <a:t>6</a:t>
                      </a:r>
                      <a:endParaRPr lang="ru-RU" sz="5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5400" b="1" dirty="0" smtClean="0"/>
                        <a:t>2</a:t>
                      </a:r>
                      <a:endParaRPr lang="ru-RU" sz="5400" b="1" dirty="0"/>
                    </a:p>
                  </a:txBody>
                  <a:tcPr/>
                </a:tc>
              </a:tr>
              <a:tr h="763749">
                <a:tc>
                  <a:txBody>
                    <a:bodyPr/>
                    <a:lstStyle/>
                    <a:p>
                      <a:r>
                        <a:rPr lang="uk-UA" sz="5400" b="1" dirty="0" smtClean="0"/>
                        <a:t>1</a:t>
                      </a:r>
                      <a:endParaRPr lang="ru-RU" sz="5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5400" b="1" dirty="0" smtClean="0"/>
                        <a:t>7</a:t>
                      </a:r>
                      <a:endParaRPr lang="ru-RU" sz="5400" b="1" dirty="0"/>
                    </a:p>
                  </a:txBody>
                  <a:tcPr/>
                </a:tc>
              </a:tr>
              <a:tr h="763749">
                <a:tc>
                  <a:txBody>
                    <a:bodyPr/>
                    <a:lstStyle/>
                    <a:p>
                      <a:r>
                        <a:rPr lang="uk-UA" sz="5400" b="1" dirty="0" smtClean="0"/>
                        <a:t>4</a:t>
                      </a:r>
                      <a:endParaRPr lang="ru-RU" sz="5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5400" b="1" dirty="0" smtClean="0"/>
                        <a:t>4</a:t>
                      </a:r>
                      <a:endParaRPr lang="ru-RU" sz="5400" b="1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3428992" y="2786058"/>
          <a:ext cx="2047868" cy="3657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23934"/>
                <a:gridCol w="1023934"/>
              </a:tblGrid>
              <a:tr h="767959">
                <a:tc>
                  <a:txBody>
                    <a:bodyPr/>
                    <a:lstStyle/>
                    <a:p>
                      <a:pPr algn="ctr"/>
                      <a:r>
                        <a:rPr lang="uk-UA" sz="5400" b="1" dirty="0" smtClean="0">
                          <a:solidFill>
                            <a:schemeClr val="tx1"/>
                          </a:solidFill>
                        </a:rPr>
                        <a:t>8</a:t>
                      </a:r>
                      <a:endParaRPr lang="ru-RU" sz="54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5400" b="1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ru-RU" sz="54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767959">
                <a:tc>
                  <a:txBody>
                    <a:bodyPr/>
                    <a:lstStyle/>
                    <a:p>
                      <a:pPr algn="ctr"/>
                      <a:r>
                        <a:rPr lang="uk-UA" sz="5400" b="1" dirty="0" smtClean="0"/>
                        <a:t>5</a:t>
                      </a:r>
                      <a:endParaRPr lang="ru-RU" sz="5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5400" b="1" dirty="0" smtClean="0"/>
                        <a:t>4</a:t>
                      </a:r>
                      <a:endParaRPr lang="ru-RU" sz="5400" b="1" dirty="0"/>
                    </a:p>
                  </a:txBody>
                  <a:tcPr/>
                </a:tc>
              </a:tr>
              <a:tr h="767959">
                <a:tc>
                  <a:txBody>
                    <a:bodyPr/>
                    <a:lstStyle/>
                    <a:p>
                      <a:pPr algn="ctr"/>
                      <a:r>
                        <a:rPr lang="uk-UA" sz="5400" b="1" dirty="0" smtClean="0"/>
                        <a:t>3</a:t>
                      </a:r>
                      <a:endParaRPr lang="ru-RU" sz="5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5400" b="1" dirty="0" smtClean="0"/>
                        <a:t>6</a:t>
                      </a:r>
                      <a:endParaRPr lang="ru-RU" sz="5400" b="1" dirty="0"/>
                    </a:p>
                  </a:txBody>
                  <a:tcPr/>
                </a:tc>
              </a:tr>
              <a:tr h="767959">
                <a:tc>
                  <a:txBody>
                    <a:bodyPr/>
                    <a:lstStyle/>
                    <a:p>
                      <a:pPr algn="ctr"/>
                      <a:r>
                        <a:rPr lang="uk-UA" sz="5400" b="1" dirty="0" smtClean="0"/>
                        <a:t>2</a:t>
                      </a:r>
                      <a:endParaRPr lang="ru-RU" sz="5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5400" b="1" dirty="0" smtClean="0"/>
                        <a:t>7</a:t>
                      </a:r>
                      <a:endParaRPr lang="ru-RU" sz="5400" b="1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6286512" y="2428868"/>
          <a:ext cx="2143140" cy="457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07289"/>
                <a:gridCol w="1035851"/>
              </a:tblGrid>
              <a:tr h="885826">
                <a:tc>
                  <a:txBody>
                    <a:bodyPr/>
                    <a:lstStyle/>
                    <a:p>
                      <a:r>
                        <a:rPr lang="uk-UA" sz="5400" b="1" dirty="0" smtClean="0">
                          <a:solidFill>
                            <a:schemeClr val="tx1"/>
                          </a:solidFill>
                        </a:rPr>
                        <a:t>5</a:t>
                      </a:r>
                      <a:endParaRPr lang="ru-RU" sz="54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5400" b="1" dirty="0" smtClean="0">
                          <a:solidFill>
                            <a:schemeClr val="tx1"/>
                          </a:solidFill>
                        </a:rPr>
                        <a:t>5</a:t>
                      </a:r>
                      <a:endParaRPr lang="ru-RU" sz="54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885826">
                <a:tc>
                  <a:txBody>
                    <a:bodyPr/>
                    <a:lstStyle/>
                    <a:p>
                      <a:r>
                        <a:rPr lang="uk-UA" sz="5400" b="1" dirty="0" smtClean="0">
                          <a:solidFill>
                            <a:schemeClr val="tx1"/>
                          </a:solidFill>
                        </a:rPr>
                        <a:t>4</a:t>
                      </a:r>
                      <a:endParaRPr lang="ru-RU" sz="54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5400" b="1" dirty="0" smtClean="0">
                          <a:solidFill>
                            <a:schemeClr val="tx1"/>
                          </a:solidFill>
                        </a:rPr>
                        <a:t>6</a:t>
                      </a:r>
                      <a:endParaRPr lang="ru-RU" sz="54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885826">
                <a:tc>
                  <a:txBody>
                    <a:bodyPr/>
                    <a:lstStyle/>
                    <a:p>
                      <a:r>
                        <a:rPr lang="uk-UA" sz="5400" b="1" dirty="0" smtClean="0">
                          <a:solidFill>
                            <a:schemeClr val="tx1"/>
                          </a:solidFill>
                        </a:rPr>
                        <a:t>7</a:t>
                      </a:r>
                      <a:endParaRPr lang="ru-RU" sz="54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5400" b="1" dirty="0" smtClean="0">
                          <a:solidFill>
                            <a:schemeClr val="tx1"/>
                          </a:solidFill>
                        </a:rPr>
                        <a:t>3</a:t>
                      </a:r>
                      <a:endParaRPr lang="ru-RU" sz="54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885826">
                <a:tc>
                  <a:txBody>
                    <a:bodyPr/>
                    <a:lstStyle/>
                    <a:p>
                      <a:r>
                        <a:rPr lang="uk-UA" sz="5400" b="1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ru-RU" sz="54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5400" b="1" dirty="0" smtClean="0">
                          <a:solidFill>
                            <a:schemeClr val="tx1"/>
                          </a:solidFill>
                        </a:rPr>
                        <a:t>8</a:t>
                      </a:r>
                      <a:endParaRPr lang="ru-RU" sz="54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885826">
                <a:tc>
                  <a:txBody>
                    <a:bodyPr/>
                    <a:lstStyle/>
                    <a:p>
                      <a:r>
                        <a:rPr lang="uk-UA" sz="5400" b="1" dirty="0" smtClean="0">
                          <a:solidFill>
                            <a:schemeClr val="tx1"/>
                          </a:solidFill>
                        </a:rPr>
                        <a:t>9</a:t>
                      </a:r>
                      <a:endParaRPr lang="ru-RU" sz="54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5400" b="1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ru-RU" sz="54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9" name="Равнобедренный треугольник 8"/>
          <p:cNvSpPr/>
          <p:nvPr/>
        </p:nvSpPr>
        <p:spPr>
          <a:xfrm>
            <a:off x="785786" y="1928802"/>
            <a:ext cx="1857388" cy="928694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5400" b="1" dirty="0" smtClean="0">
                <a:solidFill>
                  <a:schemeClr val="tx1"/>
                </a:solidFill>
              </a:rPr>
              <a:t>8</a:t>
            </a:r>
            <a:endParaRPr lang="ru-RU" sz="5400" b="1" dirty="0">
              <a:solidFill>
                <a:schemeClr val="tx1"/>
              </a:solidFill>
            </a:endParaRPr>
          </a:p>
        </p:txBody>
      </p:sp>
      <p:sp>
        <p:nvSpPr>
          <p:cNvPr id="10" name="Равнобедренный треугольник 9"/>
          <p:cNvSpPr/>
          <p:nvPr/>
        </p:nvSpPr>
        <p:spPr>
          <a:xfrm>
            <a:off x="3500430" y="1857364"/>
            <a:ext cx="1928826" cy="928694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800" b="1" dirty="0" smtClean="0">
                <a:solidFill>
                  <a:schemeClr val="tx1"/>
                </a:solidFill>
              </a:rPr>
              <a:t>9</a:t>
            </a:r>
            <a:endParaRPr lang="ru-RU" sz="4800" b="1" dirty="0">
              <a:solidFill>
                <a:schemeClr val="tx1"/>
              </a:solidFill>
            </a:endParaRPr>
          </a:p>
        </p:txBody>
      </p:sp>
      <p:sp>
        <p:nvSpPr>
          <p:cNvPr id="11" name="Равнобедренный треугольник 10"/>
          <p:cNvSpPr/>
          <p:nvPr/>
        </p:nvSpPr>
        <p:spPr>
          <a:xfrm>
            <a:off x="6357950" y="1571612"/>
            <a:ext cx="2000264" cy="857256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400" b="1" dirty="0" smtClean="0">
                <a:solidFill>
                  <a:schemeClr val="tx1"/>
                </a:solidFill>
              </a:rPr>
              <a:t>10</a:t>
            </a:r>
            <a:endParaRPr lang="ru-RU" sz="4400" b="1" dirty="0">
              <a:solidFill>
                <a:schemeClr val="tx1"/>
              </a:solidFill>
            </a:endParaRPr>
          </a:p>
        </p:txBody>
      </p:sp>
      <p:pic>
        <p:nvPicPr>
          <p:cNvPr id="12" name="Picture 2" descr="http://www.smiley-lol.com/smiley/musique/musique2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428604"/>
            <a:ext cx="1438962" cy="14287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http://svitppt.com.ua/images/33/32336/960/img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500042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/>
            </a:r>
            <a:br>
              <a:rPr lang="uk-UA" dirty="0" smtClean="0"/>
            </a:br>
            <a:r>
              <a:rPr lang="uk-UA" dirty="0"/>
              <a:t/>
            </a:r>
            <a:br>
              <a:rPr lang="uk-UA" dirty="0"/>
            </a:br>
            <a:r>
              <a:rPr lang="uk-UA" dirty="0" smtClean="0"/>
              <a:t/>
            </a:r>
            <a:br>
              <a:rPr lang="uk-UA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Каліграфічна хвилинка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uk-UA" dirty="0" smtClean="0"/>
              <a:t>10  11</a:t>
            </a:r>
            <a:r>
              <a:rPr lang="uk-UA" dirty="0"/>
              <a:t> </a:t>
            </a:r>
            <a:r>
              <a:rPr lang="uk-UA" dirty="0" smtClean="0"/>
              <a:t>  12   13  …</a:t>
            </a:r>
          </a:p>
        </p:txBody>
      </p:sp>
      <p:pic>
        <p:nvPicPr>
          <p:cNvPr id="23554" name="Picture 2" descr="http://www.buncombe.k12.nc.us/cms/lib5/NC01000308/Centricity/Domain/1694/anpencil2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0298" y="2643182"/>
            <a:ext cx="3929090" cy="38576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/>
              <a:t>Каліграфічна хвилинка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uk-UA" dirty="0" smtClean="0"/>
              <a:t>10  11</a:t>
            </a:r>
            <a:r>
              <a:rPr lang="uk-UA" dirty="0"/>
              <a:t> </a:t>
            </a:r>
            <a:r>
              <a:rPr lang="uk-UA" dirty="0" smtClean="0"/>
              <a:t> 12  13</a:t>
            </a:r>
            <a:r>
              <a:rPr lang="uk-UA" dirty="0"/>
              <a:t> </a:t>
            </a:r>
            <a:r>
              <a:rPr lang="uk-UA" dirty="0" smtClean="0"/>
              <a:t>  14  15  16  17  18</a:t>
            </a:r>
          </a:p>
        </p:txBody>
      </p:sp>
      <p:pic>
        <p:nvPicPr>
          <p:cNvPr id="22530" name="Picture 2" descr="http://www.buncombe.k12.nc.us/cms/lib5/NC01000308/Centricity/Domain/1694/anpencil2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71670" y="2786058"/>
            <a:ext cx="4572032" cy="35719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im3-tub-ua.yandex.net/i?id=e651ed84ac0b6f70b3b37b7169f7dfad&amp;n=33&amp;h=215&amp;w=18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11324" y="2571744"/>
            <a:ext cx="4018393" cy="428625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err="1" smtClean="0"/>
              <a:t>М.д</a:t>
            </a:r>
            <a:r>
              <a:rPr lang="uk-UA" dirty="0" smtClean="0"/>
              <a:t>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uk-UA" dirty="0" smtClean="0"/>
              <a:t>Запишіть число більше від 12 на 1.</a:t>
            </a:r>
          </a:p>
          <a:p>
            <a:pPr>
              <a:buNone/>
            </a:pPr>
            <a:r>
              <a:rPr lang="uk-UA" dirty="0" smtClean="0"/>
              <a:t>Запишіть число менше від 14 на 1.</a:t>
            </a:r>
          </a:p>
          <a:p>
            <a:pPr>
              <a:buNone/>
            </a:pPr>
            <a:r>
              <a:rPr lang="uk-UA" dirty="0" smtClean="0"/>
              <a:t>Зменшуване 17 від’ємник 7, знайдіть різницю.</a:t>
            </a:r>
          </a:p>
          <a:p>
            <a:pPr>
              <a:buNone/>
            </a:pPr>
            <a:r>
              <a:rPr lang="uk-UA" dirty="0" smtClean="0"/>
              <a:t>Знайдіть суму чисел 10 і 9.</a:t>
            </a:r>
          </a:p>
          <a:p>
            <a:pPr>
              <a:buNone/>
            </a:pPr>
            <a:r>
              <a:rPr lang="uk-UA" dirty="0" smtClean="0"/>
              <a:t>Запишіть число яке складається з 1 дес.4 од.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674</TotalTime>
  <Words>346</Words>
  <Application>Microsoft Office PowerPoint</Application>
  <PresentationFormat>Экран (4:3)</PresentationFormat>
  <Paragraphs>150</Paragraphs>
  <Slides>33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34" baseType="lpstr">
      <vt:lpstr>Тема Office</vt:lpstr>
      <vt:lpstr>Країна Знань</vt:lpstr>
      <vt:lpstr>Пам’ять всім потрібна дуже Нам без неї важко, друже Щоб нам віршики вивчати, склад числа не забувати, Треба пам’ять тренувати. </vt:lpstr>
      <vt:lpstr>Математична галявина</vt:lpstr>
      <vt:lpstr>“Карусель”</vt:lpstr>
      <vt:lpstr>Математична галявина</vt:lpstr>
      <vt:lpstr>   </vt:lpstr>
      <vt:lpstr>Каліграфічна хвилинка</vt:lpstr>
      <vt:lpstr>Каліграфічна хвилинка</vt:lpstr>
      <vt:lpstr>М.д.</vt:lpstr>
      <vt:lpstr>М.д.</vt:lpstr>
      <vt:lpstr>Фізкультхвилинка </vt:lpstr>
      <vt:lpstr>Слайд 12</vt:lpstr>
      <vt:lpstr>Слайд 13</vt:lpstr>
      <vt:lpstr>Математичний ліс</vt:lpstr>
      <vt:lpstr>Новинка </vt:lpstr>
      <vt:lpstr>Новинка  </vt:lpstr>
      <vt:lpstr>Слайд 17</vt:lpstr>
      <vt:lpstr>Закріплення місточок  (с.105  №3)</vt:lpstr>
      <vt:lpstr>Закріплення місточок  (с.105  №3)</vt:lpstr>
      <vt:lpstr>Групова  “Ажурна пилка”</vt:lpstr>
      <vt:lpstr>Групова  “Ажурна пилка”</vt:lpstr>
      <vt:lpstr>             Групова  “Ажурна пилка”</vt:lpstr>
      <vt:lpstr>Зупинка відпочинку</vt:lpstr>
      <vt:lpstr>Задачна     ст.104 №5</vt:lpstr>
      <vt:lpstr>Задача ст.104 №5</vt:lpstr>
      <vt:lpstr>Задача ст.104 №5</vt:lpstr>
      <vt:lpstr>Геометрична </vt:lpstr>
      <vt:lpstr>Логічна </vt:lpstr>
      <vt:lpstr>Слайд 29</vt:lpstr>
      <vt:lpstr>Слайд 30</vt:lpstr>
      <vt:lpstr>Підсумкова </vt:lpstr>
      <vt:lpstr>Слайд 32</vt:lpstr>
      <vt:lpstr>Слайд 33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Математична країна</dc:title>
  <dc:creator>лилия</dc:creator>
  <cp:lastModifiedBy>лилия</cp:lastModifiedBy>
  <cp:revision>14</cp:revision>
  <dcterms:created xsi:type="dcterms:W3CDTF">2016-03-11T15:56:27Z</dcterms:created>
  <dcterms:modified xsi:type="dcterms:W3CDTF">2016-03-15T02:41:44Z</dcterms:modified>
</cp:coreProperties>
</file>