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4"/>
  </p:notesMasterIdLst>
  <p:sldIdLst>
    <p:sldId id="258" r:id="rId2"/>
    <p:sldId id="259" r:id="rId3"/>
    <p:sldId id="260" r:id="rId4"/>
    <p:sldId id="263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2" r:id="rId17"/>
    <p:sldId id="274" r:id="rId18"/>
    <p:sldId id="275" r:id="rId19"/>
    <p:sldId id="276" r:id="rId20"/>
    <p:sldId id="278" r:id="rId21"/>
    <p:sldId id="279" r:id="rId22"/>
    <p:sldId id="277" r:id="rId23"/>
    <p:sldId id="280" r:id="rId24"/>
    <p:sldId id="284" r:id="rId25"/>
    <p:sldId id="281" r:id="rId26"/>
    <p:sldId id="283" r:id="rId27"/>
    <p:sldId id="282" r:id="rId28"/>
    <p:sldId id="286" r:id="rId29"/>
    <p:sldId id="288" r:id="rId30"/>
    <p:sldId id="285" r:id="rId31"/>
    <p:sldId id="287" r:id="rId32"/>
    <p:sldId id="28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6" autoAdjust="0"/>
    <p:restoredTop sz="94671" autoAdjust="0"/>
  </p:normalViewPr>
  <p:slideViewPr>
    <p:cSldViewPr>
      <p:cViewPr varScale="1">
        <p:scale>
          <a:sx n="75" d="100"/>
          <a:sy n="75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25528-ECC1-4E5E-B70C-543FC1BB3D0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FB6A9-F556-44E0-BBD7-E0D512B3BB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0803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3FB6A9-F556-44E0-BBD7-E0D512B3BBE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5656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825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565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4868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3795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8349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5541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8479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778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3182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927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33009-44D3-4220-803C-2EB3B1B2209D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20DC8-18A1-4F6E-B6F8-80E95DBEF4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280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5.png"/><Relationship Id="rId4" Type="http://schemas.microsoft.com/office/2007/relationships/media" Target="../media/media1.mp3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Untitled.wmv" TargetMode="Externa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291306" y="1556792"/>
            <a:ext cx="8597900" cy="2995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uk-UA" sz="8000" b="1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Всіх гостей </a:t>
            </a:r>
          </a:p>
          <a:p>
            <a:pPr algn="ctr" rtl="0">
              <a:buNone/>
            </a:pPr>
            <a:r>
              <a:rPr lang="uk-UA" sz="8000" b="1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             вітаємо!</a:t>
            </a:r>
            <a:endParaRPr lang="uk-UA" sz="8000" b="1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36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539552" y="764704"/>
            <a:ext cx="7786637" cy="1203871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 " Мозговий штурм"</a:t>
            </a:r>
            <a:endParaRPr lang="uk-UA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213285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Будова </a:t>
            </a: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слова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Закінчення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Основа слова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Корінь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Префікси </a:t>
            </a:r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і </a:t>
            </a: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суфікси</a:t>
            </a:r>
            <a:endParaRPr lang="en-US" sz="3200" b="1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endParaRPr lang="uk-UA" sz="3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07388" y="2780928"/>
            <a:ext cx="355154" cy="2880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6" name="Группа 25"/>
          <p:cNvGrpSpPr/>
          <p:nvPr/>
        </p:nvGrpSpPr>
        <p:grpSpPr>
          <a:xfrm>
            <a:off x="4662542" y="3410128"/>
            <a:ext cx="557530" cy="176556"/>
            <a:chOff x="4662542" y="3410128"/>
            <a:chExt cx="557530" cy="176556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4662542" y="3573016"/>
              <a:ext cx="557530" cy="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4662542" y="3410128"/>
              <a:ext cx="0" cy="162888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5220072" y="3423796"/>
              <a:ext cx="0" cy="162888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2" name="Арка 11"/>
          <p:cNvSpPr/>
          <p:nvPr/>
        </p:nvSpPr>
        <p:spPr>
          <a:xfrm>
            <a:off x="3535236" y="3693407"/>
            <a:ext cx="1170662" cy="360040"/>
          </a:xfrm>
          <a:prstGeom prst="blockArc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6228184" y="4293096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652120" y="4293096"/>
            <a:ext cx="5395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Группа 23"/>
          <p:cNvGrpSpPr/>
          <p:nvPr/>
        </p:nvGrpSpPr>
        <p:grpSpPr>
          <a:xfrm>
            <a:off x="3779912" y="4797152"/>
            <a:ext cx="317067" cy="216024"/>
            <a:chOff x="6444208" y="4293096"/>
            <a:chExt cx="317067" cy="216024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6444208" y="4293096"/>
              <a:ext cx="144016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6597902" y="4293096"/>
              <a:ext cx="163373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Прямая соединительная линия 12"/>
          <p:cNvCxnSpPr/>
          <p:nvPr/>
        </p:nvCxnSpPr>
        <p:spPr>
          <a:xfrm>
            <a:off x="2195736" y="4869160"/>
            <a:ext cx="5395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699792" y="486916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Арка 22"/>
          <p:cNvSpPr/>
          <p:nvPr/>
        </p:nvSpPr>
        <p:spPr>
          <a:xfrm>
            <a:off x="2771800" y="4797152"/>
            <a:ext cx="936104" cy="360040"/>
          </a:xfrm>
          <a:prstGeom prst="blockArc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1960" y="4725144"/>
            <a:ext cx="355154" cy="2880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979712" y="5013176"/>
            <a:ext cx="2160240" cy="288032"/>
            <a:chOff x="4662542" y="3410128"/>
            <a:chExt cx="557530" cy="176556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>
              <a:off x="4662542" y="3573016"/>
              <a:ext cx="557530" cy="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4662542" y="3410128"/>
              <a:ext cx="0" cy="162888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5220072" y="3423796"/>
              <a:ext cx="0" cy="162888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1" name="Группа 30"/>
          <p:cNvGrpSpPr/>
          <p:nvPr/>
        </p:nvGrpSpPr>
        <p:grpSpPr>
          <a:xfrm>
            <a:off x="6300192" y="4221088"/>
            <a:ext cx="317067" cy="216024"/>
            <a:chOff x="6444208" y="4293096"/>
            <a:chExt cx="317067" cy="216024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H="1">
              <a:off x="6444208" y="4293096"/>
              <a:ext cx="144016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6597902" y="4293096"/>
              <a:ext cx="163373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87197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475656" y="404664"/>
            <a:ext cx="6696744" cy="966936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ru-RU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Самостійна робота</a:t>
            </a:r>
            <a:endParaRPr lang="ru-RU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115616" y="1484784"/>
            <a:ext cx="741682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78638" algn="l"/>
              </a:tabLst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I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варіант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префікси позначити,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78638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прийменники підкреслити.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78638" algn="l"/>
              </a:tabLst>
            </a:pP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Дощ (з)зшиває землю(з)небом        сріблястою ниткою. Петрик (у)</a:t>
            </a:r>
            <a:r>
              <a:rPr kumimoji="0" lang="uk-UA" sz="3200" b="0" i="1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війшов</a:t>
            </a: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(у)клас,сів (за)парту,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uk-UA" sz="32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(роз)горнув книжку. У Василька (від)сонця (на)бігли сльози.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110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15616" y="764704"/>
            <a:ext cx="756084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72013" algn="l"/>
                <a:tab pos="7108825" algn="l"/>
              </a:tabLs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I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I варіант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-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утворити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словосполучення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із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поданих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слів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72013" algn="l"/>
                <a:tab pos="7108825" algn="l"/>
              </a:tabLst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988840"/>
            <a:ext cx="1872208" cy="23042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3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r>
              <a:rPr lang="uk-UA" sz="32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Пере –</a:t>
            </a:r>
            <a:endParaRPr lang="en-US" sz="3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r>
              <a:rPr lang="uk-UA" sz="3200" dirty="0" err="1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До-</a:t>
            </a:r>
            <a:endParaRPr lang="en-US" sz="3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r>
              <a:rPr lang="uk-UA" sz="32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З-</a:t>
            </a:r>
            <a:endParaRPr lang="en-US" sz="3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r>
              <a:rPr lang="uk-UA" sz="3200" dirty="0" err="1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На-</a:t>
            </a:r>
            <a:endParaRPr lang="en-US" sz="3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en-US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en-US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2924944"/>
            <a:ext cx="13331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 smtClean="0">
                <a:solidFill>
                  <a:srgbClr val="FF6600"/>
                </a:solidFill>
                <a:latin typeface="Arial" pitchFamily="34" charset="0"/>
                <a:ea typeface="Times New Roman" pitchFamily="18" charset="0"/>
              </a:rPr>
              <a:t>летіти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2060848"/>
            <a:ext cx="1512168" cy="22322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3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r>
              <a:rPr lang="uk-UA" sz="32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на</a:t>
            </a:r>
            <a:endParaRPr lang="en-US" sz="3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r>
              <a:rPr lang="uk-UA" sz="32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З</a:t>
            </a:r>
            <a:endParaRPr lang="en-US" sz="3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r>
              <a:rPr lang="uk-UA" sz="32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до</a:t>
            </a:r>
            <a:endParaRPr lang="en-US" sz="3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r>
              <a:rPr lang="uk-UA" sz="32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через</a:t>
            </a:r>
            <a:endParaRPr lang="en-US" sz="3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en-US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en-US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00192" y="2060848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672013" algn="l"/>
                <a:tab pos="7108825" algn="l"/>
              </a:tabLst>
            </a:pPr>
            <a:r>
              <a:rPr lang="uk-UA" sz="32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море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672013" algn="l"/>
                <a:tab pos="7108825" algn="l"/>
              </a:tabLst>
            </a:pPr>
            <a:r>
              <a:rPr lang="uk-UA" sz="32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аеродрому</a:t>
            </a:r>
            <a:endParaRPr lang="en-US" sz="32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672013" algn="l"/>
                <a:tab pos="7108825" algn="l"/>
              </a:tabLst>
            </a:pPr>
            <a:r>
              <a:rPr lang="uk-UA" sz="32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Києва</a:t>
            </a:r>
            <a:endParaRPr lang="ru-RU" sz="32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672013" algn="l"/>
                <a:tab pos="7108825" algn="l"/>
              </a:tabLst>
            </a:pPr>
            <a:r>
              <a:rPr lang="uk-UA" sz="32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дерево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49875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WordArt 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55576" y="476672"/>
            <a:ext cx="7499176" cy="151216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kern="10" spc="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Хвилинка</a:t>
            </a:r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kern="10" spc="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каліграфії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55576" y="2348880"/>
            <a:ext cx="770485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72013" algn="l"/>
                <a:tab pos="7108825" algn="l"/>
              </a:tabLst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Друг пізнається в біді.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72013" algn="l"/>
                <a:tab pos="7108825" algn="l"/>
              </a:tabLst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72013" algn="l"/>
                <a:tab pos="7108825" algn="l"/>
              </a:tabLst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3789040"/>
            <a:ext cx="54741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i="1" dirty="0" err="1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Рр</a:t>
            </a:r>
            <a:r>
              <a:rPr lang="en-US" sz="4400" b="1" i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  Д</a:t>
            </a:r>
            <a:r>
              <a:rPr lang="uk-UA" sz="4400" b="1" i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д  </a:t>
            </a:r>
            <a:r>
              <a:rPr lang="en-US" sz="4400" b="1" i="1" dirty="0" err="1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уг</a:t>
            </a:r>
            <a:r>
              <a:rPr lang="uk-UA" sz="4400" b="1" i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  </a:t>
            </a:r>
            <a:r>
              <a:rPr lang="uk-UA" sz="4400" b="1" i="1" dirty="0" err="1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ру</a:t>
            </a:r>
            <a:r>
              <a:rPr lang="uk-UA" sz="4400" b="1" i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  друг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349875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allAtOnce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WordArt 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55576" y="476672"/>
            <a:ext cx="7931224" cy="1371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ru-RU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Словниковий диктант</a:t>
            </a:r>
            <a:endParaRPr lang="ru-RU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971600" y="2204864"/>
            <a:ext cx="763284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72013" algn="l"/>
                <a:tab pos="7108825" algn="l"/>
              </a:tabLst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Димок, директор, ком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п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’</a:t>
            </a:r>
            <a:r>
              <a:rPr kumimoji="0" lang="uk-UA" sz="48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ютер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,                            кипіти, розвідка.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72013" algn="l"/>
                <a:tab pos="71088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75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55576" y="1412776"/>
            <a:ext cx="756084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72013" algn="l"/>
                <a:tab pos="7108825" algn="l"/>
              </a:tabLst>
            </a:pPr>
            <a:r>
              <a:rPr kumimoji="0" lang="uk-UA" sz="7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Arial" pitchFamily="34" charset="0"/>
                <a:ea typeface="Times New Roman" pitchFamily="18" charset="0"/>
              </a:rPr>
              <a:t>Розвідка –</a:t>
            </a:r>
            <a:endParaRPr kumimoji="0" lang="uk-UA" sz="7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72013" algn="l"/>
                <a:tab pos="7108825" algn="l"/>
              </a:tabLst>
            </a:pPr>
            <a:r>
              <a:rPr kumimoji="0" lang="uk-UA" sz="7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«наукове дослідження»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75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WordArt 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043608" y="548680"/>
            <a:ext cx="7427168" cy="1371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rtl="0"/>
            <a:r>
              <a:rPr lang="ru-RU" sz="28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2800" kern="10" spc="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Проблемна</a:t>
            </a:r>
            <a:r>
              <a:rPr lang="ru-RU" sz="28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2800" kern="10" spc="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ситуація</a:t>
            </a:r>
            <a:endParaRPr lang="ru-RU" sz="28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259632" y="2164950"/>
            <a:ext cx="662473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buClrTx/>
              <a:buSzTx/>
              <a:buFontTx/>
              <a:buNone/>
              <a:tabLst>
                <a:tab pos="5634038" algn="l"/>
              </a:tabLs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Ро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квіт                        Бе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страшний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buClrTx/>
              <a:buSzTx/>
              <a:buFontTx/>
              <a:buNone/>
              <a:tabLst>
                <a:tab pos="5634038" algn="l"/>
              </a:tabLst>
            </a:pPr>
            <a:r>
              <a:rPr lang="uk-UA" sz="28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р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о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фарбувати           бе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межний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buClrTx/>
              <a:buSzTx/>
              <a:buFontTx/>
              <a:buNone/>
              <a:tabLst>
                <a:tab pos="5634038" algn="l"/>
              </a:tabLst>
            </a:pPr>
            <a:r>
              <a:rPr lang="uk-UA" sz="28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р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о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нести                     бе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соння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buClrTx/>
              <a:buSzTx/>
              <a:buFontTx/>
              <a:buNone/>
              <a:tabLst>
                <a:tab pos="5634038" algn="l"/>
              </a:tabLst>
            </a:pPr>
            <a:r>
              <a:rPr lang="uk-UA" sz="28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</a:rPr>
              <a:t>р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о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гадати                   бе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людний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75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WordArt 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55576" y="692696"/>
            <a:ext cx="7280275" cy="12636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ru-RU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Правило</a:t>
            </a:r>
            <a:endParaRPr lang="ru-RU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249698" y="2224609"/>
            <a:ext cx="628120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34038" algn="l"/>
              </a:tabLst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Префікси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34038" algn="l"/>
              </a:tabLst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    </a:t>
            </a:r>
            <a:r>
              <a:rPr kumimoji="0" lang="uk-UA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РОЗ-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     БЕЗ-</a:t>
            </a:r>
            <a:r>
              <a:rPr lang="ru-RU" sz="4000" dirty="0" smtClean="0">
                <a:latin typeface="Arial" pitchFamily="34" charset="0"/>
              </a:rPr>
              <a:t>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34038" algn="l"/>
              </a:tabLst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завжди пиши з буквою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34038" algn="l"/>
              </a:tabLst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 З-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75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403648" y="476672"/>
            <a:ext cx="7200900" cy="14954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Наприклад</a:t>
            </a:r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: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83568" y="2492405"/>
            <a:ext cx="819487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34038" algn="l"/>
              </a:tabLst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Ро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  писати       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Бе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  водний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34038" algn="l"/>
              </a:tabLst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ро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бити            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бе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крилий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34038" algn="l"/>
              </a:tabLst>
            </a:pP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ро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   їхатись       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бе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країй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75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WordArt 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475656" y="836712"/>
            <a:ext cx="5826125" cy="11557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Тема уроку: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11561" y="2215898"/>
            <a:ext cx="748883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34038" algn="l"/>
              </a:tabLs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Правопис префіксів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роз-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без-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34038" algn="l"/>
              </a:tabLs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Перенос слів із префіксами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роз-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, без. 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75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633713" y="1340768"/>
            <a:ext cx="5400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Aharoni" pitchFamily="2" charset="-79"/>
              </a:rPr>
              <a:t>Українська</a:t>
            </a:r>
            <a:r>
              <a:rPr lang="uk-UA" sz="6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мова – рідна мова!</a:t>
            </a:r>
            <a:endParaRPr lang="ru-RU" sz="6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468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WordArt 1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979712" y="692696"/>
            <a:ext cx="5826125" cy="11557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/>
            <a:r>
              <a:rPr lang="ru-RU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Вимова слів </a:t>
            </a:r>
            <a:endParaRPr lang="ru-RU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331640" y="1932890"/>
            <a:ext cx="763183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94400" algn="l"/>
              </a:tabLs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Ро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писати           ро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бити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94400" algn="l"/>
              </a:tabLs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Ро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клеїти            ро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дерти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94400" algn="l"/>
              </a:tabLs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Бе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хмарне          бе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рогий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94400" algn="l"/>
              </a:tabLst>
            </a:pPr>
            <a:r>
              <a:rPr kumimoji="0" lang="uk-UA" sz="3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Бе</a:t>
            </a:r>
            <a:r>
              <a:rPr kumimoji="0" lang="uk-UA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3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страшний      бе</a:t>
            </a:r>
            <a:r>
              <a:rPr kumimoji="0" lang="uk-UA" sz="36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</a:t>
            </a:r>
            <a:r>
              <a:rPr kumimoji="0" lang="uk-UA" sz="3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</a:rPr>
              <a:t>мовний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944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75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628800"/>
            <a:ext cx="69127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4400" b="1" dirty="0">
                <a:solidFill>
                  <a:srgbClr val="0000FF"/>
                </a:solidFill>
                <a:latin typeface="Times New Roman"/>
                <a:ea typeface="Times New Roman"/>
              </a:rPr>
              <a:t>У префіксах </a:t>
            </a:r>
            <a:r>
              <a:rPr lang="uk-UA" sz="4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роз</a:t>
            </a:r>
            <a:r>
              <a:rPr lang="uk-UA" sz="4400" b="1" dirty="0" err="1">
                <a:solidFill>
                  <a:srgbClr val="0000FF"/>
                </a:solidFill>
                <a:latin typeface="Times New Roman"/>
                <a:ea typeface="Times New Roman"/>
              </a:rPr>
              <a:t>-</a:t>
            </a:r>
            <a:r>
              <a:rPr lang="uk-UA" sz="4400" b="1" dirty="0">
                <a:solidFill>
                  <a:srgbClr val="0000FF"/>
                </a:solidFill>
                <a:latin typeface="Times New Roman"/>
                <a:ea typeface="Times New Roman"/>
              </a:rPr>
              <a:t> і </a:t>
            </a:r>
            <a:r>
              <a:rPr lang="uk-UA" sz="4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без</a:t>
            </a:r>
            <a:r>
              <a:rPr lang="uk-UA" sz="4400" b="1" dirty="0" err="1">
                <a:solidFill>
                  <a:srgbClr val="0000FF"/>
                </a:solidFill>
                <a:latin typeface="Times New Roman"/>
                <a:ea typeface="Times New Roman"/>
              </a:rPr>
              <a:t>-</a:t>
            </a:r>
            <a:endParaRPr lang="uk-UA" sz="4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4400" b="1" dirty="0">
                <a:solidFill>
                  <a:srgbClr val="0000FF"/>
                </a:solidFill>
                <a:latin typeface="Times New Roman"/>
                <a:ea typeface="Times New Roman"/>
              </a:rPr>
              <a:t>Не буває букви «</a:t>
            </a:r>
            <a:r>
              <a:rPr lang="uk-UA" sz="4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ес</a:t>
            </a:r>
            <a:r>
              <a:rPr lang="uk-UA" sz="4400" b="1" dirty="0">
                <a:solidFill>
                  <a:srgbClr val="0000FF"/>
                </a:solidFill>
                <a:latin typeface="Times New Roman"/>
                <a:ea typeface="Times New Roman"/>
              </a:rPr>
              <a:t>».</a:t>
            </a:r>
            <a:endParaRPr lang="uk-UA" sz="4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4400" b="1" dirty="0">
                <a:solidFill>
                  <a:srgbClr val="0000FF"/>
                </a:solidFill>
                <a:latin typeface="Times New Roman"/>
                <a:ea typeface="Times New Roman"/>
              </a:rPr>
              <a:t>Букву «</a:t>
            </a:r>
            <a:r>
              <a:rPr lang="uk-UA" sz="44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зе</a:t>
            </a:r>
            <a:r>
              <a:rPr lang="uk-UA" sz="4400" b="1" dirty="0">
                <a:solidFill>
                  <a:srgbClr val="0000FF"/>
                </a:solidFill>
                <a:latin typeface="Times New Roman"/>
                <a:ea typeface="Times New Roman"/>
              </a:rPr>
              <a:t>» завжди пиши </a:t>
            </a:r>
            <a:endParaRPr lang="uk-UA" sz="4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4400" b="1" dirty="0">
                <a:solidFill>
                  <a:srgbClr val="0000FF"/>
                </a:solidFill>
                <a:latin typeface="Times New Roman"/>
                <a:ea typeface="Times New Roman"/>
              </a:rPr>
              <a:t>І  усім про це  ти розкажи.</a:t>
            </a:r>
            <a:endParaRPr lang="uk-UA" sz="4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421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3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059508" y="260648"/>
            <a:ext cx="7485856" cy="100811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uk-UA" sz="3600" kern="10" spc="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Фізкультхвилинка</a:t>
            </a:r>
            <a:r>
              <a:rPr lang="uk-UA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</a:t>
            </a:r>
            <a:endParaRPr lang="uk-UA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1124744"/>
            <a:ext cx="754556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2800" dirty="0">
                <a:solidFill>
                  <a:srgbClr val="0000FF"/>
                </a:solidFill>
                <a:latin typeface="Times New Roman"/>
                <a:ea typeface="Times New Roman"/>
              </a:rPr>
              <a:t>Встаньте ті, хто серцем </a:t>
            </a:r>
            <a:r>
              <a:rPr lang="uk-UA" sz="2800" dirty="0">
                <a:solidFill>
                  <a:srgbClr val="FF00FF"/>
                </a:solidFill>
                <a:latin typeface="Times New Roman"/>
                <a:ea typeface="Times New Roman"/>
              </a:rPr>
              <a:t>добрий</a:t>
            </a: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Підстрибніть</a:t>
            </a:r>
            <a:r>
              <a:rPr lang="uk-UA" sz="2800" dirty="0">
                <a:solidFill>
                  <a:srgbClr val="0000FF"/>
                </a:solidFill>
                <a:latin typeface="Times New Roman"/>
                <a:ea typeface="Times New Roman"/>
              </a:rPr>
              <a:t>, хто з вас </a:t>
            </a:r>
            <a:r>
              <a:rPr lang="uk-UA" sz="2800" dirty="0">
                <a:solidFill>
                  <a:srgbClr val="FF00FF"/>
                </a:solidFill>
                <a:latin typeface="Times New Roman"/>
                <a:ea typeface="Times New Roman"/>
              </a:rPr>
              <a:t>хоробрий</a:t>
            </a: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Покрутіться </a:t>
            </a:r>
            <a:r>
              <a:rPr lang="uk-UA" sz="2800" dirty="0">
                <a:solidFill>
                  <a:srgbClr val="FF00FF"/>
                </a:solidFill>
                <a:latin typeface="Times New Roman"/>
                <a:ea typeface="Times New Roman"/>
              </a:rPr>
              <a:t>щедрі й чесні</a:t>
            </a:r>
            <a:r>
              <a:rPr lang="uk-UA" sz="2800" dirty="0" smtClean="0">
                <a:solidFill>
                  <a:srgbClr val="FF00FF"/>
                </a:solidFill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Ну</a:t>
            </a:r>
            <a:r>
              <a:rPr lang="uk-UA" sz="2800" dirty="0">
                <a:solidFill>
                  <a:srgbClr val="0000FF"/>
                </a:solidFill>
                <a:latin typeface="Times New Roman"/>
                <a:ea typeface="Times New Roman"/>
              </a:rPr>
              <a:t>, а</a:t>
            </a:r>
            <a:r>
              <a:rPr lang="uk-UA" sz="2800" dirty="0">
                <a:solidFill>
                  <a:srgbClr val="008000"/>
                </a:solidFill>
                <a:latin typeface="Times New Roman"/>
                <a:ea typeface="Times New Roman"/>
              </a:rPr>
              <a:t> злі</a:t>
            </a:r>
            <a:r>
              <a:rPr lang="uk-UA" sz="2800" dirty="0">
                <a:solidFill>
                  <a:srgbClr val="0000FF"/>
                </a:solidFill>
                <a:latin typeface="Times New Roman"/>
                <a:ea typeface="Times New Roman"/>
              </a:rPr>
              <a:t> в долоні сплесніть</a:t>
            </a: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Підстрибніть</a:t>
            </a:r>
            <a:r>
              <a:rPr lang="uk-UA" sz="2800" dirty="0">
                <a:solidFill>
                  <a:srgbClr val="0000FF"/>
                </a:solidFill>
                <a:latin typeface="Times New Roman"/>
                <a:ea typeface="Times New Roman"/>
              </a:rPr>
              <a:t>, хто завжди маму </a:t>
            </a:r>
            <a:r>
              <a:rPr lang="uk-UA" sz="2800" dirty="0" err="1">
                <a:solidFill>
                  <a:srgbClr val="FF00FF"/>
                </a:solidFill>
                <a:latin typeface="Times New Roman"/>
                <a:ea typeface="Times New Roman"/>
              </a:rPr>
              <a:t>слуха</a:t>
            </a: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2800" dirty="0" smtClean="0">
                <a:solidFill>
                  <a:srgbClr val="008000"/>
                </a:solidFill>
                <a:latin typeface="Times New Roman"/>
                <a:ea typeface="Times New Roman"/>
              </a:rPr>
              <a:t>Неслухи</a:t>
            </a:r>
            <a:r>
              <a:rPr lang="uk-UA" sz="2800" dirty="0">
                <a:solidFill>
                  <a:srgbClr val="0000FF"/>
                </a:solidFill>
                <a:latin typeface="Times New Roman"/>
                <a:ea typeface="Times New Roman"/>
              </a:rPr>
              <a:t>, смикніть себе за вуха</a:t>
            </a: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Хто </a:t>
            </a:r>
            <a:r>
              <a:rPr lang="uk-UA" sz="2800" dirty="0">
                <a:solidFill>
                  <a:srgbClr val="FF00FF"/>
                </a:solidFill>
                <a:latin typeface="Times New Roman"/>
                <a:ea typeface="Times New Roman"/>
              </a:rPr>
              <a:t>веселий</a:t>
            </a:r>
            <a:r>
              <a:rPr lang="uk-UA" sz="2800" dirty="0">
                <a:solidFill>
                  <a:srgbClr val="0000FF"/>
                </a:solidFill>
                <a:latin typeface="Times New Roman"/>
                <a:ea typeface="Times New Roman"/>
              </a:rPr>
              <a:t>, усміхніться</a:t>
            </a: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Ті</a:t>
            </a:r>
            <a:r>
              <a:rPr lang="uk-UA" sz="2800" dirty="0">
                <a:solidFill>
                  <a:srgbClr val="0000FF"/>
                </a:solidFill>
                <a:latin typeface="Times New Roman"/>
                <a:ea typeface="Times New Roman"/>
              </a:rPr>
              <a:t>, хто </a:t>
            </a:r>
            <a:r>
              <a:rPr lang="uk-UA" sz="2800" dirty="0">
                <a:solidFill>
                  <a:srgbClr val="FF00FF"/>
                </a:solidFill>
                <a:latin typeface="Times New Roman"/>
                <a:ea typeface="Times New Roman"/>
              </a:rPr>
              <a:t>вдячний</a:t>
            </a:r>
            <a:r>
              <a:rPr lang="uk-UA" sz="2800" dirty="0">
                <a:solidFill>
                  <a:srgbClr val="0000FF"/>
                </a:solidFill>
                <a:latin typeface="Times New Roman"/>
                <a:ea typeface="Times New Roman"/>
              </a:rPr>
              <a:t>, поклоніться</a:t>
            </a: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Дуже </a:t>
            </a:r>
            <a:r>
              <a:rPr lang="uk-UA" sz="2800" dirty="0">
                <a:solidFill>
                  <a:srgbClr val="FF00FF"/>
                </a:solidFill>
                <a:latin typeface="Times New Roman"/>
                <a:ea typeface="Times New Roman"/>
              </a:rPr>
              <a:t>гарні</a:t>
            </a:r>
            <a:r>
              <a:rPr lang="uk-UA" sz="2800" dirty="0">
                <a:solidFill>
                  <a:srgbClr val="0000FF"/>
                </a:solidFill>
                <a:latin typeface="Times New Roman"/>
                <a:ea typeface="Times New Roman"/>
              </a:rPr>
              <a:t> тут малята</a:t>
            </a: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!</a:t>
            </a: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Ждіть </a:t>
            </a:r>
            <a:r>
              <a:rPr lang="uk-UA" sz="2800" dirty="0">
                <a:solidFill>
                  <a:srgbClr val="0000FF"/>
                </a:solidFill>
                <a:latin typeface="Times New Roman"/>
                <a:ea typeface="Times New Roman"/>
              </a:rPr>
              <a:t>даруночків до свята</a:t>
            </a:r>
            <a:r>
              <a:rPr lang="uk-UA" sz="4000" dirty="0">
                <a:solidFill>
                  <a:srgbClr val="0000FF"/>
                </a:solidFill>
                <a:latin typeface="Times New Roman"/>
                <a:ea typeface="Times New Roman"/>
              </a:rPr>
              <a:t>.</a:t>
            </a:r>
            <a:endParaRPr lang="uk-UA" sz="4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" name="08 Divertimento in B Flat Major, K. 287- Adagio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49908" y="10937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75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5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686800" cy="1371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Робота з підручником</a:t>
            </a:r>
            <a:endParaRPr lang="uk-UA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170080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5993765" algn="l"/>
              </a:tabLst>
            </a:pPr>
            <a:r>
              <a:rPr lang="uk-UA" b="1" dirty="0">
                <a:latin typeface="Times New Roman"/>
                <a:ea typeface="Times New Roman"/>
              </a:rPr>
              <a:t> </a:t>
            </a:r>
            <a:r>
              <a:rPr lang="uk-UA" sz="4800" b="1" dirty="0">
                <a:solidFill>
                  <a:srgbClr val="0000FF"/>
                </a:solidFill>
                <a:latin typeface="Times New Roman"/>
                <a:ea typeface="Times New Roman"/>
              </a:rPr>
              <a:t>Стор. 80   </a:t>
            </a:r>
            <a:endParaRPr lang="uk-UA" sz="48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  <a:tabLst>
                <a:tab pos="5993765" algn="l"/>
              </a:tabLst>
            </a:pPr>
            <a:r>
              <a:rPr lang="uk-UA" sz="4800" b="1" dirty="0">
                <a:solidFill>
                  <a:srgbClr val="0000FF"/>
                </a:solidFill>
                <a:latin typeface="Times New Roman"/>
                <a:ea typeface="Times New Roman"/>
              </a:rPr>
              <a:t>                Вправа 186</a:t>
            </a:r>
            <a:endParaRPr lang="uk-UA" sz="4800" dirty="0"/>
          </a:p>
        </p:txBody>
      </p:sp>
    </p:spTree>
    <p:extLst>
      <p:ext uri="{BB962C8B-B14F-4D97-AF65-F5344CB8AC3E}">
        <p14:creationId xmlns:p14="http://schemas.microsoft.com/office/powerpoint/2010/main" xmlns="" val="150020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686800" cy="1371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Творче завдання</a:t>
            </a:r>
            <a:endParaRPr lang="uk-UA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268760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3200" dirty="0">
                <a:latin typeface="Times New Roman"/>
                <a:ea typeface="Times New Roman"/>
              </a:rPr>
              <a:t>До виділених прикметників доберіть з довідки синоніми з префіксами </a:t>
            </a:r>
            <a:r>
              <a:rPr lang="uk-UA" sz="3200" dirty="0" err="1">
                <a:latin typeface="Times New Roman"/>
                <a:ea typeface="Times New Roman"/>
              </a:rPr>
              <a:t>без-</a:t>
            </a:r>
            <a:r>
              <a:rPr lang="uk-UA" sz="3200" dirty="0">
                <a:latin typeface="Times New Roman"/>
                <a:ea typeface="Times New Roman"/>
              </a:rPr>
              <a:t>.</a:t>
            </a:r>
            <a:endParaRPr lang="uk-UA" sz="3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276872"/>
            <a:ext cx="51125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Засушливе</a:t>
            </a:r>
            <a:r>
              <a:rPr lang="uk-UA" sz="3200" dirty="0">
                <a:solidFill>
                  <a:srgbClr val="0000FF"/>
                </a:solidFill>
                <a:latin typeface="Times New Roman"/>
                <a:ea typeface="Times New Roman"/>
              </a:rPr>
              <a:t> літо – </a:t>
            </a:r>
            <a:endParaRPr lang="uk-UA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Пустинний</a:t>
            </a:r>
            <a:r>
              <a:rPr lang="uk-UA" sz="32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uk-UA" sz="3200" dirty="0">
                <a:solidFill>
                  <a:srgbClr val="0000FF"/>
                </a:solidFill>
                <a:latin typeface="Times New Roman"/>
                <a:ea typeface="Times New Roman"/>
              </a:rPr>
              <a:t>острів – </a:t>
            </a:r>
            <a:endParaRPr lang="uk-UA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Сумний</a:t>
            </a:r>
            <a:r>
              <a:rPr lang="uk-UA" sz="32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uk-UA" sz="3200" dirty="0">
                <a:solidFill>
                  <a:srgbClr val="0000FF"/>
                </a:solidFill>
                <a:latin typeface="Times New Roman"/>
                <a:ea typeface="Times New Roman"/>
              </a:rPr>
              <a:t>день – </a:t>
            </a:r>
            <a:endParaRPr lang="uk-UA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Жорстокий</a:t>
            </a:r>
            <a:r>
              <a:rPr lang="uk-UA" sz="32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uk-UA" sz="3200" dirty="0">
                <a:solidFill>
                  <a:srgbClr val="0000FF"/>
                </a:solidFill>
                <a:latin typeface="Times New Roman"/>
                <a:ea typeface="Times New Roman"/>
              </a:rPr>
              <a:t>вчинок – </a:t>
            </a:r>
            <a:endParaRPr lang="uk-UA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3200" dirty="0">
                <a:latin typeface="Times New Roman"/>
                <a:ea typeface="Times New Roman"/>
              </a:rPr>
              <a:t> </a:t>
            </a:r>
            <a:endParaRPr lang="uk-UA" sz="3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2345978"/>
            <a:ext cx="2141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  <a:latin typeface="Times New Roman"/>
                <a:ea typeface="Times New Roman"/>
              </a:rPr>
              <a:t>бездощове.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2780928"/>
            <a:ext cx="21976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  <a:latin typeface="Times New Roman"/>
                <a:ea typeface="Times New Roman"/>
              </a:rPr>
              <a:t>безлюдний.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43400" y="3215590"/>
            <a:ext cx="2391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  <a:latin typeface="Times New Roman"/>
                <a:ea typeface="Times New Roman"/>
              </a:rPr>
              <a:t>безрадісний.</a:t>
            </a:r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40645" y="3734376"/>
            <a:ext cx="2463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  <a:latin typeface="Times New Roman"/>
                <a:ea typeface="Times New Roman"/>
              </a:rPr>
              <a:t>безжалісний.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35074" y="4319151"/>
            <a:ext cx="84774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3200" dirty="0">
                <a:latin typeface="Times New Roman"/>
                <a:ea typeface="Times New Roman"/>
              </a:rPr>
              <a:t>Слова для довідок: безлюдний, безрадісний,</a:t>
            </a:r>
          </a:p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3200" dirty="0" smtClean="0">
                <a:latin typeface="Times New Roman"/>
                <a:ea typeface="Times New Roman"/>
              </a:rPr>
              <a:t>        безжалісний</a:t>
            </a:r>
            <a:r>
              <a:rPr lang="uk-UA" sz="3200" dirty="0">
                <a:latin typeface="Times New Roman"/>
                <a:ea typeface="Times New Roman"/>
              </a:rPr>
              <a:t>, бездощове. </a:t>
            </a:r>
            <a:endParaRPr lang="uk-UA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217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358775" y="44450"/>
            <a:ext cx="8686800" cy="1371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Гра "Знайди слово"</a:t>
            </a:r>
            <a:endParaRPr lang="uk-UA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416050"/>
            <a:ext cx="7256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5993765" algn="l"/>
              </a:tabLst>
            </a:pPr>
            <a:r>
              <a:rPr lang="uk-UA" sz="3200" dirty="0">
                <a:latin typeface="Times New Roman"/>
                <a:ea typeface="Times New Roman"/>
              </a:rPr>
              <a:t>- з префіксом </a:t>
            </a:r>
            <a:r>
              <a:rPr lang="uk-UA" sz="3200" dirty="0" err="1">
                <a:solidFill>
                  <a:srgbClr val="FF0000"/>
                </a:solidFill>
                <a:latin typeface="Times New Roman"/>
                <a:ea typeface="Times New Roman"/>
              </a:rPr>
              <a:t>роз</a:t>
            </a:r>
            <a:r>
              <a:rPr lang="uk-UA" sz="3200" dirty="0" err="1">
                <a:latin typeface="Times New Roman"/>
                <a:ea typeface="Times New Roman"/>
              </a:rPr>
              <a:t>-</a:t>
            </a:r>
            <a:r>
              <a:rPr lang="uk-UA" sz="3200" dirty="0">
                <a:latin typeface="Times New Roman"/>
                <a:ea typeface="Times New Roman"/>
              </a:rPr>
              <a:t>    - з префіксом </a:t>
            </a:r>
            <a:r>
              <a:rPr lang="uk-UA" sz="3200" dirty="0" err="1">
                <a:solidFill>
                  <a:srgbClr val="FF0000"/>
                </a:solidFill>
                <a:latin typeface="Times New Roman"/>
                <a:ea typeface="Times New Roman"/>
              </a:rPr>
              <a:t>без</a:t>
            </a:r>
            <a:r>
              <a:rPr lang="uk-UA" sz="3200" dirty="0" err="1">
                <a:latin typeface="Times New Roman"/>
                <a:ea typeface="Times New Roman"/>
              </a:rPr>
              <a:t>-</a:t>
            </a:r>
            <a:r>
              <a:rPr lang="uk-UA" sz="3200" dirty="0">
                <a:latin typeface="Times New Roman"/>
                <a:ea typeface="Times New Roman"/>
              </a:rPr>
              <a:t>    </a:t>
            </a:r>
            <a:endParaRPr lang="uk-UA" sz="3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8206" y="2204864"/>
            <a:ext cx="91023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457190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… </a:t>
            </a:r>
            <a:r>
              <a:rPr lang="uk-UA" sz="2800" dirty="0" err="1" smtClean="0">
                <a:solidFill>
                  <a:srgbClr val="0000FF"/>
                </a:solidFill>
                <a:latin typeface="Times New Roman"/>
                <a:ea typeface="Times New Roman"/>
              </a:rPr>
              <a:t>країй</a:t>
            </a: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                                         … валити </a:t>
            </a:r>
            <a:endParaRPr lang="uk-UA" sz="280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5457190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… хмарне                                      … пустити</a:t>
            </a:r>
            <a:endParaRPr lang="uk-UA" sz="280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5457190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… корисний                                  … страшний</a:t>
            </a:r>
            <a:endParaRPr lang="uk-UA" sz="280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5457190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… трусити                                     … сипати</a:t>
            </a:r>
            <a:endParaRPr lang="uk-UA" sz="2800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5457190" algn="l"/>
              </a:tabLst>
            </a:pPr>
            <a:r>
              <a:rPr lang="uk-UA" sz="28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 </a:t>
            </a:r>
            <a:endParaRPr lang="uk-UA" sz="28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501005"/>
            <a:ext cx="7569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  <a:latin typeface="Times New Roman"/>
                <a:ea typeface="Times New Roman"/>
              </a:rPr>
              <a:t>роз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68144" y="3035860"/>
            <a:ext cx="7373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  <a:latin typeface="Times New Roman"/>
                <a:ea typeface="Times New Roman"/>
              </a:rPr>
              <a:t>без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30193" y="4451633"/>
            <a:ext cx="5571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5457190" algn="l"/>
              </a:tabLst>
            </a:pPr>
            <a:r>
              <a:rPr lang="uk-UA" sz="3200" dirty="0">
                <a:solidFill>
                  <a:srgbClr val="0000FF"/>
                </a:solidFill>
                <a:latin typeface="Times New Roman"/>
                <a:ea typeface="Times New Roman"/>
              </a:rPr>
              <a:t>Роз – трусити, без – страшний.</a:t>
            </a:r>
            <a:endParaRPr lang="uk-UA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381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686800" cy="1371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Робота у парах</a:t>
            </a:r>
            <a:endParaRPr lang="uk-UA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66658" y="1424405"/>
            <a:ext cx="3793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5457190" algn="l"/>
              </a:tabLst>
            </a:pPr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Гра  «Будівельник»</a:t>
            </a:r>
            <a:endParaRPr lang="uk-UA" sz="3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2387" y="2009180"/>
            <a:ext cx="5682208" cy="426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7663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shostka-dnz9.info/wp-content/uploads/2015/01/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388" y="428625"/>
            <a:ext cx="85725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76412" y="620688"/>
            <a:ext cx="7867476" cy="1133921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Виразне читання</a:t>
            </a:r>
            <a:endParaRPr lang="uk-UA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606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686800" cy="1371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Підсумок уроку</a:t>
            </a:r>
            <a:endParaRPr lang="uk-UA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772816"/>
            <a:ext cx="2317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/>
              <a:t>Бездоганно,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23669" y="1793032"/>
            <a:ext cx="2835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/>
              <a:t>безпомилково,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00192" y="1793031"/>
            <a:ext cx="21559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/>
              <a:t>безупинно,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350725"/>
            <a:ext cx="23683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/>
              <a:t>розважливо</a:t>
            </a:r>
            <a:r>
              <a:rPr lang="uk-UA" dirty="0"/>
              <a:t>,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26633" y="2340932"/>
            <a:ext cx="24210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/>
              <a:t>роздумливо,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63024" y="2340932"/>
            <a:ext cx="3023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/>
              <a:t>не розчарували,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97985" y="2983180"/>
            <a:ext cx="27847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/>
              <a:t>не розгнівали,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49069" y="2989014"/>
            <a:ext cx="23006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/>
              <a:t>розохотили,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869373" y="2989014"/>
            <a:ext cx="2836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/>
              <a:t>розщедрилась.</a:t>
            </a:r>
          </a:p>
        </p:txBody>
      </p:sp>
    </p:spTree>
    <p:extLst>
      <p:ext uri="{BB962C8B-B14F-4D97-AF65-F5344CB8AC3E}">
        <p14:creationId xmlns:p14="http://schemas.microsoft.com/office/powerpoint/2010/main" xmlns="" val="422929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07504" y="836712"/>
            <a:ext cx="8686800" cy="13716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Домашнє завдання</a:t>
            </a:r>
            <a:endParaRPr lang="uk-UA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2967335"/>
            <a:ext cx="523832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Стор. 80 вивчити правила</a:t>
            </a:r>
            <a:endParaRPr lang="uk-UA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               </a:t>
            </a: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Вправа </a:t>
            </a:r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188</a:t>
            </a:r>
            <a:endParaRPr lang="uk-UA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uk-UA" b="1" dirty="0">
                <a:solidFill>
                  <a:srgbClr val="0000FF"/>
                </a:solidFill>
                <a:latin typeface="Times New Roman"/>
                <a:ea typeface="Times New Roman"/>
              </a:rPr>
              <a:t> </a:t>
            </a:r>
            <a:endParaRPr lang="uk-UA" sz="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835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1763688" y="836712"/>
            <a:ext cx="5476503" cy="10801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uk-UA" sz="60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Епіграф до уроку : </a:t>
            </a:r>
            <a:endParaRPr lang="uk-UA" sz="60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-396552" y="1916832"/>
            <a:ext cx="8943975" cy="3649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48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 "Мудрим </a:t>
            </a:r>
            <a:r>
              <a:rPr lang="ru-RU" sz="48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ніхто</a:t>
            </a:r>
            <a:endParaRPr lang="ru-RU" sz="4800" kern="10" spc="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  <a:p>
            <a:pPr algn="ctr" rtl="0">
              <a:buNone/>
            </a:pPr>
            <a:r>
              <a:rPr lang="ru-RU" sz="48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          не </a:t>
            </a:r>
            <a:r>
              <a:rPr lang="ru-RU" sz="48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родився</a:t>
            </a:r>
            <a:r>
              <a:rPr lang="ru-RU" sz="48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, </a:t>
            </a:r>
          </a:p>
          <a:p>
            <a:pPr algn="ctr" rtl="0">
              <a:buNone/>
            </a:pPr>
            <a:r>
              <a:rPr lang="ru-RU" sz="48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               а </a:t>
            </a:r>
            <a:r>
              <a:rPr lang="ru-RU" sz="48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навчився</a:t>
            </a:r>
            <a:r>
              <a:rPr lang="ru-RU" sz="48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"</a:t>
            </a:r>
            <a:endParaRPr lang="uk-UA" sz="48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99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яюч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5832648" cy="4374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6078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0647"/>
            <a:ext cx="3460750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2828835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uk-UA" sz="3200" b="1" dirty="0" smtClean="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uk-UA" sz="32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«</a:t>
            </a:r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Раз добром зігріте </a:t>
            </a:r>
            <a:r>
              <a:rPr lang="uk-UA" sz="3200" b="1" dirty="0" err="1">
                <a:solidFill>
                  <a:srgbClr val="0000FF"/>
                </a:solidFill>
                <a:latin typeface="Times New Roman"/>
                <a:ea typeface="Times New Roman"/>
              </a:rPr>
              <a:t>серце-</a:t>
            </a:r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endParaRPr lang="uk-UA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                                 вік не охолоне»</a:t>
            </a:r>
            <a:endParaRPr lang="uk-UA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uk-UA" sz="3200" b="1" dirty="0">
                <a:latin typeface="Times New Roman"/>
                <a:ea typeface="Times New Roman"/>
              </a:rPr>
              <a:t>                             </a:t>
            </a:r>
            <a:endParaRPr lang="uk-UA" sz="3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uk-UA" sz="3200" b="1" dirty="0">
                <a:latin typeface="Times New Roman"/>
                <a:ea typeface="Times New Roman"/>
              </a:rPr>
              <a:t>                                </a:t>
            </a:r>
            <a:r>
              <a:rPr lang="uk-UA" sz="3200" b="1" dirty="0" smtClean="0">
                <a:latin typeface="Times New Roman"/>
                <a:ea typeface="Times New Roman"/>
              </a:rPr>
              <a:t>  </a:t>
            </a:r>
            <a:r>
              <a:rPr lang="uk-UA" sz="3200" b="1" dirty="0">
                <a:latin typeface="Times New Roman"/>
                <a:ea typeface="Times New Roman"/>
              </a:rPr>
              <a:t>Т.Г. Шевченко</a:t>
            </a:r>
            <a:endParaRPr lang="uk-UA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27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548680"/>
            <a:ext cx="4750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latin typeface="Times New Roman"/>
                <a:ea typeface="Times New Roman"/>
              </a:rPr>
              <a:t>Мультфільм «Усмішка» </a:t>
            </a:r>
            <a:endParaRPr lang="uk-UA" sz="3200" dirty="0"/>
          </a:p>
        </p:txBody>
      </p:sp>
      <p:pic>
        <p:nvPicPr>
          <p:cNvPr id="3" name="Untitle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1052736"/>
            <a:ext cx="9144000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882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1952934" y="476672"/>
            <a:ext cx="5472608" cy="864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uk-UA" sz="60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Очікування</a:t>
            </a:r>
            <a:endParaRPr lang="uk-UA" sz="60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2889038" y="2740298"/>
            <a:ext cx="3600400" cy="144016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cxnSp>
        <p:nvCxnSpPr>
          <p:cNvPr id="7" name="Прямая соединительная линия 6"/>
          <p:cNvCxnSpPr>
            <a:stCxn id="5" idx="0"/>
            <a:endCxn id="5" idx="2"/>
          </p:cNvCxnSpPr>
          <p:nvPr/>
        </p:nvCxnSpPr>
        <p:spPr>
          <a:xfrm>
            <a:off x="4689238" y="2740298"/>
            <a:ext cx="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95742" y="3061122"/>
            <a:ext cx="8023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Урок</a:t>
            </a:r>
          </a:p>
          <a:p>
            <a:r>
              <a:rPr lang="uk-UA" sz="2400" dirty="0" smtClean="0"/>
              <a:t>буде</a:t>
            </a:r>
            <a:endParaRPr lang="uk-UA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148064" y="3061122"/>
            <a:ext cx="1164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dirty="0" smtClean="0"/>
              <a:t>Ми </a:t>
            </a:r>
          </a:p>
          <a:p>
            <a:pPr algn="ctr"/>
            <a:r>
              <a:rPr lang="uk-UA" sz="2400" dirty="0" smtClean="0"/>
              <a:t>будемо</a:t>
            </a:r>
            <a:endParaRPr lang="uk-UA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619672" y="1985107"/>
            <a:ext cx="1262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Творчий</a:t>
            </a:r>
            <a:endParaRPr lang="uk-UA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392216" y="2848544"/>
            <a:ext cx="127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Веселий</a:t>
            </a:r>
            <a:endParaRPr lang="uk-UA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392216" y="3888197"/>
            <a:ext cx="1273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Плідний</a:t>
            </a:r>
            <a:endParaRPr lang="uk-UA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952934" y="4941168"/>
            <a:ext cx="121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Цікавий</a:t>
            </a:r>
            <a:endParaRPr lang="uk-UA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6489438" y="1985107"/>
            <a:ext cx="952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Чемні</a:t>
            </a:r>
            <a:endParaRPr lang="uk-UA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6701665" y="2848544"/>
            <a:ext cx="1661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Працьовиті</a:t>
            </a:r>
            <a:endParaRPr lang="uk-UA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6835861" y="3949625"/>
            <a:ext cx="1210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Розумні</a:t>
            </a:r>
            <a:endParaRPr lang="uk-UA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6135078" y="4941168"/>
            <a:ext cx="1077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Уважні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xmlns="" val="28187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chool.xvatit.com/images/d/db/Sonechko_t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92696"/>
            <a:ext cx="5240353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955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115616" y="548680"/>
            <a:ext cx="5368925" cy="13081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ru-RU" sz="5400" b="1" i="1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С е н к  а н</a:t>
            </a:r>
            <a:endParaRPr lang="uk-UA" sz="5400" b="1" i="1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2060848"/>
            <a:ext cx="69847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>
                <a:solidFill>
                  <a:srgbClr val="FF0000"/>
                </a:solidFill>
              </a:rPr>
              <a:t>Сонечко.</a:t>
            </a:r>
            <a:endParaRPr lang="ru-RU" sz="2800" dirty="0">
              <a:solidFill>
                <a:srgbClr val="FF0000"/>
              </a:solidFill>
            </a:endParaRPr>
          </a:p>
          <a:p>
            <a:pPr marL="514350" indent="-514350">
              <a:buAutoNum type="arabicPeriod" startAt="2"/>
            </a:pPr>
            <a:r>
              <a:rPr lang="ru-RU" sz="2800" dirty="0" err="1" smtClean="0">
                <a:solidFill>
                  <a:srgbClr val="FF0000"/>
                </a:solidFill>
              </a:rPr>
              <a:t>Ласкаве</a:t>
            </a:r>
            <a:r>
              <a:rPr lang="ru-RU" sz="2800" dirty="0">
                <a:solidFill>
                  <a:srgbClr val="FF0000"/>
                </a:solidFill>
              </a:rPr>
              <a:t>, золоте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  <a:p>
            <a:pPr marL="514350" indent="-514350">
              <a:buAutoNum type="arabicPeriod" startAt="3"/>
            </a:pPr>
            <a:r>
              <a:rPr lang="ru-RU" sz="2800" dirty="0" err="1" smtClean="0">
                <a:solidFill>
                  <a:srgbClr val="FF0000"/>
                </a:solidFill>
              </a:rPr>
              <a:t>Світить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 err="1">
                <a:solidFill>
                  <a:srgbClr val="FF0000"/>
                </a:solidFill>
              </a:rPr>
              <a:t>гріє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 err="1">
                <a:solidFill>
                  <a:srgbClr val="FF0000"/>
                </a:solidFill>
              </a:rPr>
              <a:t>радує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  <a:p>
            <a:pPr marL="514350" indent="-514350">
              <a:buAutoNum type="arabicPeriod" startAt="4"/>
            </a:pPr>
            <a:r>
              <a:rPr lang="ru-RU" sz="2800" dirty="0" err="1" smtClean="0">
                <a:solidFill>
                  <a:srgbClr val="FF0000"/>
                </a:solidFill>
              </a:rPr>
              <a:t>Своїми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променями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зігріває</a:t>
            </a:r>
            <a:r>
              <a:rPr lang="ru-RU" sz="2800" dirty="0">
                <a:solidFill>
                  <a:srgbClr val="FF0000"/>
                </a:solidFill>
              </a:rPr>
              <a:t> землю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>
                <a:solidFill>
                  <a:srgbClr val="FF0000"/>
                </a:solidFill>
              </a:rPr>
              <a:t> 5.  </a:t>
            </a:r>
            <a:r>
              <a:rPr lang="ru-RU" sz="2800" dirty="0" err="1">
                <a:solidFill>
                  <a:srgbClr val="FF0000"/>
                </a:solidFill>
              </a:rPr>
              <a:t>Життя</a:t>
            </a:r>
            <a:r>
              <a:rPr lang="ru-RU" sz="2800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382376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899593" y="476672"/>
            <a:ext cx="7704856" cy="14255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Асоціативний кущ</a:t>
            </a:r>
            <a:endParaRPr lang="uk-UA" sz="3600" kern="10" spc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2627784" y="2924944"/>
            <a:ext cx="3205162" cy="11160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4000" kern="10" spc="0" smtClean="0">
                <a:ln>
                  <a:noFill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С о н ц е</a:t>
            </a:r>
            <a:endParaRPr lang="uk-UA" sz="4000" kern="10" spc="0">
              <a:ln>
                <a:noFill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2060848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rgbClr val="FF0000"/>
                </a:solidFill>
              </a:rPr>
              <a:t>Світло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4293096"/>
            <a:ext cx="15808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rgbClr val="FF0000"/>
                </a:solidFill>
              </a:rPr>
              <a:t>Енергія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00849" y="4289263"/>
            <a:ext cx="13023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rgbClr val="FF0000"/>
                </a:solidFill>
              </a:rPr>
              <a:t>Щастя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4293096"/>
            <a:ext cx="13379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rgbClr val="FF0000"/>
                </a:solidFill>
              </a:rPr>
              <a:t>Добро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54217" y="2060848"/>
            <a:ext cx="13119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rgbClr val="FF0000"/>
                </a:solidFill>
              </a:rPr>
              <a:t>Тепло </a:t>
            </a:r>
          </a:p>
        </p:txBody>
      </p:sp>
    </p:spTree>
    <p:extLst>
      <p:ext uri="{BB962C8B-B14F-4D97-AF65-F5344CB8AC3E}">
        <p14:creationId xmlns:p14="http://schemas.microsoft.com/office/powerpoint/2010/main" xmlns="" val="211614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755576" y="548680"/>
            <a:ext cx="7503939" cy="13763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 Робота </a:t>
            </a:r>
            <a:r>
              <a:rPr lang="uk-UA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 </a:t>
            </a:r>
            <a:r>
              <a:rPr lang="uk-UA" sz="3600" kern="1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груп</a:t>
            </a:r>
            <a:r>
              <a:rPr lang="uk-UA" sz="3600" kern="10" spc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ах</a:t>
            </a:r>
            <a:endParaRPr lang="uk-UA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1925043"/>
            <a:ext cx="42142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Вправа «</a:t>
            </a:r>
            <a:r>
              <a:rPr lang="uk-UA" sz="3200" b="1" dirty="0" err="1">
                <a:solidFill>
                  <a:srgbClr val="0000FF"/>
                </a:solidFill>
                <a:latin typeface="Times New Roman"/>
                <a:ea typeface="Times New Roman"/>
              </a:rPr>
              <a:t>Розсипанка</a:t>
            </a:r>
            <a:r>
              <a:rPr lang="uk-UA" sz="3200" b="1" dirty="0">
                <a:solidFill>
                  <a:srgbClr val="0000FF"/>
                </a:solidFill>
                <a:latin typeface="Times New Roman"/>
                <a:ea typeface="Times New Roman"/>
              </a:rPr>
              <a:t>»</a:t>
            </a:r>
            <a:endParaRPr lang="uk-UA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uk-UA" sz="3600" dirty="0">
                <a:solidFill>
                  <a:srgbClr val="FFCC00"/>
                </a:solidFill>
                <a:latin typeface="Times New Roman"/>
                <a:ea typeface="Times New Roman"/>
              </a:rPr>
              <a:t>не</a:t>
            </a:r>
            <a:r>
              <a:rPr lang="uk-UA" sz="3600" dirty="0">
                <a:latin typeface="Times New Roman"/>
                <a:ea typeface="Times New Roman"/>
              </a:rPr>
              <a:t>   </a:t>
            </a:r>
            <a:r>
              <a:rPr lang="uk-UA" sz="3600" dirty="0">
                <a:solidFill>
                  <a:srgbClr val="339966"/>
                </a:solidFill>
                <a:latin typeface="Times New Roman"/>
                <a:ea typeface="Times New Roman"/>
              </a:rPr>
              <a:t>вісті</a:t>
            </a:r>
            <a:r>
              <a:rPr lang="uk-UA" sz="3600" dirty="0">
                <a:latin typeface="Times New Roman"/>
                <a:ea typeface="Times New Roman"/>
              </a:rPr>
              <a:t>   </a:t>
            </a:r>
            <a:r>
              <a:rPr lang="uk-UA" sz="3600" dirty="0">
                <a:solidFill>
                  <a:srgbClr val="FF00FF"/>
                </a:solidFill>
                <a:latin typeface="Times New Roman"/>
                <a:ea typeface="Times New Roman"/>
              </a:rPr>
              <a:t>Добрі</a:t>
            </a:r>
            <a:endParaRPr lang="uk-UA" sz="3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uk-UA" sz="3600" dirty="0">
                <a:latin typeface="Times New Roman"/>
                <a:ea typeface="Times New Roman"/>
              </a:rPr>
              <a:t>        </a:t>
            </a:r>
            <a:r>
              <a:rPr lang="uk-UA" sz="3600" dirty="0">
                <a:solidFill>
                  <a:srgbClr val="00FF00"/>
                </a:solidFill>
                <a:latin typeface="Times New Roman"/>
                <a:ea typeface="Times New Roman"/>
              </a:rPr>
              <a:t>лежать</a:t>
            </a:r>
            <a:r>
              <a:rPr lang="uk-UA" sz="3600" dirty="0">
                <a:latin typeface="Times New Roman"/>
                <a:ea typeface="Times New Roman"/>
              </a:rPr>
              <a:t>  </a:t>
            </a:r>
            <a:r>
              <a:rPr lang="uk-UA" sz="3600" dirty="0">
                <a:solidFill>
                  <a:srgbClr val="FF6600"/>
                </a:solidFill>
                <a:latin typeface="Times New Roman"/>
                <a:ea typeface="Times New Roman"/>
              </a:rPr>
              <a:t>місці.</a:t>
            </a:r>
            <a:r>
              <a:rPr lang="uk-UA" sz="3600" dirty="0">
                <a:latin typeface="Times New Roman"/>
                <a:ea typeface="Times New Roman"/>
              </a:rPr>
              <a:t> </a:t>
            </a:r>
            <a:r>
              <a:rPr lang="uk-UA" sz="3600" dirty="0">
                <a:solidFill>
                  <a:srgbClr val="3366FF"/>
                </a:solidFill>
                <a:latin typeface="Times New Roman"/>
                <a:ea typeface="Times New Roman"/>
              </a:rPr>
              <a:t>на </a:t>
            </a:r>
            <a:endParaRPr lang="uk-UA" sz="3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649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206084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4800" b="1" dirty="0">
                <a:solidFill>
                  <a:srgbClr val="FF00FF"/>
                </a:solidFill>
                <a:latin typeface="Times New Roman"/>
                <a:ea typeface="Times New Roman"/>
              </a:rPr>
              <a:t>Добрі   </a:t>
            </a:r>
            <a:r>
              <a:rPr lang="uk-UA" sz="4800" b="1" dirty="0">
                <a:solidFill>
                  <a:srgbClr val="339966"/>
                </a:solidFill>
                <a:latin typeface="Times New Roman"/>
                <a:ea typeface="Times New Roman"/>
              </a:rPr>
              <a:t>вісті </a:t>
            </a:r>
            <a:r>
              <a:rPr lang="uk-UA" sz="4800" b="1" dirty="0">
                <a:solidFill>
                  <a:srgbClr val="FFCC00"/>
                </a:solidFill>
                <a:latin typeface="Times New Roman"/>
                <a:ea typeface="Times New Roman"/>
              </a:rPr>
              <a:t>не        </a:t>
            </a:r>
            <a:r>
              <a:rPr lang="uk-UA" sz="4800" b="1" dirty="0">
                <a:solidFill>
                  <a:srgbClr val="00FF00"/>
                </a:solidFill>
                <a:latin typeface="Times New Roman"/>
                <a:ea typeface="Times New Roman"/>
              </a:rPr>
              <a:t>лежать </a:t>
            </a:r>
            <a:endParaRPr lang="uk-UA" sz="4800" b="1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4800" b="1" dirty="0">
                <a:solidFill>
                  <a:srgbClr val="3366FF"/>
                </a:solidFill>
                <a:latin typeface="Times New Roman"/>
                <a:ea typeface="Times New Roman"/>
              </a:rPr>
              <a:t>на  </a:t>
            </a:r>
            <a:r>
              <a:rPr lang="uk-UA" sz="4800" b="1" dirty="0">
                <a:solidFill>
                  <a:srgbClr val="FF6600"/>
                </a:solidFill>
                <a:latin typeface="Times New Roman"/>
                <a:ea typeface="Times New Roman"/>
              </a:rPr>
              <a:t>місці.</a:t>
            </a:r>
            <a:endParaRPr lang="uk-UA" sz="48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12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</TotalTime>
  <Words>545</Words>
  <Application>Microsoft Office PowerPoint</Application>
  <PresentationFormat>Экран (4:3)</PresentationFormat>
  <Paragraphs>164</Paragraphs>
  <Slides>32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XTreme.ws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Користувач</dc:creator>
  <cp:lastModifiedBy>User</cp:lastModifiedBy>
  <cp:revision>27</cp:revision>
  <dcterms:created xsi:type="dcterms:W3CDTF">2015-12-03T12:32:37Z</dcterms:created>
  <dcterms:modified xsi:type="dcterms:W3CDTF">2015-12-15T08:11:19Z</dcterms:modified>
</cp:coreProperties>
</file>