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756" r:id="rId4"/>
    <p:sldMasterId id="2147483768" r:id="rId5"/>
    <p:sldMasterId id="2147483780" r:id="rId6"/>
    <p:sldMasterId id="2147483792" r:id="rId7"/>
    <p:sldMasterId id="2147483804" r:id="rId8"/>
    <p:sldMasterId id="2147483864" r:id="rId9"/>
    <p:sldMasterId id="2147483876" r:id="rId10"/>
    <p:sldMasterId id="2147483888" r:id="rId11"/>
    <p:sldMasterId id="2147483900" r:id="rId12"/>
    <p:sldMasterId id="2147483912" r:id="rId13"/>
    <p:sldMasterId id="2147483924" r:id="rId14"/>
    <p:sldMasterId id="2147483936" r:id="rId15"/>
    <p:sldMasterId id="2147483960" r:id="rId16"/>
    <p:sldMasterId id="2147483972" r:id="rId17"/>
    <p:sldMasterId id="2147483996" r:id="rId18"/>
    <p:sldMasterId id="2147484008" r:id="rId19"/>
    <p:sldMasterId id="2147484020" r:id="rId20"/>
    <p:sldMasterId id="2147484032" r:id="rId21"/>
    <p:sldMasterId id="2147484044" r:id="rId22"/>
    <p:sldMasterId id="2147484056" r:id="rId23"/>
    <p:sldMasterId id="2147484068" r:id="rId24"/>
    <p:sldMasterId id="2147484080" r:id="rId25"/>
  </p:sldMasterIdLst>
  <p:notesMasterIdLst>
    <p:notesMasterId r:id="rId67"/>
  </p:notesMasterIdLst>
  <p:sldIdLst>
    <p:sldId id="276" r:id="rId26"/>
    <p:sldId id="297" r:id="rId27"/>
    <p:sldId id="296" r:id="rId28"/>
    <p:sldId id="273" r:id="rId29"/>
    <p:sldId id="274" r:id="rId30"/>
    <p:sldId id="283" r:id="rId31"/>
    <p:sldId id="284" r:id="rId32"/>
    <p:sldId id="285" r:id="rId33"/>
    <p:sldId id="286" r:id="rId34"/>
    <p:sldId id="287" r:id="rId35"/>
    <p:sldId id="298" r:id="rId36"/>
    <p:sldId id="301" r:id="rId37"/>
    <p:sldId id="330" r:id="rId38"/>
    <p:sldId id="302" r:id="rId39"/>
    <p:sldId id="308" r:id="rId40"/>
    <p:sldId id="309" r:id="rId41"/>
    <p:sldId id="310" r:id="rId42"/>
    <p:sldId id="331" r:id="rId43"/>
    <p:sldId id="311" r:id="rId44"/>
    <p:sldId id="332" r:id="rId45"/>
    <p:sldId id="329" r:id="rId46"/>
    <p:sldId id="313" r:id="rId47"/>
    <p:sldId id="324" r:id="rId48"/>
    <p:sldId id="334" r:id="rId49"/>
    <p:sldId id="335" r:id="rId50"/>
    <p:sldId id="336" r:id="rId51"/>
    <p:sldId id="315" r:id="rId52"/>
    <p:sldId id="317" r:id="rId53"/>
    <p:sldId id="333" r:id="rId54"/>
    <p:sldId id="318" r:id="rId55"/>
    <p:sldId id="326" r:id="rId56"/>
    <p:sldId id="340" r:id="rId57"/>
    <p:sldId id="339" r:id="rId58"/>
    <p:sldId id="320" r:id="rId59"/>
    <p:sldId id="321" r:id="rId60"/>
    <p:sldId id="322" r:id="rId61"/>
    <p:sldId id="337" r:id="rId62"/>
    <p:sldId id="338" r:id="rId63"/>
    <p:sldId id="328" r:id="rId64"/>
    <p:sldId id="295" r:id="rId65"/>
    <p:sldId id="341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88277" autoAdjust="0"/>
  </p:normalViewPr>
  <p:slideViewPr>
    <p:cSldViewPr>
      <p:cViewPr varScale="1">
        <p:scale>
          <a:sx n="75" d="100"/>
          <a:sy n="75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61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79222-6D49-4155-880F-96088B228E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F1F54-9EB4-44ED-B348-9979AEAD2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84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70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54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698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147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320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F1F54-9EB4-44ED-B348-9979AEAD2C44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30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241425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37115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14455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85918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44924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92826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597333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069610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58385638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72909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83046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5923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77451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505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879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82957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65481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3766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042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85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A7726-5BCF-449E-8524-0AC3CE34DC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07848-1BC8-4DC8-9055-A4374F9277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833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7764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974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869381"/>
      </p:ext>
    </p:extLst>
  </p:cSld>
  <p:clrMapOvr>
    <a:masterClrMapping/>
  </p:clrMapOvr>
  <p:transition spd="slow">
    <p:wheel spokes="1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614627"/>
      </p:ext>
    </p:extLst>
  </p:cSld>
  <p:clrMapOvr>
    <a:masterClrMapping/>
  </p:clrMapOvr>
  <p:transition spd="slow">
    <p:wheel spokes="1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96460"/>
      </p:ext>
    </p:extLst>
  </p:cSld>
  <p:clrMapOvr>
    <a:masterClrMapping/>
  </p:clrMapOvr>
  <p:transition spd="slow">
    <p:wheel spokes="1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59630"/>
      </p:ext>
    </p:extLst>
  </p:cSld>
  <p:clrMapOvr>
    <a:masterClrMapping/>
  </p:clrMapOvr>
  <p:transition spd="slow">
    <p:wheel spokes="1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24487"/>
      </p:ext>
    </p:extLst>
  </p:cSld>
  <p:clrMapOvr>
    <a:masterClrMapping/>
  </p:clrMapOvr>
  <p:transition spd="slow">
    <p:wheel spokes="1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05219"/>
      </p:ext>
    </p:extLst>
  </p:cSld>
  <p:clrMapOvr>
    <a:masterClrMapping/>
  </p:clrMapOvr>
  <p:transition spd="slow">
    <p:wheel spokes="1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26688"/>
      </p:ext>
    </p:extLst>
  </p:cSld>
  <p:clrMapOvr>
    <a:masterClrMapping/>
  </p:clrMapOvr>
  <p:transition spd="slow">
    <p:wheel spokes="1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74565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49DFD-F0D8-45F7-920D-AD9760CDAB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F07B-0DDF-48B8-8C4B-23945BF4E2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338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28034"/>
      </p:ext>
    </p:extLst>
  </p:cSld>
  <p:clrMapOvr>
    <a:masterClrMapping/>
  </p:clrMapOvr>
  <p:transition spd="slow">
    <p:wheel spokes="1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18026"/>
      </p:ext>
    </p:extLst>
  </p:cSld>
  <p:clrMapOvr>
    <a:masterClrMapping/>
  </p:clrMapOvr>
  <p:transition spd="slow">
    <p:wheel spokes="1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344382"/>
      </p:ext>
    </p:extLst>
  </p:cSld>
  <p:clrMapOvr>
    <a:masterClrMapping/>
  </p:clrMapOvr>
  <p:transition spd="slow">
    <p:wheel spokes="1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1246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556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3526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018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56092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40039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265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2171-BC1D-45A1-AA20-DC38103636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3FA2C-4AE4-4DF5-8F2B-19101F0820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29415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5402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22427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2153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73347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6558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5311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3049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322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34221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34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4D1D4-222C-4FD3-9B53-1CD4008801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1F364-613D-4A6A-BD06-76ED43922B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1436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13200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2395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86626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0214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21159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04140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89820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289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3526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348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F669F-4A0D-41F7-8503-2E65356768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827A9-2DEC-41B2-BD7E-555B0B9E62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89640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2338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8531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850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7931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3629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06133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2653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4883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25095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96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C37BF-F593-46BE-8126-A2C06E12C2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2F630-B764-4E94-B494-0F8D608629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13128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26831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3199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26829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40329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1782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18309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67468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17C96-7D2E-4B9D-A102-C40CB8C7B5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7CF62-F89D-4FEF-81C0-3100F9EFD4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13009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5AC6A-FA2A-4B22-A44A-3BC5128699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D42D0-2279-47B7-BB2D-9C353FFB27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2084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2A274-83C2-45F3-83FB-773D6F586C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4A292-1562-4F76-803A-D46E761DB1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171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484A4-EA55-45A8-8EB3-E972B1FAF2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29247-9E2F-460A-9501-FE44BF93A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5663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D1913-6F75-4950-8065-8F9F287373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16FBE-C385-4480-A999-0C8B4EDB5C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4955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EC26B-4D6B-4604-9781-1323473641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6800A-7197-4E5F-BCBC-EAF79BAEE1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3468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1F606-3EA4-4F0B-B141-EEEAC00921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8865-25BD-4765-8291-A4B3D5AB1E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5893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63BE-4E4A-4CB9-917B-E3CA63F35F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96E60-F692-4085-9D24-BAC266C3DC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53202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426C0-5962-4FD9-A4AB-6155CE276B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6E685-3D12-4062-8C3E-144E3ED741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93711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2746C-C6F6-4002-AAA7-C87C63248B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4397B-9C77-4106-BA91-090F11A98C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4263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C1DBD-EBF5-4873-A674-DFE6174484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977C9-01C7-4F59-A4AA-FF9932612D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4371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1C92A-BD85-430B-9B96-FAF7BDCB37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FEC7D-BAE3-4972-9758-8589D8952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50671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0776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953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296A0-CDBB-4985-ADAD-A3ADC87246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0413B-72C0-425E-94D5-7FC8967C98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1167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6692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2845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76283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9925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357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9421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72254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12335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64706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73573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3CA4-75BC-438E-BCFF-85DC042C09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4D2C-CD67-45AA-8076-08CF619AD5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0614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54707"/>
      </p:ext>
    </p:extLst>
  </p:cSld>
  <p:clrMapOvr>
    <a:masterClrMapping/>
  </p:clrMapOvr>
  <p:transition spd="slow">
    <p:wheel spokes="1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86751"/>
      </p:ext>
    </p:extLst>
  </p:cSld>
  <p:clrMapOvr>
    <a:masterClrMapping/>
  </p:clrMapOvr>
  <p:transition spd="slow">
    <p:wheel spokes="1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0188"/>
      </p:ext>
    </p:extLst>
  </p:cSld>
  <p:clrMapOvr>
    <a:masterClrMapping/>
  </p:clrMapOvr>
  <p:transition spd="slow">
    <p:wheel spokes="1"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012877"/>
      </p:ext>
    </p:extLst>
  </p:cSld>
  <p:clrMapOvr>
    <a:masterClrMapping/>
  </p:clrMapOvr>
  <p:transition spd="slow">
    <p:wheel spokes="1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47880"/>
      </p:ext>
    </p:extLst>
  </p:cSld>
  <p:clrMapOvr>
    <a:masterClrMapping/>
  </p:clrMapOvr>
  <p:transition spd="slow">
    <p:wheel spokes="1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761726"/>
      </p:ext>
    </p:extLst>
  </p:cSld>
  <p:clrMapOvr>
    <a:masterClrMapping/>
  </p:clrMapOvr>
  <p:transition spd="slow">
    <p:wheel spokes="1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210345"/>
      </p:ext>
    </p:extLst>
  </p:cSld>
  <p:clrMapOvr>
    <a:masterClrMapping/>
  </p:clrMapOvr>
  <p:transition spd="slow">
    <p:wheel spokes="1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786091"/>
      </p:ext>
    </p:extLst>
  </p:cSld>
  <p:clrMapOvr>
    <a:masterClrMapping/>
  </p:clrMapOvr>
  <p:transition spd="slow">
    <p:wheel spokes="1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51475"/>
      </p:ext>
    </p:extLst>
  </p:cSld>
  <p:clrMapOvr>
    <a:masterClrMapping/>
  </p:clrMapOvr>
  <p:transition spd="slow">
    <p:wheel spokes="1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62808"/>
      </p:ext>
    </p:extLst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4D546-888C-4F19-8031-8523D2BA01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FACF-E1B9-4695-BF84-A51BD4699A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5950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5BD6-307A-4DA6-9793-D5F80056FA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385DD-863A-4E51-A478-238E0A0491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8513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60411-0A20-4EE9-95E2-AE98694683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34AD4-F2A1-4216-8931-02686BA88F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2050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DC49F-D7F5-460A-B9D2-5EAA163F9E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270EA-419B-4C37-8108-6E8BB577E8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5987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28344-5E19-4287-BDA5-A8E7BF7418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62BF1-25EC-4999-90A6-8266829E90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52798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DF623-4E60-4429-8D56-EF2EC8D476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0D89E-CBF4-4D21-8DFD-A3860B1774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7198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27FC0-4364-4B54-8CAB-BF07BB66AE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DA0F1-39D6-4B90-A742-1A5F789609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990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7C701-2B47-4893-A354-C90948E015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F551E-6BF6-41B2-84C4-845D5F6D7F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06793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79734-78F3-40DB-B1B9-D6F21DE3B1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7DE54-0DDC-46F0-9C66-2D8A3501E4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2748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F7F72-7E6B-4D50-A4F9-052FA97FDA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3A42-B7D9-4D98-B6C6-095688595A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59541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DB30D-638A-4F7C-A5F5-461429AC32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E93E9-F39B-40ED-8256-6E1E3235EB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853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D6412-C0A0-4917-A94D-BF94AC6D83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90C14-472E-4C21-A6FE-4D26B38534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40667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078F7-EA7D-4F36-9F2A-08A37C3EB4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AA696-C6A1-458E-BFFB-CCEA8C8CC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6183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DC4AD-58DE-4F9E-BF8A-6BA3082557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2A2F1-59A2-461B-A6DF-909028EC2E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18874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1713-D4C1-4E72-8334-ECB8982E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5D80-10D4-4D2D-B4AB-B6263C77A1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2844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4F04-3ACD-47FF-B00E-293F8A65E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3FE70-5292-48B1-9BDC-B959888AE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08504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E1C1-7403-4810-85B6-15353365A5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C4A90-BB14-4619-8868-975A27D522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17705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48ED3-F4BB-4850-A8AC-F3D1245F31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47C35-1A06-40B0-AC1E-42A0B51779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2244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FD2D6-C1ED-46ED-851A-28DE223DA8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6FC2-1E61-4547-8703-C1409ADEB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6251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D46B-3BD0-47A0-B5B0-48F9979756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C711B-F1D6-4A34-9B04-1FB361723D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3124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E790-611F-4F7B-A079-2407FAFE07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70327-756D-4808-A092-2F9CDF4EB6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64947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EE53B-C0D5-4A37-8875-ECAB349848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50263-4CCE-49C4-9405-F1BA2B26BA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99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03262-7C3C-4FA1-8F89-CDD7F1EBD1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EEB10-5F5C-444E-9EF0-F1CEEF85FA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1354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484E2-A6E9-4D94-BBBE-7E1FCB5FD7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C2225-C223-4EA6-BD26-CB4EE91C27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65202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2560E-8F2E-4E1C-BC35-952727112D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D453-50AD-48E0-AE77-B87D4292C6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5535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DC4AD-58DE-4F9E-BF8A-6BA3082557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2A2F1-59A2-461B-A6DF-909028EC2E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50280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1713-D4C1-4E72-8334-ECB8982E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5D80-10D4-4D2D-B4AB-B6263C77A1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6505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4F04-3ACD-47FF-B00E-293F8A65E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3FE70-5292-48B1-9BDC-B959888AE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59512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E1C1-7403-4810-85B6-15353365A5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C4A90-BB14-4619-8868-975A27D522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4409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48ED3-F4BB-4850-A8AC-F3D1245F31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47C35-1A06-40B0-AC1E-42A0B51779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47164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FD2D6-C1ED-46ED-851A-28DE223DA8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6FC2-1E61-4547-8703-C1409ADEB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95330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D46B-3BD0-47A0-B5B0-48F9979756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C711B-F1D6-4A34-9B04-1FB361723D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44756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E790-611F-4F7B-A079-2407FAFE07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70327-756D-4808-A092-2F9CDF4EB6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41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57B3B-DE40-4DA3-B404-D1B36268D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D0C5-87BA-4366-ADE3-22C9124D9B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12896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EE53B-C0D5-4A37-8875-ECAB349848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50263-4CCE-49C4-9405-F1BA2B26BA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4067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484E2-A6E9-4D94-BBBE-7E1FCB5FD7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C2225-C223-4EA6-BD26-CB4EE91C27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30100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2560E-8F2E-4E1C-BC35-952727112D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D453-50AD-48E0-AE77-B87D4292C6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1069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C0089-4A20-4359-B7ED-CC0D6A6148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050D-2869-40B5-BBD8-3AD9EFCB2D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29736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FABC-F878-455E-AE57-96C367730B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39A74-7D67-4547-B45A-6952C92588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80831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B98F-B713-4FE3-9A82-3ECD3CE41F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7BFA-0F6D-4EC8-804D-B564B0783C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56967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C91B2-5ED7-4F84-BDAE-2504317C9F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DA00E-5424-4271-9997-C30B65D5E8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54007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16C94-0F00-4F78-827F-B45228B1C6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BDA3-C9BA-463B-B76A-7B05DA2BC3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9831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DB67-2776-4E04-93D3-F6E196DF09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064E7-0818-484E-8C8B-B4EDDFBDE6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1527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A7E97-D83A-4107-A3FF-6926D90C5E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F090D-3051-48E5-A6AE-B5584C42D6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532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322F-ABE9-4F6C-8D3B-8F23C1BC33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29EE2-79F4-462D-B7AA-9A2A81C505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4541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334DE-D104-48CE-A557-10AA6F0155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2CEF-FD52-404F-B975-9B14252F729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6943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C7E7-839E-4CBA-A2DE-3D60651161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F62A-E6F3-4D36-9BB1-F6099714AF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9712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BD01E-0C29-4C39-BC19-81684523C3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8DD7-89A2-403F-84F9-8E8FED227C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9520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5A4FD-CBA6-4F79-9BCB-87E4C6E02C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D7D2E-0BBC-4053-A1E5-44A7E17F20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6952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C0089-4A20-4359-B7ED-CC0D6A6148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050D-2869-40B5-BBD8-3AD9EFCB2D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7927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FABC-F878-455E-AE57-96C367730B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39A74-7D67-4547-B45A-6952C92588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10767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B98F-B713-4FE3-9A82-3ECD3CE41F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7BFA-0F6D-4EC8-804D-B564B0783C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65390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C91B2-5ED7-4F84-BDAE-2504317C9F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DA00E-5424-4271-9997-C30B65D5E8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9378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16C94-0F00-4F78-827F-B45228B1C6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BDA3-C9BA-463B-B76A-7B05DA2BC3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9740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DB67-2776-4E04-93D3-F6E196DF09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064E7-0818-484E-8C8B-B4EDDFBDE6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460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BC98-A1A7-4F8C-BAB0-68FF5D8362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1D4A-52DD-4343-B411-4855471D68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5589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A7E97-D83A-4107-A3FF-6926D90C5E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F090D-3051-48E5-A6AE-B5584C42D6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07696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334DE-D104-48CE-A557-10AA6F0155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2CEF-FD52-404F-B975-9B14252F729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9715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C7E7-839E-4CBA-A2DE-3D60651161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F62A-E6F3-4D36-9BB1-F6099714AF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0377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BD01E-0C29-4C39-BC19-81684523C3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8DD7-89A2-403F-84F9-8E8FED227C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1265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5A4FD-CBA6-4F79-9BCB-87E4C6E02C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D7D2E-0BBC-4053-A1E5-44A7E17F20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689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144754"/>
      </p:ext>
    </p:extLst>
  </p:cSld>
  <p:clrMapOvr>
    <a:masterClrMapping/>
  </p:clrMapOvr>
  <p:transition spd="slow">
    <p:wheel spokes="1"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321423"/>
      </p:ext>
    </p:extLst>
  </p:cSld>
  <p:clrMapOvr>
    <a:masterClrMapping/>
  </p:clrMapOvr>
  <p:transition spd="slow">
    <p:wheel spokes="1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41374"/>
      </p:ext>
    </p:extLst>
  </p:cSld>
  <p:clrMapOvr>
    <a:masterClrMapping/>
  </p:clrMapOvr>
  <p:transition spd="slow">
    <p:wheel spokes="1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232772"/>
      </p:ext>
    </p:extLst>
  </p:cSld>
  <p:clrMapOvr>
    <a:masterClrMapping/>
  </p:clrMapOvr>
  <p:transition spd="slow">
    <p:wheel spokes="1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026497"/>
      </p:ext>
    </p:extLst>
  </p:cSld>
  <p:clrMapOvr>
    <a:masterClrMapping/>
  </p:clrMapOvr>
  <p:transition spd="slow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AC32-1F22-46CD-A36E-0225C4EE85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99022-1E9A-4AFF-B865-9B5B39BCA6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3278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855179"/>
      </p:ext>
    </p:extLst>
  </p:cSld>
  <p:clrMapOvr>
    <a:masterClrMapping/>
  </p:clrMapOvr>
  <p:transition spd="slow">
    <p:wheel spokes="1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86387"/>
      </p:ext>
    </p:extLst>
  </p:cSld>
  <p:clrMapOvr>
    <a:masterClrMapping/>
  </p:clrMapOvr>
  <p:transition spd="slow">
    <p:wheel spokes="1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499"/>
      </p:ext>
    </p:extLst>
  </p:cSld>
  <p:clrMapOvr>
    <a:masterClrMapping/>
  </p:clrMapOvr>
  <p:transition spd="slow">
    <p:wheel spokes="1"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80348"/>
      </p:ext>
    </p:extLst>
  </p:cSld>
  <p:clrMapOvr>
    <a:masterClrMapping/>
  </p:clrMapOvr>
  <p:transition spd="slow">
    <p:wheel spokes="1"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53203"/>
      </p:ext>
    </p:extLst>
  </p:cSld>
  <p:clrMapOvr>
    <a:masterClrMapping/>
  </p:clrMapOvr>
  <p:transition spd="slow">
    <p:wheel spokes="1"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44734"/>
      </p:ext>
    </p:extLst>
  </p:cSld>
  <p:clrMapOvr>
    <a:masterClrMapping/>
  </p:clrMapOvr>
  <p:transition spd="slow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EFE7-C232-4B0B-B625-61F8193708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9174-4CEC-4D64-877C-70E8BFFCA2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558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6449D-08FF-4F17-A7EF-0D8EF6CACC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1A3EA-6312-4FEF-B80E-B8B64C3A18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9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B3AD5-17D4-49B8-AE7E-9A5CBE0B0D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5E654-232F-4C79-A2DA-289E015B1E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30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C0D4A-79A9-458A-B9AE-6384128D53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F711-2F68-4E97-BED7-C75E73E6A5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9803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F813C-79CE-4091-878B-C4A8A2CE20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1FE76-712A-499B-9AF8-FCBF4D482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4727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A898D-FB0A-46D2-B79C-E4C3A5EAAD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5795A-B17C-4BFE-B678-6C79F41DD8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673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19F0-AFC7-47B7-B452-B42A62858A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9124-E248-41C8-84EB-47E0AE436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065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E618-9B45-4B44-A93A-F3E8E563F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F3E38-1FF8-4779-AB9E-3A0CF03C18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3353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A8C3-26F3-4128-BC06-E893333B0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F954-8531-4855-B24D-9EA1C4E4C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2987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0F7C-FE08-435D-B7EA-4443111876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A4C2E-0E4B-4E6E-9725-0E858F4DD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806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95D0-CEF1-44EB-826C-CF1BE27115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1CE2D-8B45-460B-B099-9B0E4C00F2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5425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DF0FD-D108-413F-8314-76A76E7B79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2EC8D-9A3A-47A3-885D-C12FD357FB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76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9FDC5-8274-4A36-BD8B-0945CBCBD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43DF1-A2E0-4875-A807-DD0BF0151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8482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CEDB-4383-406D-8949-F724C4A8D1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566C-FCFD-48B8-9AA7-2C8FE97B46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195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0CE-1D00-4FBC-8B5B-153F272907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DDC3-F94C-4AAC-B5FD-7A26F5C49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624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1CA-3E95-4D8A-84C7-917CD95090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D587-A704-45F8-800C-5A0FC5415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00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51EC-24B0-4806-B254-A2553AC6C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840-6B39-4E4C-9B18-E26A25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502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19F0-AFC7-47B7-B452-B42A62858A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9124-E248-41C8-84EB-47E0AE436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04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E618-9B45-4B44-A93A-F3E8E563F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F3E38-1FF8-4779-AB9E-3A0CF03C18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278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A8C3-26F3-4128-BC06-E893333B0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F954-8531-4855-B24D-9EA1C4E4C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450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0F7C-FE08-435D-B7EA-4443111876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A4C2E-0E4B-4E6E-9725-0E858F4DD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444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95D0-CEF1-44EB-826C-CF1BE27115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1CE2D-8B45-460B-B099-9B0E4C00F2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15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DF0FD-D108-413F-8314-76A76E7B79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2EC8D-9A3A-47A3-885D-C12FD357FB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8469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9FDC5-8274-4A36-BD8B-0945CBCBD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43DF1-A2E0-4875-A807-DD0BF0151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9701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CEDB-4383-406D-8949-F724C4A8D1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566C-FCFD-48B8-9AA7-2C8FE97B46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6037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0CE-1D00-4FBC-8B5B-153F272907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DDC3-F94C-4AAC-B5FD-7A26F5C49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0016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1CA-3E95-4D8A-84C7-917CD95090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D587-A704-45F8-800C-5A0FC5415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508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51EC-24B0-4806-B254-A2553AC6C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840-6B39-4E4C-9B18-E26A25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448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19F0-AFC7-47B7-B452-B42A62858A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9124-E248-41C8-84EB-47E0AE436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650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E618-9B45-4B44-A93A-F3E8E563F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F3E38-1FF8-4779-AB9E-3A0CF03C18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369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A8C3-26F3-4128-BC06-E893333B0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F954-8531-4855-B24D-9EA1C4E4C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229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0F7C-FE08-435D-B7EA-4443111876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A4C2E-0E4B-4E6E-9725-0E858F4DD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0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95D0-CEF1-44EB-826C-CF1BE27115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1CE2D-8B45-460B-B099-9B0E4C00F2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649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DF0FD-D108-413F-8314-76A76E7B79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2EC8D-9A3A-47A3-885D-C12FD357FB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127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9FDC5-8274-4A36-BD8B-0945CBCBD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43DF1-A2E0-4875-A807-DD0BF0151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050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CEDB-4383-406D-8949-F724C4A8D1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566C-FCFD-48B8-9AA7-2C8FE97B46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254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0CE-1D00-4FBC-8B5B-153F272907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DDC3-F94C-4AAC-B5FD-7A26F5C49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2319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1CA-3E95-4D8A-84C7-917CD95090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D587-A704-45F8-800C-5A0FC5415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207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51EC-24B0-4806-B254-A2553AC6C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840-6B39-4E4C-9B18-E26A25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720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19F0-AFC7-47B7-B452-B42A62858A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9124-E248-41C8-84EB-47E0AE436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081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E618-9B45-4B44-A93A-F3E8E563F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F3E38-1FF8-4779-AB9E-3A0CF03C18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000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A8C3-26F3-4128-BC06-E893333B0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F954-8531-4855-B24D-9EA1C4E4C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60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0F7C-FE08-435D-B7EA-4443111876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A4C2E-0E4B-4E6E-9725-0E858F4DD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3175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95D0-CEF1-44EB-826C-CF1BE27115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1CE2D-8B45-460B-B099-9B0E4C00F2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526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DF0FD-D108-413F-8314-76A76E7B79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2EC8D-9A3A-47A3-885D-C12FD357FB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47113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9FDC5-8274-4A36-BD8B-0945CBCBD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43DF1-A2E0-4875-A807-DD0BF0151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025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CEDB-4383-406D-8949-F724C4A8D1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566C-FCFD-48B8-9AA7-2C8FE97B46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123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0CE-1D00-4FBC-8B5B-153F272907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DDC3-F94C-4AAC-B5FD-7A26F5C49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864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1CA-3E95-4D8A-84C7-917CD95090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D587-A704-45F8-800C-5A0FC5415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842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51EC-24B0-4806-B254-A2553AC6C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840-6B39-4E4C-9B18-E26A25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880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19F0-AFC7-47B7-B452-B42A62858A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9124-E248-41C8-84EB-47E0AE4362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6944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E618-9B45-4B44-A93A-F3E8E563FB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F3E38-1FF8-4779-AB9E-3A0CF03C18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8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A8C3-26F3-4128-BC06-E893333B0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F954-8531-4855-B24D-9EA1C4E4C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4167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0F7C-FE08-435D-B7EA-4443111876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A4C2E-0E4B-4E6E-9725-0E858F4DD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3675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395D0-CEF1-44EB-826C-CF1BE27115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1CE2D-8B45-460B-B099-9B0E4C00F2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01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DF0FD-D108-413F-8314-76A76E7B79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2EC8D-9A3A-47A3-885D-C12FD357FB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5157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9FDC5-8274-4A36-BD8B-0945CBCBDB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43DF1-A2E0-4875-A807-DD0BF0151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5864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CEDB-4383-406D-8949-F724C4A8D1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566C-FCFD-48B8-9AA7-2C8FE97B46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998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0CE-1D00-4FBC-8B5B-153F272907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DDC3-F94C-4AAC-B5FD-7A26F5C49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32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1CA-3E95-4D8A-84C7-917CD95090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AD587-A704-45F8-800C-5A0FC5415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73513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E51EC-24B0-4806-B254-A2553AC6C9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6840-6B39-4E4C-9B18-E26A25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88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9116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67860"/>
      </p:ext>
    </p:extLst>
  </p:cSld>
  <p:clrMapOvr>
    <a:masterClrMapping/>
  </p:clrMapOvr>
  <p:transition spd="slow">
    <p:wheel spokes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036170"/>
      </p:ext>
    </p:extLst>
  </p:cSld>
  <p:clrMapOvr>
    <a:masterClrMapping/>
  </p:clrMapOvr>
  <p:transition spd="slow">
    <p:wheel spokes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172154"/>
      </p:ext>
    </p:extLst>
  </p:cSld>
  <p:clrMapOvr>
    <a:masterClrMapping/>
  </p:clrMapOvr>
  <p:transition spd="slow">
    <p:wheel spokes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52940"/>
      </p:ext>
    </p:extLst>
  </p:cSld>
  <p:clrMapOvr>
    <a:masterClrMapping/>
  </p:clrMapOvr>
  <p:transition spd="slow">
    <p:wheel spokes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82655"/>
      </p:ext>
    </p:extLst>
  </p:cSld>
  <p:clrMapOvr>
    <a:masterClrMapping/>
  </p:clrMapOvr>
  <p:transition spd="slow">
    <p:wheel spokes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109113"/>
      </p:ext>
    </p:extLst>
  </p:cSld>
  <p:clrMapOvr>
    <a:masterClrMapping/>
  </p:clrMapOvr>
  <p:transition spd="slow">
    <p:wheel spokes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84590"/>
      </p:ext>
    </p:extLst>
  </p:cSld>
  <p:clrMapOvr>
    <a:masterClrMapping/>
  </p:clrMapOvr>
  <p:transition spd="slow">
    <p:wheel spokes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71558"/>
      </p:ext>
    </p:extLst>
  </p:cSld>
  <p:clrMapOvr>
    <a:masterClrMapping/>
  </p:clrMapOvr>
  <p:transition spd="slow">
    <p:wheel spokes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28804"/>
      </p:ext>
    </p:extLst>
  </p:cSld>
  <p:clrMapOvr>
    <a:masterClrMapping/>
  </p:clrMapOvr>
  <p:transition spd="slow">
    <p:wheel spokes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30914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173E2-717F-4FB2-993F-7DC79F7D5B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06.11.2016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7142AC-8CAE-4BBB-BF18-448A05C1861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31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 advTm="9000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48053-C042-4499-AB73-3786A3187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DC583-09D2-428C-9936-0069584C2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8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14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35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7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7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7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309CE7-C6E9-453C-8043-CFAAE7831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632967-F575-41E3-A8D5-C3CA16BAEB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0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5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5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E8E368-20DA-4FE6-8254-E06837A88E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B30674-F770-4373-B79D-EBD82C7F616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15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059CAF-C4D8-409F-A59B-CD4935C327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6A38F2-2F1D-4E3D-8DB0-1DDC30750B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12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4F6F9E-2915-4F38-ABA2-1F7F43F233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03CBE6-357C-491F-B94D-A073AFE2E6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54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4F6F9E-2915-4F38-ABA2-1F7F43F233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03CBE6-357C-491F-B94D-A073AFE2E6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80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48431-A534-44D7-93F5-9773D9EF32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F716FF-CE34-499B-B5E9-DE5AFBECDF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7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48431-A534-44D7-93F5-9773D9EF32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F716FF-CE34-499B-B5E9-DE5AFBECDF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36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0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33ECD8-4CBD-48A9-8B95-4D10A97113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401CF5-DA29-4804-9289-988015BA5D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677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DB3357-F79B-47A7-80FE-DF8E6F850E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BE84-85C8-4BC4-ACF5-1BAE37A23D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5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DB3357-F79B-47A7-80FE-DF8E6F850E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BE84-85C8-4BC4-ACF5-1BAE37A23D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1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DB3357-F79B-47A7-80FE-DF8E6F850E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BE84-85C8-4BC4-ACF5-1BAE37A23D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33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DB3357-F79B-47A7-80FE-DF8E6F850E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BE84-85C8-4BC4-ACF5-1BAE37A23D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88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DB3357-F79B-47A7-80FE-DF8E6F850E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BE84-85C8-4BC4-ACF5-1BAE37A23D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4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F9330-A37B-4041-81A4-F0DB443D13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06.11.2016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4C092-C799-43A4-A260-9BC5ACED7DB6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9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11" Type="http://schemas.openxmlformats.org/officeDocument/2006/relationships/image" Target="../media/image10.gif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6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3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58.jpeg"/><Relationship Id="rId2" Type="http://schemas.openxmlformats.org/officeDocument/2006/relationships/hyperlink" Target="http://nevseoboi.com.ua/uploads/posts/2010-03/1269095911_w52-8.jpg" TargetMode="External"/><Relationship Id="rId1" Type="http://schemas.openxmlformats.org/officeDocument/2006/relationships/slideLayout" Target="../slideLayouts/slideLayout255.xml"/><Relationship Id="rId6" Type="http://schemas.openxmlformats.org/officeDocument/2006/relationships/hyperlink" Target="http://img0.liveinternet.ru/images/attach/c/0/33/219/33219633_1223185601_68395_1280_1024.jpg" TargetMode="External"/><Relationship Id="rId5" Type="http://schemas.openxmlformats.org/officeDocument/2006/relationships/image" Target="../media/image57.jpeg"/><Relationship Id="rId4" Type="http://schemas.openxmlformats.org/officeDocument/2006/relationships/hyperlink" Target="http://os1.i.ua/3/1/389996_257a56a4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juntadeandalucia.es/averroes/ceip_san_rafael/AIRE/vientos.gif" TargetMode="External"/><Relationship Id="rId1" Type="http://schemas.openxmlformats.org/officeDocument/2006/relationships/slideLayout" Target="../slideLayouts/slideLayout24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2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olnce\D\ДОКУМЕНТАЦИЯ\ПРЕЗЕНТАЦІЇ\шаблоны\фони\рамки\шаблоны осенние\фоны осени 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99392"/>
            <a:ext cx="91995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\\Solnce\D\ДОКУМЕНТАЦИЯ\ПРЕЗЕНТАЦІЇ\шаблоны\анимация\казкові персонажі\67e794640b6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687" y="2780928"/>
            <a:ext cx="2352289" cy="395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1157055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</a:rPr>
              <a:t>Запрошуємо</a:t>
            </a:r>
            <a:endParaRPr kumimoji="0" lang="ru-RU" sz="5400" b="1" i="0" u="none" strike="noStrike" kern="0" cap="none" spc="0" normalizeH="0" baseline="0" noProof="0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</a:rPr>
              <a:t>на урок </a:t>
            </a:r>
            <a:endParaRPr kumimoji="0" lang="ru-RU" sz="54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6647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876925"/>
            <a:ext cx="14144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7992888" cy="452431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Як змінюється висота Сонця восени порівняно з літом?</a:t>
            </a:r>
            <a:endParaRPr lang="ru-RU" sz="7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07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olnce\D\ДОКУМЕНТАЦИЯ\ПРЕЗЕНТАЦІЇ\шаблоны\фони\рамки\шаблоны осенние\шаблоны осенние12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Solnce\D\ДОКУМЕНТАЦИЯ\ПРЕЗЕНТАЦІЇ\шаблоны\анимация\казкові персонажі\67e794640b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49760"/>
            <a:ext cx="5112568" cy="56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6845" y="548680"/>
            <a:ext cx="5658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Легенда про осінь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34299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876925"/>
            <a:ext cx="14144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1\Desktop\Осынь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39" y="1200329"/>
            <a:ext cx="3024336" cy="259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Осынь\images (1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492" y="1200328"/>
            <a:ext cx="3133725" cy="259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Осынь\images (1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496" y="3861046"/>
            <a:ext cx="3321720" cy="246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5500" y="0"/>
            <a:ext cx="6390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7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  <a:cs typeface="Arial" charset="0"/>
              </a:rPr>
              <a:t>Осінні місяці</a:t>
            </a:r>
            <a:endParaRPr lang="ru-RU" sz="7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85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1\Desktop\Осынь\images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310" y="633450"/>
            <a:ext cx="576064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4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тає холодніше,температура&#10;знижується,небо стає похмурим.&#10;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8231" cy="685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64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Місяць вересень&#10;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9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1\Desktop\Осынь\9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09687"/>
            <a:ext cx="3528392" cy="276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Осынь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87077"/>
            <a:ext cx="3024336" cy="242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\Desktop\Осынь\Holovosika.jpg.pagespeed.ce_.8f8WjV-cU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0688"/>
            <a:ext cx="3995936" cy="33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26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1\Desktop\Осынь\dafb296e4d86ee974dc2d1eed4d891e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994" y="1052736"/>
            <a:ext cx="571500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2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ущ вересу&#10;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4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1\Desktop\Осынь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32859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6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234950"/>
            <a:ext cx="6697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5732463"/>
            <a:ext cx="1414463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5218113"/>
            <a:ext cx="140970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055688"/>
            <a:ext cx="10493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930439"/>
            <a:ext cx="7573868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Синоптична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хвилинка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 температура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повітря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 вітер</a:t>
            </a:r>
          </a:p>
          <a:p>
            <a:pPr algn="ctr"/>
            <a:r>
              <a:rPr lang="uk-UA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.хмарність</a:t>
            </a:r>
            <a:endParaRPr lang="uk-UA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 опади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921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olnce\D\ДОКУМЕНТАЦИЯ\ПРЕЗЕНТАЦІЇ\шаблоны\фони\рамки\шаблоны осенние\шаблоны осенние12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0549" y="0"/>
            <a:ext cx="64014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Інтерактивна</a:t>
            </a:r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вправа</a:t>
            </a:r>
            <a:endParaRPr lang="ru-RU" sz="5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</a:t>
            </a:r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Навчаючись-вчуся</a:t>
            </a:r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\\Solnce\D\ДОКУМЕНТАЦИЯ\ПРЕЗЕНТАЦІЇ\шаблоны\анимация\Школа\62c052b19f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62543"/>
            <a:ext cx="3816424" cy="236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005064"/>
            <a:ext cx="77967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Працюємо</a:t>
            </a:r>
            <a:r>
              <a:rPr lang="ru-RU" sz="4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</a:t>
            </a:r>
            <a:r>
              <a:rPr lang="ru-RU" sz="44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підручником</a:t>
            </a:r>
            <a:endParaRPr lang="ru-RU" sz="44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С. 38 - 41</a:t>
            </a:r>
            <a:endParaRPr lang="ru-RU" sz="4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99534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38" y="5959475"/>
            <a:ext cx="14144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332656"/>
            <a:ext cx="648673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  <a:cs typeface="Arial" charset="0"/>
              </a:rPr>
              <a:t>Осінні місяці</a:t>
            </a:r>
            <a:endParaRPr lang="ru-RU" sz="7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893026"/>
            <a:ext cx="7980039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Звозить   </a:t>
            </a:r>
            <a:r>
              <a:rPr lang="uk-UA" sz="4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…. у комори </a:t>
            </a: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кавуни та помідори,</a:t>
            </a:r>
          </a:p>
          <a:p>
            <a:pPr algn="ctr"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Стиглих яблук, груш і слив цілі гори натрусив.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085184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вересень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5733256"/>
            <a:ext cx="273630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жовтень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5085184"/>
            <a:ext cx="288032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листопад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17417" name="TextBox 8"/>
          <p:cNvSpPr txBox="1">
            <a:spLocks noChangeArrowheads="1"/>
          </p:cNvSpPr>
          <p:nvPr/>
        </p:nvSpPr>
        <p:spPr bwMode="auto">
          <a:xfrm>
            <a:off x="5537200" y="4749800"/>
            <a:ext cx="15636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800" b="1">
                <a:solidFill>
                  <a:prstClr val="black"/>
                </a:solidFill>
                <a:latin typeface="Monotype Corsiva" pitchFamily="66" charset="0"/>
                <a:cs typeface="Arial" charset="0"/>
              </a:rPr>
              <a:t>М.Сингаївський</a:t>
            </a:r>
            <a:endParaRPr lang="ru-RU" altLang="ru-RU" sz="1800" b="1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54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9963E-6 L 0.27969 -0.465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76" y="-23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резентация з природознавства 2 клас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96448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03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142875"/>
            <a:ext cx="8229600" cy="654050"/>
          </a:xfrm>
        </p:spPr>
        <p:txBody>
          <a:bodyPr/>
          <a:lstStyle/>
          <a:p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Перевір себе: що я знаю про природу восени? </a:t>
            </a:r>
            <a:endParaRPr lang="ru-RU" sz="3200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2643188" y="857250"/>
            <a:ext cx="6500812" cy="4525963"/>
          </a:xfrm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9.   Познач, які дари осені люди збирають </a:t>
            </a:r>
            <a:r>
              <a:rPr lang="uk-UA" sz="28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саду</a:t>
            </a: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які – </a:t>
            </a:r>
            <a:r>
              <a:rPr lang="uk-UA" sz="2800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 полях (городах),</a:t>
            </a:r>
            <a:r>
              <a:rPr lang="uk-UA" sz="2800" b="1" smtClean="0">
                <a:solidFill>
                  <a:srgbClr val="5217A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які – </a:t>
            </a:r>
            <a:r>
              <a:rPr lang="uk-UA" sz="28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лісі</a:t>
            </a: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</a:p>
          <a:p>
            <a:pPr marL="514350" indent="-514350" eaLnBrk="1" hangingPunct="1">
              <a:buFont typeface="Arial" charset="0"/>
              <a:buNone/>
            </a:pPr>
            <a:endParaRPr lang="uk-UA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uk-UA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uk-UA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286000"/>
            <a:ext cx="22145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572000"/>
            <a:ext cx="2214562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14875"/>
            <a:ext cx="257175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14875"/>
            <a:ext cx="260032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428875"/>
            <a:ext cx="260032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Прямоугольник 12"/>
          <p:cNvSpPr>
            <a:spLocks noChangeArrowheads="1"/>
          </p:cNvSpPr>
          <p:nvPr/>
        </p:nvSpPr>
        <p:spPr bwMode="auto">
          <a:xfrm>
            <a:off x="285750" y="2500313"/>
            <a:ext cx="565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4" name="Прямоугольник 13"/>
          <p:cNvSpPr>
            <a:spLocks noChangeArrowheads="1"/>
          </p:cNvSpPr>
          <p:nvPr/>
        </p:nvSpPr>
        <p:spPr bwMode="auto">
          <a:xfrm>
            <a:off x="3571875" y="2286000"/>
            <a:ext cx="541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5" name="Прямоугольник 15"/>
          <p:cNvSpPr>
            <a:spLocks noChangeArrowheads="1"/>
          </p:cNvSpPr>
          <p:nvPr/>
        </p:nvSpPr>
        <p:spPr bwMode="auto">
          <a:xfrm>
            <a:off x="285750" y="4786313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127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428875"/>
            <a:ext cx="24479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Прямоугольник 17"/>
          <p:cNvSpPr>
            <a:spLocks noChangeArrowheads="1"/>
          </p:cNvSpPr>
          <p:nvPr/>
        </p:nvSpPr>
        <p:spPr bwMode="auto">
          <a:xfrm>
            <a:off x="6572250" y="24288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8" name="Прямоугольник 18"/>
          <p:cNvSpPr>
            <a:spLocks noChangeArrowheads="1"/>
          </p:cNvSpPr>
          <p:nvPr/>
        </p:nvSpPr>
        <p:spPr bwMode="auto">
          <a:xfrm>
            <a:off x="3571875" y="4643438"/>
            <a:ext cx="552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9" name="Прямоугольник 19"/>
          <p:cNvSpPr>
            <a:spLocks noChangeArrowheads="1"/>
          </p:cNvSpPr>
          <p:nvPr/>
        </p:nvSpPr>
        <p:spPr bwMode="auto">
          <a:xfrm>
            <a:off x="6500813" y="4714875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Е)</a:t>
            </a:r>
            <a:endParaRPr lang="ru-RU" sz="280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6" name="Picture 2" descr="ОСІНЬ&#10;Непомітно з’явилася осінь –&#10;День коротшим стає щодоби.&#10;Глянь, берізки – уже златокосі,&#10;І в дубів багряніють чуби.&#10;&#10;В..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4" y="0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1\Desktop\Осынь\008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48" y="4419600"/>
            <a:ext cx="3026004" cy="203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28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A3B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A3B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25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25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5876925"/>
            <a:ext cx="14144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124744"/>
            <a:ext cx="6192688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Які ще назви має цей місяць?</a:t>
            </a:r>
            <a:endParaRPr lang="ru-RU" sz="6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18436" name="Picture 2" descr="http://www.penulishidupku.com/wp-content/uploads/2012/10/Emas-batangan-Kekayaan-PenulisHidupku.Com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146425"/>
            <a:ext cx="1720850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2"/>
          <p:cNvSpPr txBox="1">
            <a:spLocks noChangeArrowheads="1"/>
          </p:cNvSpPr>
          <p:nvPr/>
        </p:nvSpPr>
        <p:spPr bwMode="auto">
          <a:xfrm>
            <a:off x="2555875" y="3429000"/>
            <a:ext cx="12239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5400" b="1">
                <a:solidFill>
                  <a:prstClr val="black"/>
                </a:solidFill>
                <a:cs typeface="Arial" charset="0"/>
              </a:rPr>
              <a:t>+</a:t>
            </a:r>
            <a:endParaRPr lang="ru-RU" altLang="ru-RU" sz="5400" b="1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8438" name="Picture 4" descr="http://stat17.privet.ru/lr/0a0296376365084f179249ac29d0c7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638" y="3179763"/>
            <a:ext cx="16303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3179584"/>
            <a:ext cx="345638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ЗОЛОТО</a:t>
            </a: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ЦВІТ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pic>
        <p:nvPicPr>
          <p:cNvPr id="18440" name="Picture 6" descr="http://fotomova.com.ua/src/explanations/b/WDjrX8V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4614863"/>
            <a:ext cx="1900237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808" y="4882405"/>
            <a:ext cx="324036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БАГРЯНЕЦЬ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94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85470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20688"/>
            <a:ext cx="8136904" cy="323165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…</a:t>
            </a:r>
            <a:r>
              <a:rPr lang="uk-UA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А маляр цей місяць                          у відерцях чарівних жовту  фарбу перебовтав і </a:t>
            </a:r>
            <a:r>
              <a:rPr lang="uk-UA" sz="48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розбриз-кує</a:t>
            </a:r>
            <a:r>
              <a:rPr lang="uk-UA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 по них.</a:t>
            </a:r>
            <a:endParaRPr lang="ru-RU" sz="4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085184"/>
            <a:ext cx="252028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вересень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4437112"/>
            <a:ext cx="266429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жовтень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5085184"/>
            <a:ext cx="288032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листопад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9463" name="TextBox 3"/>
          <p:cNvSpPr txBox="1">
            <a:spLocks noChangeArrowheads="1"/>
          </p:cNvSpPr>
          <p:nvPr/>
        </p:nvSpPr>
        <p:spPr bwMode="auto">
          <a:xfrm>
            <a:off x="5148263" y="4292600"/>
            <a:ext cx="2303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800" b="1">
                <a:solidFill>
                  <a:prstClr val="black"/>
                </a:solidFill>
                <a:latin typeface="Monotype Corsiva" pitchFamily="66" charset="0"/>
                <a:cs typeface="Arial" charset="0"/>
              </a:rPr>
              <a:t>Н .Забіла</a:t>
            </a:r>
            <a:endParaRPr lang="ru-RU" altLang="ru-RU" sz="1800" b="1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06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0.42934 -0.528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2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презентация з природознавства 2 клас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7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124744"/>
            <a:ext cx="6192688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Які ще назви має цей місяць?</a:t>
            </a:r>
            <a:endParaRPr lang="ru-RU" sz="6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20484" name="Picture 2" descr="http://data2.collectionscanada.gc.ca/ap/a/a0021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51150"/>
            <a:ext cx="216693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0" y="3573016"/>
            <a:ext cx="273630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ГРЯЗЕНЬ</a:t>
            </a:r>
            <a:endParaRPr lang="ru-RU" sz="4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5205570"/>
            <a:ext cx="237626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ХМУРЕНЬ</a:t>
            </a:r>
          </a:p>
        </p:txBody>
      </p:sp>
      <p:pic>
        <p:nvPicPr>
          <p:cNvPr id="20487" name="Picture 4" descr="http://www.pozitiff.info/uploads/posts/2008-07/1216808379_w_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883150"/>
            <a:ext cx="24892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93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://oboi.kards.qip.ru/images/wallpaper/dd/1f/139229_1280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8934" y="604138"/>
            <a:ext cx="3739862" cy="28666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48" y="26408"/>
            <a:ext cx="67402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Medium"/>
              </a:rPr>
              <a:t>Гра «Назви квітку» </a:t>
            </a:r>
            <a:endParaRPr lang="ru-RU" sz="48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Medium"/>
            </a:endParaRPr>
          </a:p>
        </p:txBody>
      </p:sp>
      <p:pic>
        <p:nvPicPr>
          <p:cNvPr id="5" name="Picture 4" descr="http://kemclub.ru/best/35119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19637"/>
            <a:ext cx="3528392" cy="2630717"/>
          </a:xfrm>
          <a:prstGeom prst="rect">
            <a:avLst/>
          </a:prstGeom>
          <a:noFill/>
        </p:spPr>
      </p:pic>
      <p:pic>
        <p:nvPicPr>
          <p:cNvPr id="6" name="Picture 2" descr="http://www.photostart.info/images/356_m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8" y="3861049"/>
            <a:ext cx="3455822" cy="2915250"/>
          </a:xfrm>
          <a:prstGeom prst="rect">
            <a:avLst/>
          </a:prstGeom>
          <a:noFill/>
        </p:spPr>
      </p:pic>
      <p:pic>
        <p:nvPicPr>
          <p:cNvPr id="7" name="Picture 8" descr="http://foto-cvetov.com/astry/hrizantema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18725"/>
            <a:ext cx="3779013" cy="32575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7836960"/>
      </p:ext>
    </p:extLst>
  </p:cSld>
  <p:clrMapOvr>
    <a:masterClrMapping/>
  </p:clrMapOvr>
  <p:transition spd="slow" advTm="9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38" y="5656263"/>
            <a:ext cx="141446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764704"/>
            <a:ext cx="7488832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…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Рясний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 і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дивний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</a:b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Здійнявся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.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Листячко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 упало.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</a:b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А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вітер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 з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листям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танцював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,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</a:b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Кружляв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,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підносив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, </a:t>
            </a:r>
            <a:r>
              <a:rPr lang="ru-RU" sz="36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опускався</a:t>
            </a:r>
            <a:r>
              <a:rPr lang="ru-RU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NR"/>
                <a:cs typeface="Arial" charset="0"/>
              </a:rPr>
              <a:t>...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077072"/>
            <a:ext cx="266429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вересень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4821832"/>
            <a:ext cx="316835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жовтень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4293096"/>
            <a:ext cx="273630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листопад</a:t>
            </a:r>
            <a:endParaRPr lang="ru-RU" sz="4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32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59852E-6 L 0.00781 -0.527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64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171450"/>
            <a:ext cx="6697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5732463"/>
            <a:ext cx="1414463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73413"/>
            <a:ext cx="17049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3505200"/>
            <a:ext cx="1600200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729038"/>
            <a:ext cx="14128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493" y="3760788"/>
            <a:ext cx="14573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305175"/>
            <a:ext cx="14128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5218113"/>
            <a:ext cx="140970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055688"/>
            <a:ext cx="10493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1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резентация з природознавства 2 клас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52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80390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124744"/>
            <a:ext cx="6192688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Які ще назви має цей місяць?</a:t>
            </a:r>
            <a:endParaRPr lang="ru-RU" sz="6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22532" name="Picture 2" descr="http://uwd.ru/uploads/posts/2009-06/10200704winter16_winter_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082925"/>
            <a:ext cx="21590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3573016"/>
            <a:ext cx="388843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ВОРОТА ЗИМИ</a:t>
            </a:r>
            <a:endParaRPr lang="ru-RU" sz="4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  <p:pic>
        <p:nvPicPr>
          <p:cNvPr id="22534" name="Picture 4" descr="http://img01.chitalnya.ru/upload2/239/4267648463137447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883150"/>
            <a:ext cx="1871662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5"/>
          <p:cNvSpPr txBox="1">
            <a:spLocks noChangeArrowheads="1"/>
          </p:cNvSpPr>
          <p:nvPr/>
        </p:nvSpPr>
        <p:spPr bwMode="auto">
          <a:xfrm>
            <a:off x="2555875" y="5327650"/>
            <a:ext cx="1511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b="1">
                <a:solidFill>
                  <a:prstClr val="black"/>
                </a:solidFill>
                <a:cs typeface="Arial" charset="0"/>
              </a:rPr>
              <a:t>+ НИК</a:t>
            </a:r>
            <a:endParaRPr lang="ru-RU" altLang="ru-RU" b="1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5085184"/>
            <a:ext cx="374441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ЛИСТОПАДНИК</a:t>
            </a:r>
            <a:endParaRPr lang="ru-RU" sz="4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84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68363"/>
          </a:xfrm>
        </p:spPr>
        <p:txBody>
          <a:bodyPr/>
          <a:lstStyle/>
          <a:p>
            <a:pPr eaLnBrk="1" hangingPunct="1"/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                Прикмети осені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2000250" y="2357438"/>
            <a:ext cx="668655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А)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жовтень</a:t>
            </a:r>
          </a:p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Б)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листопад</a:t>
            </a:r>
          </a:p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В)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вересень</a:t>
            </a:r>
            <a:endParaRPr lang="ru-RU" b="1" smtClean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2474525" y="1214438"/>
            <a:ext cx="51490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Пронумеруй послідовність</a:t>
            </a:r>
          </a:p>
          <a:p>
            <a:pPr marL="514350" indent="-51435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осінніх місяців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Рисунок 4" descr="http://nevseoboi.com.ua/uploads/posts/2010-03/1269095911_w52-8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500563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i-main-pic" descr="Картинка 20 из 53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500563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i-main-pic" descr="Картинка 89 из 53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500563"/>
            <a:ext cx="26289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6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89824E-7 L 0.00642 -0.1648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82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-0.00138 L 0.01111 0.1036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63737E-6 L 0.0033 0.1195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59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786063" y="857250"/>
            <a:ext cx="5972175" cy="1143000"/>
          </a:xfrm>
        </p:spPr>
        <p:txBody>
          <a:bodyPr/>
          <a:lstStyle/>
          <a:p>
            <a:pPr eaLnBrk="1" hangingPunct="1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Вкажи ознаку, яка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характерна для осені.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2786063" y="2071688"/>
            <a:ext cx="5900737" cy="4054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тане сніг, скресає крига на водоймах</a:t>
            </a:r>
          </a:p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небо часто вкрите хмарами, йдуть затяжні дощі</a:t>
            </a:r>
          </a:p>
          <a:p>
            <a:pPr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b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жовтіє листя на деревах і кущах</a:t>
            </a:r>
            <a:endParaRPr lang="ru-RU" b="1" smtClean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500438" y="142875"/>
            <a:ext cx="4143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Прикмети осені</a:t>
            </a:r>
            <a:endParaRPr lang="ru-RU" sz="36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125" name="i-main-pic" descr="Картинка 1 из 5496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929188"/>
            <a:ext cx="2355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79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572125"/>
            <a:ext cx="357188" cy="433388"/>
          </a:xfrm>
        </p:spPr>
        <p:txBody>
          <a:bodyPr/>
          <a:lstStyle/>
          <a:p>
            <a:pPr eaLnBrk="1" hangingPunct="1">
              <a:defRPr/>
            </a:pPr>
            <a:endParaRPr lang="ru-RU" sz="6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75" y="5000625"/>
            <a:ext cx="349250" cy="334963"/>
          </a:xfrm>
        </p:spPr>
        <p:txBody>
          <a:bodyPr/>
          <a:lstStyle/>
          <a:p>
            <a:pPr eaLnBrk="1" hangingPunct="1">
              <a:defRPr/>
            </a:pPr>
            <a:endParaRPr lang="ru-RU" sz="800" dirty="0"/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1643063" y="214313"/>
            <a:ext cx="71897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Перевір себе: що я знаю про природу восени? </a:t>
            </a:r>
            <a:endParaRPr lang="ru-RU" sz="3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1214438" y="1357313"/>
            <a:ext cx="7643812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В день осіннього рівнодення …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800" b="1" dirty="0" smtClean="0">
                <a:solidFill>
                  <a:srgbClr val="7618B0"/>
                </a:solidFill>
                <a:latin typeface="Times New Roman" pitchFamily="18" charset="0"/>
                <a:cs typeface="Times New Roman" pitchFamily="18" charset="0"/>
              </a:rPr>
              <a:t>день коротший, а ніч довша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 smtClean="0">
              <a:solidFill>
                <a:srgbClr val="7618B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Б) </a:t>
            </a:r>
            <a:r>
              <a:rPr lang="uk-UA" sz="2800" b="1" dirty="0" smtClean="0">
                <a:solidFill>
                  <a:srgbClr val="7618B0"/>
                </a:solidFill>
                <a:latin typeface="Times New Roman" pitchFamily="18" charset="0"/>
                <a:cs typeface="Times New Roman" pitchFamily="18" charset="0"/>
              </a:rPr>
              <a:t>день і ніч однакові – по 12 годин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2800" b="1" dirty="0" smtClean="0">
              <a:solidFill>
                <a:srgbClr val="7618B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В) </a:t>
            </a:r>
            <a:r>
              <a:rPr lang="uk-UA" sz="2800" b="1" dirty="0" smtClean="0">
                <a:solidFill>
                  <a:srgbClr val="7618B0"/>
                </a:solidFill>
                <a:latin typeface="Times New Roman" pitchFamily="18" charset="0"/>
                <a:cs typeface="Times New Roman" pitchFamily="18" charset="0"/>
              </a:rPr>
              <a:t>день довший, а ніч коротша </a:t>
            </a:r>
            <a:endParaRPr lang="ru-RU" sz="2800" dirty="0" smtClean="0">
              <a:solidFill>
                <a:srgbClr val="7618B0"/>
              </a:solidFill>
              <a:cs typeface="Arial" charset="0"/>
            </a:endParaRPr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714875"/>
            <a:ext cx="24288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714875"/>
            <a:ext cx="307181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714875"/>
            <a:ext cx="257175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09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725488"/>
          </a:xfrm>
        </p:spPr>
        <p:txBody>
          <a:bodyPr/>
          <a:lstStyle/>
          <a:p>
            <a:pPr eaLnBrk="1" hangingPunct="1"/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Перевір себе: що я знаю про природу восени? 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2500313" y="1071563"/>
            <a:ext cx="6186487" cy="4525962"/>
          </a:xfrm>
        </p:spPr>
        <p:txBody>
          <a:bodyPr/>
          <a:lstStyle/>
          <a:p>
            <a:pPr marL="514350" indent="-514350" algn="ctr"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2.Познач осіннє явище в житті рослин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А) </a:t>
            </a:r>
            <a:r>
              <a:rPr lang="uk-UA" sz="2800" b="1" smtClean="0">
                <a:solidFill>
                  <a:srgbClr val="4611AF"/>
                </a:solidFill>
                <a:latin typeface="Times New Roman" pitchFamily="18" charset="0"/>
                <a:cs typeface="Times New Roman" pitchFamily="18" charset="0"/>
              </a:rPr>
              <a:t>цвітіння дерев і кущів</a:t>
            </a:r>
            <a:endParaRPr lang="uk-UA" b="1" smtClean="0">
              <a:solidFill>
                <a:srgbClr val="4611A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Б) </a:t>
            </a:r>
            <a:r>
              <a:rPr lang="uk-UA" sz="2800" b="1" smtClean="0">
                <a:solidFill>
                  <a:srgbClr val="4611AF"/>
                </a:solidFill>
                <a:latin typeface="Times New Roman" pitchFamily="18" charset="0"/>
                <a:cs typeface="Times New Roman" pitchFamily="18" charset="0"/>
              </a:rPr>
              <a:t>пожовтіння і опадання листя</a:t>
            </a:r>
            <a:endParaRPr lang="uk-UA" b="1" smtClean="0">
              <a:solidFill>
                <a:srgbClr val="4611A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В) </a:t>
            </a:r>
            <a:r>
              <a:rPr lang="uk-UA" sz="2800" b="1" smtClean="0">
                <a:solidFill>
                  <a:srgbClr val="4611AF"/>
                </a:solidFill>
                <a:latin typeface="Times New Roman" pitchFamily="18" charset="0"/>
                <a:cs typeface="Times New Roman" pitchFamily="18" charset="0"/>
              </a:rPr>
              <a:t>поява зеленого листя на деревах і кущах</a:t>
            </a:r>
            <a:endParaRPr lang="ru-RU" b="1" smtClean="0">
              <a:solidFill>
                <a:srgbClr val="4611A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00563"/>
            <a:ext cx="27622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500563"/>
            <a:ext cx="27146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500563"/>
            <a:ext cx="292893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8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42938" y="428625"/>
            <a:ext cx="8229600" cy="725488"/>
          </a:xfrm>
        </p:spPr>
        <p:txBody>
          <a:bodyPr/>
          <a:lstStyle/>
          <a:p>
            <a:pPr eaLnBrk="1" hangingPunct="1"/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  Перевір себе: що я знаю про природу восени? 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2143125" y="928688"/>
            <a:ext cx="6643688" cy="4525962"/>
          </a:xfrm>
        </p:spPr>
        <p:txBody>
          <a:bodyPr/>
          <a:lstStyle/>
          <a:p>
            <a:pPr marL="514350" indent="-514350" algn="ctr" eaLnBrk="1" hangingPunct="1">
              <a:buFont typeface="Arial" charset="0"/>
              <a:buNone/>
            </a:pPr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Вкажи ряд слів, у якому перераховано їстівні гриби.</a:t>
            </a:r>
          </a:p>
          <a:p>
            <a:pPr marL="514350" indent="-514350" algn="ctr" eaLnBrk="1" hangingPunct="1">
              <a:buFont typeface="Arial" charset="0"/>
              <a:buNone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800" b="1" dirty="0" smtClean="0">
                <a:solidFill>
                  <a:srgbClr val="4612AE"/>
                </a:solidFill>
                <a:latin typeface="Times New Roman" pitchFamily="18" charset="0"/>
                <a:cs typeface="Times New Roman" pitchFamily="18" charset="0"/>
              </a:rPr>
              <a:t>підосичники, лисички, підберезники, маслюки</a:t>
            </a:r>
          </a:p>
          <a:p>
            <a:pPr marL="514350" indent="-514350" algn="ctr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Б) </a:t>
            </a:r>
            <a:r>
              <a:rPr lang="uk-UA" sz="2800" b="1" dirty="0" smtClean="0">
                <a:solidFill>
                  <a:srgbClr val="4612AE"/>
                </a:solidFill>
                <a:latin typeface="Times New Roman" pitchFamily="18" charset="0"/>
                <a:cs typeface="Times New Roman" pitchFamily="18" charset="0"/>
              </a:rPr>
              <a:t>бліда поганка, мухомор, несправжні опеньки</a:t>
            </a:r>
          </a:p>
          <a:p>
            <a:pPr marL="514350" indent="-514350" algn="ctr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В) </a:t>
            </a:r>
            <a:r>
              <a:rPr lang="uk-UA" sz="2800" b="1" dirty="0" smtClean="0">
                <a:solidFill>
                  <a:srgbClr val="4612AE"/>
                </a:solidFill>
                <a:latin typeface="Times New Roman" pitchFamily="18" charset="0"/>
                <a:cs typeface="Times New Roman" pitchFamily="18" charset="0"/>
              </a:rPr>
              <a:t>білий гриб, бліда поганка, піддубник</a:t>
            </a:r>
            <a:endParaRPr lang="uk-UA" b="1" dirty="0" smtClean="0">
              <a:solidFill>
                <a:srgbClr val="46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b="1" dirty="0" smtClean="0">
              <a:solidFill>
                <a:srgbClr val="4611A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857750"/>
            <a:ext cx="24288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857750"/>
            <a:ext cx="2357437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857750"/>
            <a:ext cx="2500312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Прямоугольник 6"/>
          <p:cNvSpPr>
            <a:spLocks noChangeArrowheads="1"/>
          </p:cNvSpPr>
          <p:nvPr/>
        </p:nvSpPr>
        <p:spPr bwMode="auto">
          <a:xfrm>
            <a:off x="571500" y="1357313"/>
            <a:ext cx="242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8575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39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714375" y="500063"/>
            <a:ext cx="8429625" cy="582612"/>
          </a:xfrm>
        </p:spPr>
        <p:txBody>
          <a:bodyPr/>
          <a:lstStyle/>
          <a:p>
            <a:pPr eaLnBrk="1" hangingPunct="1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Перевір себе: що я знаю про природу восени?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2428875" y="928688"/>
            <a:ext cx="6357938" cy="4525962"/>
          </a:xfrm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Як звірі готуються до зими?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А) </a:t>
            </a: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відлітають у теплі краї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Б) </a:t>
            </a: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одні гинуть, інші ховаються  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            у затишні місця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В) </a:t>
            </a: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линяють, “нагулюють жир”,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            запасають корм, облаштовують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5B0EC2"/>
                </a:solidFill>
                <a:latin typeface="Times New Roman" pitchFamily="18" charset="0"/>
                <a:cs typeface="Times New Roman" pitchFamily="18" charset="0"/>
              </a:rPr>
              <a:t>            місце для зимової сплячки</a:t>
            </a:r>
            <a:endParaRPr lang="ru-RU" sz="2800" b="1" dirty="0" smtClean="0">
              <a:solidFill>
                <a:srgbClr val="5B0EC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572000"/>
            <a:ext cx="24669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25336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25384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785938"/>
            <a:ext cx="18192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97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142875"/>
            <a:ext cx="8229600" cy="654050"/>
          </a:xfrm>
        </p:spPr>
        <p:txBody>
          <a:bodyPr/>
          <a:lstStyle/>
          <a:p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Перевір себе: що я знаю про природу восени? </a:t>
            </a:r>
            <a:endParaRPr lang="ru-RU" sz="3200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2643188" y="857250"/>
            <a:ext cx="6500812" cy="4525963"/>
          </a:xfrm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 Познач, які дари осені люди збирають </a:t>
            </a:r>
            <a:r>
              <a:rPr lang="uk-UA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саду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які – </a:t>
            </a:r>
            <a:r>
              <a:rPr lang="uk-UA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 полях (городах),</a:t>
            </a:r>
            <a:r>
              <a:rPr lang="uk-UA" sz="2800" b="1" dirty="0" smtClean="0">
                <a:solidFill>
                  <a:srgbClr val="5217A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які – </a:t>
            </a:r>
            <a:r>
              <a:rPr lang="uk-UA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лісі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</a:p>
          <a:p>
            <a:pPr marL="514350" indent="-514350" eaLnBrk="1" hangingPunct="1">
              <a:buFont typeface="Arial" charset="0"/>
              <a:buNone/>
            </a:pP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286000"/>
            <a:ext cx="22145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572000"/>
            <a:ext cx="2214562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14875"/>
            <a:ext cx="257175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14875"/>
            <a:ext cx="260032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428875"/>
            <a:ext cx="260032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Прямоугольник 12"/>
          <p:cNvSpPr>
            <a:spLocks noChangeArrowheads="1"/>
          </p:cNvSpPr>
          <p:nvPr/>
        </p:nvSpPr>
        <p:spPr bwMode="auto">
          <a:xfrm>
            <a:off x="285750" y="2500313"/>
            <a:ext cx="565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4" name="Прямоугольник 13"/>
          <p:cNvSpPr>
            <a:spLocks noChangeArrowheads="1"/>
          </p:cNvSpPr>
          <p:nvPr/>
        </p:nvSpPr>
        <p:spPr bwMode="auto">
          <a:xfrm>
            <a:off x="3571875" y="2286000"/>
            <a:ext cx="541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5" name="Прямоугольник 15"/>
          <p:cNvSpPr>
            <a:spLocks noChangeArrowheads="1"/>
          </p:cNvSpPr>
          <p:nvPr/>
        </p:nvSpPr>
        <p:spPr bwMode="auto">
          <a:xfrm>
            <a:off x="285750" y="4786313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127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428875"/>
            <a:ext cx="24479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Прямоугольник 17"/>
          <p:cNvSpPr>
            <a:spLocks noChangeArrowheads="1"/>
          </p:cNvSpPr>
          <p:nvPr/>
        </p:nvSpPr>
        <p:spPr bwMode="auto">
          <a:xfrm>
            <a:off x="6572250" y="24288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8" name="Прямоугольник 18"/>
          <p:cNvSpPr>
            <a:spLocks noChangeArrowheads="1"/>
          </p:cNvSpPr>
          <p:nvPr/>
        </p:nvSpPr>
        <p:spPr bwMode="auto">
          <a:xfrm>
            <a:off x="3571875" y="4643438"/>
            <a:ext cx="552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79" name="Прямоугольник 19"/>
          <p:cNvSpPr>
            <a:spLocks noChangeArrowheads="1"/>
          </p:cNvSpPr>
          <p:nvPr/>
        </p:nvSpPr>
        <p:spPr bwMode="auto">
          <a:xfrm>
            <a:off x="6500813" y="4714875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Е)</a:t>
            </a:r>
            <a:endParaRPr lang="ru-RU" sz="280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5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B24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A3B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A3B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25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325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9136" cy="70380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2348880"/>
            <a:ext cx="4752528" cy="25202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Молодці!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92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813" y="1700808"/>
            <a:ext cx="6264696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Тема.</a:t>
            </a:r>
          </a:p>
          <a:p>
            <a:pPr algn="ctr">
              <a:defRPr/>
            </a:pPr>
            <a:r>
              <a:rPr lang="uk-UA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Які в осені прикмети?</a:t>
            </a:r>
            <a:endParaRPr lang="uk-UA" sz="6000" b="1" dirty="0">
              <a:ln w="19050">
                <a:solidFill>
                  <a:srgbClr val="FFFF00"/>
                </a:solidFill>
                <a:prstDash val="solid"/>
              </a:ln>
              <a:solidFill>
                <a:schemeClr val="accent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205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5503863"/>
            <a:ext cx="141446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55497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olnce\D\ДОКУМЕНТАЦИЯ\ПРЕЗЕНТАЦІЇ\шаблоны\фони\рамки\шаблоны осенние\шаблоны осенние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0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0150" y="0"/>
            <a:ext cx="60422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Домашнє</a:t>
            </a:r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завдання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\\Solnce\D\ДОКУМЕНТАЦИЯ\ПРЕЗЕНТАЦІЇ\шаблоны\анимация\казкові персонажі\67e794640b6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3330"/>
            <a:ext cx="3054614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132856"/>
            <a:ext cx="756149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Ст. 38 -41, </a:t>
            </a:r>
          </a:p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спостер</a:t>
            </a:r>
            <a:r>
              <a:rPr lang="uk-U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ігати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змінами </a:t>
            </a:r>
          </a:p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живій і неживій</a:t>
            </a:r>
          </a:p>
          <a:p>
            <a:pPr algn="ctr"/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рироді.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9905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40" y="-14916"/>
            <a:ext cx="9163239" cy="687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6176" y="260648"/>
            <a:ext cx="2032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Увага</a:t>
            </a:r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!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9163" y="1186887"/>
            <a:ext cx="463402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Запрошуємо</a:t>
            </a:r>
            <a:endParaRPr lang="ru-RU" sz="54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sz="54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вернісаж</a:t>
            </a:r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  <a:p>
            <a:pPr algn="ctr"/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8859" y="3573016"/>
            <a:ext cx="52389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rgbClr val="00B0F0"/>
                </a:solidFill>
              </a:rPr>
              <a:t>Які</a:t>
            </a:r>
            <a:r>
              <a:rPr lang="ru-RU" sz="5400" b="1" dirty="0" smtClean="0">
                <a:ln/>
                <a:solidFill>
                  <a:srgbClr val="00B0F0"/>
                </a:solidFill>
              </a:rPr>
              <a:t> </a:t>
            </a:r>
            <a:r>
              <a:rPr lang="ru-RU" sz="5400" b="1" dirty="0" err="1" smtClean="0">
                <a:ln/>
                <a:solidFill>
                  <a:srgbClr val="00B0F0"/>
                </a:solidFill>
              </a:rPr>
              <a:t>ознаки</a:t>
            </a:r>
            <a:r>
              <a:rPr lang="ru-RU" sz="5400" b="1" dirty="0" smtClean="0">
                <a:ln/>
                <a:solidFill>
                  <a:srgbClr val="00B0F0"/>
                </a:solidFill>
              </a:rPr>
              <a:t> </a:t>
            </a:r>
            <a:r>
              <a:rPr lang="ru-RU" sz="5400" b="1" dirty="0" err="1" smtClean="0">
                <a:ln/>
                <a:solidFill>
                  <a:srgbClr val="00B0F0"/>
                </a:solidFill>
              </a:rPr>
              <a:t>осені</a:t>
            </a:r>
            <a:r>
              <a:rPr lang="ru-RU" sz="5400" b="1" dirty="0" smtClean="0">
                <a:ln/>
                <a:solidFill>
                  <a:srgbClr val="00B0F0"/>
                </a:solidFill>
              </a:rPr>
              <a:t> </a:t>
            </a:r>
          </a:p>
          <a:p>
            <a:pPr algn="ctr"/>
            <a:r>
              <a:rPr lang="ru-RU" sz="5400" b="1" dirty="0" err="1">
                <a:ln/>
                <a:solidFill>
                  <a:srgbClr val="00B0F0"/>
                </a:solidFill>
              </a:rPr>
              <a:t>с</a:t>
            </a:r>
            <a:r>
              <a:rPr lang="ru-RU" sz="5400" b="1" dirty="0" err="1" smtClean="0">
                <a:ln/>
                <a:solidFill>
                  <a:srgbClr val="00B0F0"/>
                </a:solidFill>
              </a:rPr>
              <a:t>постерігали</a:t>
            </a:r>
            <a:r>
              <a:rPr lang="ru-RU" sz="5400" b="1" dirty="0" smtClean="0">
                <a:ln/>
                <a:solidFill>
                  <a:srgbClr val="00B0F0"/>
                </a:solidFill>
              </a:rPr>
              <a:t>?</a:t>
            </a:r>
            <a:endParaRPr lang="ru-RU" sz="5400" b="1" dirty="0">
              <a:ln/>
              <a:solidFill>
                <a:srgbClr val="00B0F0"/>
              </a:solidFill>
            </a:endParaRPr>
          </a:p>
        </p:txBody>
      </p:sp>
      <p:pic>
        <p:nvPicPr>
          <p:cNvPr id="5" name="Пори року. Осінь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-43535" y="-747464"/>
            <a:ext cx="9187535" cy="688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613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94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2453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556792"/>
            <a:ext cx="8280920" cy="370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i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Мета</a:t>
            </a:r>
            <a:r>
              <a:rPr lang="uk-UA" sz="32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:ознайомити учнів з осінніми місяцями; розкрити історію походження назв місяців осені; вчити описувати красу природи восени та позитивні емоції, які вона викликає ; розвивати уяву , фантазію, мовлення, спостережливість, пам’ять; виховувати любов до природи</a:t>
            </a:r>
            <a:r>
              <a:rPr lang="uk-UA" sz="386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  <p:pic>
        <p:nvPicPr>
          <p:cNvPr id="2052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5562749"/>
            <a:ext cx="141446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45266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437063"/>
            <a:ext cx="1414463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Рисунок 1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1601">
            <a:off x="1350963" y="1722438"/>
            <a:ext cx="13652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3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873">
            <a:off x="2408238" y="3319463"/>
            <a:ext cx="13652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5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873">
            <a:off x="4056063" y="3910013"/>
            <a:ext cx="13652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6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61317">
            <a:off x="6373813" y="1557338"/>
            <a:ext cx="13652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75656" y="260648"/>
            <a:ext cx="746313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cs typeface="Arial" charset="0"/>
              </a:rPr>
              <a:t>«Запитання  </a:t>
            </a:r>
            <a:r>
              <a:rPr lang="uk-UA" sz="5400" b="1" spc="300" dirty="0" err="1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cs typeface="Arial" charset="0"/>
              </a:rPr>
              <a:t>дощика</a:t>
            </a:r>
            <a:r>
              <a:rPr lang="uk-UA" sz="54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cs typeface="Arial" charset="0"/>
              </a:rPr>
              <a:t>»</a:t>
            </a:r>
            <a:endParaRPr lang="ru-RU" sz="54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cs typeface="Arial" charset="0"/>
            </a:endParaRPr>
          </a:p>
        </p:txBody>
      </p:sp>
      <p:pic>
        <p:nvPicPr>
          <p:cNvPr id="10248" name="Рисунок 11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7913">
            <a:off x="5878513" y="3336925"/>
            <a:ext cx="13652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Рисунок 13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6484">
            <a:off x="3886200" y="1557338"/>
            <a:ext cx="13652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2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805488"/>
            <a:ext cx="1414463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7704856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err="1">
                <a:ln/>
                <a:solidFill>
                  <a:srgbClr val="800000"/>
                </a:solidFill>
                <a:cs typeface="Arial" charset="0"/>
              </a:rPr>
              <a:t>Ск</a:t>
            </a:r>
            <a:r>
              <a:rPr lang="uk-UA" sz="8800" b="1" dirty="0" err="1">
                <a:ln/>
                <a:solidFill>
                  <a:srgbClr val="800000"/>
                </a:solidFill>
                <a:cs typeface="Arial" charset="0"/>
              </a:rPr>
              <a:t>ільки</a:t>
            </a:r>
            <a:r>
              <a:rPr lang="uk-UA" sz="8800" b="1" dirty="0">
                <a:ln/>
                <a:solidFill>
                  <a:srgbClr val="800000"/>
                </a:solidFill>
                <a:cs typeface="Arial" charset="0"/>
              </a:rPr>
              <a:t> триває кожна пора року?</a:t>
            </a:r>
            <a:endParaRPr lang="ru-RU" sz="8800" b="1" dirty="0">
              <a:ln/>
              <a:solidFill>
                <a:srgbClr val="8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89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835650"/>
            <a:ext cx="14144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4931" y="188640"/>
            <a:ext cx="7920880" cy="5509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8800" b="1" dirty="0">
                <a:ln w="11430">
                  <a:solidFill>
                    <a:srgbClr val="800000"/>
                  </a:solidFill>
                </a:ln>
                <a:solidFill>
                  <a:srgbClr val="F79646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Чому відбуваються зміни пір року на Землі?</a:t>
            </a:r>
            <a:endParaRPr lang="ru-RU" sz="8800" b="1" dirty="0">
              <a:ln w="11430">
                <a:solidFill>
                  <a:srgbClr val="800000"/>
                </a:solidFill>
              </a:ln>
              <a:solidFill>
                <a:srgbClr val="F79646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95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732463"/>
            <a:ext cx="1414463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980728"/>
            <a:ext cx="7272808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8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Що спричиняє осінні зміни у природі?</a:t>
            </a:r>
            <a:endParaRPr lang="ru-RU" sz="8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69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594</Words>
  <Application>Microsoft Office PowerPoint</Application>
  <PresentationFormat>Экран (4:3)</PresentationFormat>
  <Paragraphs>130</Paragraphs>
  <Slides>41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25</vt:i4>
      </vt:variant>
      <vt:variant>
        <vt:lpstr>Заголовки слайдов</vt:lpstr>
      </vt:variant>
      <vt:variant>
        <vt:i4>41</vt:i4>
      </vt:variant>
    </vt:vector>
  </HeadingPairs>
  <TitlesOfParts>
    <vt:vector size="66" baseType="lpstr">
      <vt:lpstr>Тема Office</vt:lpstr>
      <vt:lpstr>1_Тема Office</vt:lpstr>
      <vt:lpstr>3_Тема Office</vt:lpstr>
      <vt:lpstr>2_Тема Office</vt:lpstr>
      <vt:lpstr>9_Тема Office</vt:lpstr>
      <vt:lpstr>10_Тема Office</vt:lpstr>
      <vt:lpstr>11_Тема Office</vt:lpstr>
      <vt:lpstr>12_Тема Office</vt:lpstr>
      <vt:lpstr>17_Тема Office</vt:lpstr>
      <vt:lpstr>Трек</vt:lpstr>
      <vt:lpstr>18_Тема Office</vt:lpstr>
      <vt:lpstr>19_Тема Office</vt:lpstr>
      <vt:lpstr>8_Тема Office</vt:lpstr>
      <vt:lpstr>20_Тема Office</vt:lpstr>
      <vt:lpstr>21_Тема Office</vt:lpstr>
      <vt:lpstr>23_Тема Office</vt:lpstr>
      <vt:lpstr>4_Тема Office</vt:lpstr>
      <vt:lpstr>6_Тема Office</vt:lpstr>
      <vt:lpstr>7_Тема Office</vt:lpstr>
      <vt:lpstr>13_Тема Office</vt:lpstr>
      <vt:lpstr>5_Тема Office</vt:lpstr>
      <vt:lpstr>14_Тема Office</vt:lpstr>
      <vt:lpstr>15_Тема Office</vt:lpstr>
      <vt:lpstr>16_Тема Office</vt:lpstr>
      <vt:lpstr>22_Тема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Перевір себе: що я знаю про природу восени?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Прикмети осені</vt:lpstr>
      <vt:lpstr>Вкажи ознаку, яка не характерна для осені.</vt:lpstr>
      <vt:lpstr>Презентация PowerPoint</vt:lpstr>
      <vt:lpstr>Перевір себе: що я знаю про природу восени?  </vt:lpstr>
      <vt:lpstr>  Перевір себе: що я знаю про природу восени?  </vt:lpstr>
      <vt:lpstr>     Перевір себе: що я знаю про природу восени?  </vt:lpstr>
      <vt:lpstr>Перевір себе: що я знаю про природу восени?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37</cp:revision>
  <dcterms:created xsi:type="dcterms:W3CDTF">2015-10-16T10:47:08Z</dcterms:created>
  <dcterms:modified xsi:type="dcterms:W3CDTF">2016-11-06T13:05:25Z</dcterms:modified>
</cp:coreProperties>
</file>