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58" r:id="rId22"/>
    <p:sldId id="264" r:id="rId23"/>
    <p:sldId id="278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DBE9E4D-D5C8-4237-9CEC-34D37816243D}" type="datetimeFigureOut">
              <a:rPr lang="ru-RU"/>
              <a:pPr>
                <a:defRPr/>
              </a:pPr>
              <a:t>08.12.2016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780F209-77DD-4112-9F71-F5F6461A6F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595B80-3130-4F84-BB11-E094D1AA0D83}" type="datetime1">
              <a:rPr lang="ru-RU"/>
              <a:pPr>
                <a:defRPr/>
              </a:pPr>
              <a:t>08.12.2016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917D28-5420-4207-B38D-75616928B5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A9E836-267E-4772-AB12-5802B0D26C53}" type="datetime1">
              <a:rPr lang="ru-RU"/>
              <a:pPr>
                <a:defRPr/>
              </a:pPr>
              <a:t>08.12.2016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2B43E4-62F4-46BE-9E23-ED6DD02C54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A3439A-CDF1-41A9-97B7-54B72CC70F06}" type="datetime1">
              <a:rPr lang="ru-RU"/>
              <a:pPr>
                <a:defRPr/>
              </a:pPr>
              <a:t>08.12.2016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0C2CD4-555B-4A7F-94CF-F4CBCFDC47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C53C53-8D0D-4579-9176-BF000B95BB06}" type="datetime1">
              <a:rPr lang="ru-RU"/>
              <a:pPr>
                <a:defRPr/>
              </a:pPr>
              <a:t>08.12.2016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26633-1005-4D29-B4F9-9E03A4AF88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F2D1BD-116B-4A15-917A-FDF6A8B72C73}" type="datetime1">
              <a:rPr lang="ru-RU"/>
              <a:pPr>
                <a:defRPr/>
              </a:pPr>
              <a:t>08.12.2016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23898-3748-4235-9001-5FA65F838B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857397-8186-4058-9308-12B2BBBBAD64}" type="datetime1">
              <a:rPr lang="ru-RU"/>
              <a:pPr>
                <a:defRPr/>
              </a:pPr>
              <a:t>08.12.2016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DAC9F-7906-408F-B34E-A2ED33FA20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94BE86-919C-49E8-85BD-B3FF117886AC}" type="datetime1">
              <a:rPr lang="ru-RU"/>
              <a:pPr>
                <a:defRPr/>
              </a:pPr>
              <a:t>08.12.2016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3B8232-3909-471E-9EAF-89EF3459E2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6BE56A-D0FB-40BB-A234-3D28BB4639AF}" type="datetime1">
              <a:rPr lang="ru-RU"/>
              <a:pPr>
                <a:defRPr/>
              </a:pPr>
              <a:t>08.12.2016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EAB34-7A98-4377-AB5F-C8E81135F7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75691-3FB6-43DD-8326-F30BB6A2821A}" type="datetime1">
              <a:rPr lang="ru-RU"/>
              <a:pPr>
                <a:defRPr/>
              </a:pPr>
              <a:t>08.12.2016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D7E936-7BE5-426D-ABA6-88728DA627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2CE310-5E65-46E7-99A6-595C0A21D35D}" type="datetime1">
              <a:rPr lang="ru-RU"/>
              <a:pPr>
                <a:defRPr/>
              </a:pPr>
              <a:t>08.12.2016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555F44-1B64-4C17-97EF-B4EFE6058B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83D263-E460-4350-8161-0A7F5A2362BB}" type="datetime1">
              <a:rPr lang="ru-RU"/>
              <a:pPr>
                <a:defRPr/>
              </a:pPr>
              <a:t>08.12.2016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9C947-A302-4481-8557-A7780EA184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2CB4F53-6F67-4295-B2BF-2E3788851D4F}" type="datetime1">
              <a:rPr lang="ru-RU"/>
              <a:pPr>
                <a:defRPr/>
              </a:pPr>
              <a:t>08.12.2016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8344694-FA29-4FFC-9B72-F1710E8B08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4" Type="http://schemas.openxmlformats.org/officeDocument/2006/relationships/image" Target="../media/image24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Desktop\&#1041;&#1072;&#1081;&#1082;&#1080;.%20&#1059;&#1088;&#1086;&#1082;\&#1041;&#1072;&#1081;&#1082;&#1072;.%20&#1052;&#1110;&#1081;%20&#1091;&#1088;&#1086;&#1082;\&#1055;&#1088;&#1077;&#1079;&#1077;&#1085;&#1090;&#1072;&#1094;&#1110;&#1103;%20&#1076;&#1086;%20&#1091;&#1088;&#1086;&#1082;&#1091;\Zvuki-prirody-Kuznechik(muzofon.com).mp3" TargetMode="External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gif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:\Documents and Settings\Aida\Рабочий стол\НОвая ГРАФИКА сборник\КАРТИНКИ СБОРНИК_ школьные\s3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4437112"/>
            <a:ext cx="142875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3"/>
          <p:cNvSpPr>
            <a:spLocks noGrp="1"/>
          </p:cNvSpPr>
          <p:nvPr>
            <p:ph type="ctrTitle"/>
          </p:nvPr>
        </p:nvSpPr>
        <p:spPr>
          <a:xfrm>
            <a:off x="1043608" y="1916832"/>
            <a:ext cx="7344816" cy="2016224"/>
          </a:xfrm>
          <a:solidFill>
            <a:srgbClr val="E7E7F9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/>
          <a:lstStyle/>
          <a:p>
            <a:pPr algn="l">
              <a:defRPr/>
            </a:pPr>
            <a:r>
              <a:rPr lang="uk-UA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Урок українського читання у 4 класі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Тема. </a:t>
            </a:r>
            <a:r>
              <a:rPr lang="ru-RU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Езоп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Хворий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ворон» (байка).</a:t>
            </a:r>
            <a:br>
              <a:rPr lang="ru-RU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Український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байкар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Леонід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Глібов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Байка «</a:t>
            </a:r>
            <a:r>
              <a:rPr lang="ru-RU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Коник-стрибунець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sp>
        <p:nvSpPr>
          <p:cNvPr id="8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4437112"/>
            <a:ext cx="4248472" cy="2420888"/>
          </a:xfrm>
          <a:solidFill>
            <a:srgbClr val="E7E7F9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/>
          <a:lstStyle/>
          <a:p>
            <a:pPr algn="l">
              <a:defRPr/>
            </a:pPr>
            <a:r>
              <a:rPr lang="uk-UA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Скоблікової Олени Володимирівни,</a:t>
            </a:r>
            <a:br>
              <a:rPr lang="uk-UA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учителя початкових класів</a:t>
            </a:r>
            <a:br>
              <a:rPr lang="uk-UA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вищої кваліфікаційної категорії,  </a:t>
            </a:r>
            <a:br>
              <a:rPr lang="uk-UA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вчителя-методиста</a:t>
            </a:r>
          </a:p>
          <a:p>
            <a:pPr algn="l">
              <a:defRPr/>
            </a:pPr>
            <a:r>
              <a:rPr lang="uk-UA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ЗОШ № 4  м.</a:t>
            </a:r>
            <a:r>
              <a:rPr lang="ru-RU" sz="2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Чорноморська</a:t>
            </a: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Чорноморської</a:t>
            </a: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міської</a:t>
            </a: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ради</a:t>
            </a:r>
            <a:b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Одеської області</a:t>
            </a:r>
            <a:endParaRPr lang="ru-RU" sz="20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251520" y="692696"/>
            <a:ext cx="8712968" cy="720080"/>
          </a:xfr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</a:rPr>
              <a:t>«Зашифровка»</a:t>
            </a:r>
            <a:endParaRPr lang="ru-RU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323528" y="1988840"/>
            <a:ext cx="8568952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ПЕТГПЕТЛПЕТІПЕТБПЕТОПЕТВПЕТ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75856" y="3140968"/>
            <a:ext cx="2520280" cy="9233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54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Глібов</a:t>
            </a:r>
            <a:endParaRPr lang="ru-RU" sz="4000" b="1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251520" y="692696"/>
            <a:ext cx="8712968" cy="720080"/>
          </a:xfr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</a:rPr>
              <a:t>Український  байкар</a:t>
            </a:r>
            <a:endParaRPr lang="ru-RU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http://ukrtvoru.info/wp-content/uploads/2011/09/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84784"/>
            <a:ext cx="2592288" cy="3528392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7" name="Рисунок 6" descr="http://chytanka.com.ua/ebooks/files/obkl/bajky-glibova0409201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1484784"/>
            <a:ext cx="1584176" cy="1872208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8" name="Рисунок 7" descr="http://chytanka.com.ua/ebooks/files/obkl/chuzhomu-lyhovi-ne-smijsja.gif"/>
          <p:cNvPicPr/>
          <p:nvPr/>
        </p:nvPicPr>
        <p:blipFill>
          <a:blip r:embed="rId4" cstate="print"/>
          <a:srcRect l="3375" r="5501"/>
          <a:stretch>
            <a:fillRect/>
          </a:stretch>
        </p:blipFill>
        <p:spPr bwMode="auto">
          <a:xfrm>
            <a:off x="5004048" y="1484784"/>
            <a:ext cx="1440160" cy="1872208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11" name="Picture 2" descr="http://rl.foto.radikal.ru/0709/ff/7124920142b9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555976">
            <a:off x="3195444" y="3083256"/>
            <a:ext cx="5709084" cy="4487614"/>
          </a:xfrm>
          <a:prstGeom prst="rect">
            <a:avLst/>
          </a:prstGeom>
          <a:noFill/>
        </p:spPr>
      </p:pic>
      <p:pic>
        <p:nvPicPr>
          <p:cNvPr id="12" name="Рисунок 11" descr="http://booklya.com.ua/files/books/17670_1.jpg"/>
          <p:cNvPicPr/>
          <p:nvPr/>
        </p:nvPicPr>
        <p:blipFill>
          <a:blip r:embed="rId6" cstate="print"/>
          <a:srcRect l="3125" t="3704" r="3125" b="3704"/>
          <a:stretch>
            <a:fillRect/>
          </a:stretch>
        </p:blipFill>
        <p:spPr bwMode="auto">
          <a:xfrm>
            <a:off x="6588224" y="1484784"/>
            <a:ext cx="2160240" cy="1872208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3923928" y="4005064"/>
            <a:ext cx="42484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286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«Моя байка, </a:t>
            </a:r>
            <a:r>
              <a:rPr lang="ru-RU" sz="3600" b="1" dirty="0" err="1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добрі</a:t>
            </a:r>
            <a:r>
              <a:rPr lang="ru-RU" sz="36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люди, у </a:t>
            </a:r>
            <a:r>
              <a:rPr lang="ru-RU" sz="3600" b="1" dirty="0" err="1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пригоді</a:t>
            </a:r>
            <a:r>
              <a:rPr lang="ru-RU" sz="36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sz="3600" b="1" dirty="0" err="1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може</a:t>
            </a:r>
            <a:r>
              <a:rPr lang="ru-RU" sz="36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буде». </a:t>
            </a:r>
            <a:endParaRPr lang="uk-UA" sz="3600" b="1" dirty="0" smtClean="0">
              <a:solidFill>
                <a:srgbClr val="C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2290" name="Picture 2" descr="http://www.atasehirweb.com/images/album/kanarya_resimleri_fotolari_16-500.jpg"/>
          <p:cNvPicPr>
            <a:picLocks noChangeAspect="1" noChangeArrowheads="1"/>
          </p:cNvPicPr>
          <p:nvPr/>
        </p:nvPicPr>
        <p:blipFill>
          <a:blip r:embed="rId7" cstate="print"/>
          <a:srcRect l="10584" t="12670" r="15329" b="11309"/>
          <a:stretch>
            <a:fillRect/>
          </a:stretch>
        </p:blipFill>
        <p:spPr bwMode="auto">
          <a:xfrm flipH="1">
            <a:off x="611560" y="5085184"/>
            <a:ext cx="2088232" cy="1534211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251520" y="692696"/>
            <a:ext cx="8712968" cy="720080"/>
          </a:xfr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</a:rPr>
              <a:t>«Анаграми»</a:t>
            </a:r>
            <a:endParaRPr lang="ru-RU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1043608" y="1484784"/>
            <a:ext cx="2736304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uk-UA" sz="3200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НИККО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15616" y="2132856"/>
            <a:ext cx="2592288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Коник</a:t>
            </a:r>
            <a:endParaRPr lang="ru-RU" sz="4000" b="1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://fotosutra.com/wp-content/uploads/2010/07/DSC_9240_s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140968"/>
            <a:ext cx="3816424" cy="2880320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5220072" y="1484785"/>
            <a:ext cx="2736304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uk-UA" sz="3200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РАХАМУ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92080" y="2132856"/>
            <a:ext cx="2592288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Мураха</a:t>
            </a:r>
            <a:endParaRPr lang="ru-RU" sz="4000" b="1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http://proxy11.media.online.ua/uol/r2-24b52f1c10/508ea1682666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3140968"/>
            <a:ext cx="3888432" cy="2880320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nimBg="1"/>
      <p:bldP spid="20481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251520" y="692696"/>
            <a:ext cx="8712968" cy="720080"/>
          </a:xfr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</a:rPr>
              <a:t>Прогнозування</a:t>
            </a:r>
            <a:endParaRPr lang="ru-RU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1556792"/>
            <a:ext cx="2592288" cy="3456384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2852936"/>
            <a:ext cx="3240360" cy="2165391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2051720" y="692696"/>
            <a:ext cx="5184576" cy="720080"/>
          </a:xfr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Аудіювання байки</a:t>
            </a:r>
            <a:endParaRPr lang="ru-RU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51520" y="1628800"/>
            <a:ext cx="8640960" cy="3456384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pPr>
              <a:buNone/>
            </a:pPr>
            <a:r>
              <a:rPr lang="uk-UA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 В яку пору року з Коником трапилося лихо? </a:t>
            </a:r>
            <a:endParaRPr lang="ru-RU" sz="28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  а) весною; б) зимою; в) літом.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Де скакав Коник? </a:t>
            </a:r>
            <a:endParaRPr lang="ru-RU" sz="28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  а) у гаю, в траві; б) у садку, в траві; в) у степу, в траві.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 Яка комаха в байці була  безтурботною? </a:t>
            </a:r>
            <a:endParaRPr lang="ru-RU" sz="28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  а) мураха; б) коник; в) комар.</a:t>
            </a:r>
            <a:endParaRPr lang="ru-RU" sz="2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http://www.comune.pienza.siena.it/contents/instance7/files/photo/1203027_1200002_bambiniLETTURA_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5157192"/>
            <a:ext cx="2016224" cy="1496963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2051720" y="692696"/>
            <a:ext cx="5184576" cy="720080"/>
          </a:xfr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Аудіювання байки</a:t>
            </a:r>
            <a:endParaRPr lang="ru-RU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79512" y="1484784"/>
            <a:ext cx="8784976" cy="4104456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pPr>
              <a:buNone/>
            </a:pP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найбільше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любив коник?</a:t>
            </a:r>
          </a:p>
          <a:p>
            <a:pPr>
              <a:buNone/>
            </a:pP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співати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; б)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грати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; в)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танцювати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5. Як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ти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розумієш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значення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виразу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вдатний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молодець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»?</a:t>
            </a:r>
          </a:p>
          <a:p>
            <a:pPr>
              <a:buNone/>
            </a:pP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а) здоровий; б)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міцний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; в)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вмілий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6. Яка мораль байки? 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а)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посіяв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– те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пожнеш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;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б)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чого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розумієш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берись;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в) чужому лиху не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смійся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7" name="Рисунок 6" descr="http://www.comune.pienza.siena.it/contents/instance7/files/photo/1203027_1200002_bambiniLETTURA_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5361037"/>
            <a:ext cx="2088232" cy="1496963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79512" y="5589240"/>
            <a:ext cx="6624736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200" dirty="0" err="1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Відповіді</a:t>
            </a:r>
            <a:r>
              <a:rPr lang="ru-RU" sz="3200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</a:t>
            </a:r>
            <a:endParaRPr kumimoji="0" lang="uk-UA" sz="280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2051720" y="692696"/>
            <a:ext cx="5184576" cy="576064"/>
          </a:xfr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r>
              <a:rPr lang="uk-UA" sz="3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Словникова робота </a:t>
            </a:r>
            <a:endParaRPr lang="ru-RU" sz="36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403648" y="1340768"/>
            <a:ext cx="6336704" cy="5040560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pPr marL="457200">
              <a:spcAft>
                <a:spcPts val="0"/>
              </a:spcAft>
              <a:buNone/>
            </a:pPr>
            <a:r>
              <a:rPr lang="uk-UA" sz="2800" i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	Вд</a:t>
            </a:r>
            <a:r>
              <a:rPr lang="uk-UA" sz="2800" b="1" i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а</a:t>
            </a:r>
            <a:r>
              <a:rPr lang="uk-UA" sz="2800" i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тний – </a:t>
            </a:r>
            <a:r>
              <a:rPr lang="uk-UA" sz="2800" i="1" dirty="0" smtClean="0">
                <a:latin typeface="Times New Roman"/>
                <a:ea typeface="Calibri"/>
                <a:cs typeface="Times New Roman"/>
              </a:rPr>
              <a:t>вмілий </a:t>
            </a:r>
          </a:p>
          <a:p>
            <a:pPr marL="457200">
              <a:spcAft>
                <a:spcPts val="0"/>
              </a:spcAft>
              <a:buNone/>
            </a:pPr>
            <a:r>
              <a:rPr lang="uk-UA" sz="2800" i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	Досхоч</a:t>
            </a:r>
            <a:r>
              <a:rPr lang="uk-UA" sz="2800" b="1" i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у</a:t>
            </a:r>
            <a:r>
              <a:rPr lang="uk-UA" sz="2800" i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uk-UA" sz="2800" i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– </a:t>
            </a:r>
            <a:r>
              <a:rPr lang="uk-UA" sz="2800" i="1" dirty="0" smtClean="0">
                <a:latin typeface="Times New Roman"/>
                <a:ea typeface="Calibri"/>
                <a:cs typeface="Times New Roman"/>
              </a:rPr>
              <a:t>вдосталь</a:t>
            </a:r>
            <a:endParaRPr lang="ru-RU" sz="2000" dirty="0" smtClean="0">
              <a:ea typeface="Calibri"/>
              <a:cs typeface="Times New Roman"/>
            </a:endParaRPr>
          </a:p>
          <a:p>
            <a:pPr marL="457200">
              <a:spcAft>
                <a:spcPts val="0"/>
              </a:spcAft>
              <a:buNone/>
            </a:pPr>
            <a:r>
              <a:rPr lang="uk-UA" sz="2800" i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	Не вгав</a:t>
            </a:r>
            <a:r>
              <a:rPr lang="uk-UA" sz="2800" b="1" i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а</a:t>
            </a:r>
            <a:r>
              <a:rPr lang="uk-UA" sz="2800" i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ючи – </a:t>
            </a:r>
            <a:r>
              <a:rPr lang="uk-UA" sz="2800" i="1" dirty="0" smtClean="0">
                <a:latin typeface="Times New Roman"/>
                <a:ea typeface="Calibri"/>
                <a:cs typeface="Times New Roman"/>
              </a:rPr>
              <a:t>не змовкаючи</a:t>
            </a:r>
          </a:p>
          <a:p>
            <a:pPr marL="457200">
              <a:spcAft>
                <a:spcPts val="0"/>
              </a:spcAft>
              <a:buNone/>
            </a:pPr>
            <a:r>
              <a:rPr lang="uk-UA" sz="2800" i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	</a:t>
            </a:r>
            <a:r>
              <a:rPr lang="uk-UA" sz="2800" i="1" dirty="0" err="1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Г</a:t>
            </a:r>
            <a:r>
              <a:rPr lang="uk-UA" sz="2800" b="1" i="1" dirty="0" err="1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у</a:t>
            </a:r>
            <a:r>
              <a:rPr lang="uk-UA" sz="2800" i="1" dirty="0" err="1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льк</a:t>
            </a:r>
            <a:r>
              <a:rPr lang="uk-UA" sz="2800" i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 – </a:t>
            </a:r>
            <a:r>
              <a:rPr lang="uk-UA" sz="2800" i="1" dirty="0" smtClean="0">
                <a:latin typeface="Times New Roman"/>
                <a:ea typeface="Calibri"/>
                <a:cs typeface="Times New Roman"/>
              </a:rPr>
              <a:t>раптом </a:t>
            </a:r>
          </a:p>
          <a:p>
            <a:pPr marL="457200">
              <a:spcAft>
                <a:spcPts val="0"/>
              </a:spcAft>
              <a:buNone/>
            </a:pPr>
            <a:r>
              <a:rPr lang="uk-UA" sz="2800" i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    С</a:t>
            </a:r>
            <a:r>
              <a:rPr lang="uk-UA" sz="2800" b="1" i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е</a:t>
            </a:r>
            <a:r>
              <a:rPr lang="uk-UA" sz="2800" i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рце мл</a:t>
            </a:r>
            <a:r>
              <a:rPr lang="uk-UA" sz="2800" b="1" i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і</a:t>
            </a:r>
            <a:r>
              <a:rPr lang="uk-UA" sz="2800" i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є – </a:t>
            </a:r>
            <a:r>
              <a:rPr lang="uk-UA" sz="2800" i="1" dirty="0" smtClean="0">
                <a:latin typeface="Times New Roman"/>
                <a:ea typeface="Calibri"/>
                <a:cs typeface="Times New Roman"/>
              </a:rPr>
              <a:t>зупиняється, болить </a:t>
            </a:r>
          </a:p>
          <a:p>
            <a:pPr marL="457200">
              <a:spcAft>
                <a:spcPts val="0"/>
              </a:spcAft>
              <a:buNone/>
            </a:pPr>
            <a:r>
              <a:rPr lang="uk-UA" sz="2800" i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	Непер</a:t>
            </a:r>
            <a:r>
              <a:rPr lang="uk-UA" sz="2800" b="1" i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е</a:t>
            </a:r>
            <a:r>
              <a:rPr lang="uk-UA" sz="2800" i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ливки – </a:t>
            </a:r>
            <a:r>
              <a:rPr lang="uk-UA" sz="2800" i="1" dirty="0" smtClean="0">
                <a:latin typeface="Times New Roman"/>
                <a:ea typeface="Calibri"/>
                <a:cs typeface="Times New Roman"/>
              </a:rPr>
              <a:t>дуже важко</a:t>
            </a:r>
            <a:endParaRPr lang="ru-RU" sz="2000" dirty="0" smtClean="0">
              <a:ea typeface="Calibri"/>
              <a:cs typeface="Times New Roman"/>
            </a:endParaRPr>
          </a:p>
          <a:p>
            <a:pPr marL="180340" indent="-180340" algn="just">
              <a:spcAft>
                <a:spcPts val="0"/>
              </a:spcAft>
              <a:buNone/>
            </a:pPr>
            <a:r>
              <a:rPr lang="uk-UA" sz="2800" i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	   Небор</a:t>
            </a:r>
            <a:r>
              <a:rPr lang="uk-UA" sz="2800" b="1" i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а</a:t>
            </a:r>
            <a:r>
              <a:rPr lang="uk-UA" sz="2800" i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че –  </a:t>
            </a:r>
            <a:r>
              <a:rPr lang="uk-UA" sz="2800" i="1" dirty="0" smtClean="0">
                <a:latin typeface="Times New Roman"/>
                <a:ea typeface="Calibri"/>
                <a:cs typeface="Times New Roman"/>
              </a:rPr>
              <a:t>бідолахо</a:t>
            </a:r>
            <a:r>
              <a:rPr lang="uk-UA" sz="2800" i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 </a:t>
            </a:r>
            <a:endParaRPr lang="ru-RU" sz="2000" dirty="0" smtClean="0">
              <a:ea typeface="Calibri"/>
              <a:cs typeface="Times New Roman"/>
            </a:endParaRPr>
          </a:p>
          <a:p>
            <a:pPr marL="180340" indent="-180340" algn="just">
              <a:spcAft>
                <a:spcPts val="0"/>
              </a:spcAft>
              <a:buNone/>
            </a:pPr>
            <a:r>
              <a:rPr lang="uk-UA" sz="2800" i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	   Вд</a:t>
            </a:r>
            <a:r>
              <a:rPr lang="uk-UA" sz="2800" b="1" i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а</a:t>
            </a:r>
            <a:r>
              <a:rPr lang="uk-UA" sz="2800" i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ча – </a:t>
            </a:r>
            <a:r>
              <a:rPr lang="uk-UA" sz="2800" i="1" dirty="0" smtClean="0">
                <a:latin typeface="Times New Roman"/>
                <a:ea typeface="Calibri"/>
                <a:cs typeface="Times New Roman"/>
              </a:rPr>
              <a:t>характер </a:t>
            </a:r>
            <a:endParaRPr lang="ru-RU" sz="2000" dirty="0" smtClean="0">
              <a:ea typeface="Calibri"/>
              <a:cs typeface="Times New Roman"/>
            </a:endParaRPr>
          </a:p>
          <a:p>
            <a:pPr marL="180340" indent="-180340" algn="just">
              <a:spcAft>
                <a:spcPts val="0"/>
              </a:spcAft>
              <a:buNone/>
            </a:pPr>
            <a:r>
              <a:rPr lang="uk-UA" sz="2800" i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	   Неб</a:t>
            </a:r>
            <a:r>
              <a:rPr lang="uk-UA" sz="2800" b="1" i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о</a:t>
            </a:r>
            <a:r>
              <a:rPr lang="uk-UA" sz="2800" i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же –</a:t>
            </a:r>
            <a:r>
              <a:rPr lang="uk-UA" sz="2800" b="1" i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uk-UA" sz="2800" i="1" dirty="0" smtClean="0">
                <a:latin typeface="Times New Roman"/>
                <a:ea typeface="Calibri"/>
                <a:cs typeface="Times New Roman"/>
              </a:rPr>
              <a:t>племіннику</a:t>
            </a:r>
            <a:endParaRPr lang="ru-RU" sz="2000" dirty="0">
              <a:ea typeface="Calibri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2051720" y="692696"/>
            <a:ext cx="5184576" cy="576064"/>
          </a:xfr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r>
              <a:rPr lang="uk-UA" sz="3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Релаксація для очей</a:t>
            </a:r>
            <a:endParaRPr lang="ru-RU" sz="36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 descr="http://m.io.ua/img_aa/medium/2238/07/2238078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314736"/>
            <a:ext cx="9144000" cy="5543264"/>
          </a:xfrm>
          <a:prstGeom prst="rect">
            <a:avLst/>
          </a:prstGeom>
          <a:noFill/>
        </p:spPr>
      </p:pic>
      <p:pic>
        <p:nvPicPr>
          <p:cNvPr id="5" name="Zvuki-prirody-Kuznechik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51520" y="638132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40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2051720" y="692696"/>
            <a:ext cx="5184576" cy="576064"/>
          </a:xfr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r>
              <a:rPr lang="uk-UA" sz="3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Робота  в групах</a:t>
            </a:r>
            <a:endParaRPr lang="ru-RU" sz="36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Мамина\ФОТО\ФОТО С УРОКОВ\фото 3 для проекта\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4650" t="21315" r="13610" b="11863"/>
          <a:stretch>
            <a:fillRect/>
          </a:stretch>
        </p:blipFill>
        <p:spPr bwMode="auto">
          <a:xfrm>
            <a:off x="1763688" y="1628800"/>
            <a:ext cx="5796644" cy="3528392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2771800" y="764704"/>
            <a:ext cx="5184576" cy="576064"/>
          </a:xfr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r>
              <a:rPr lang="uk-UA" sz="3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Домашнє  завдання</a:t>
            </a:r>
            <a:endParaRPr lang="ru-RU" sz="36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5"/>
          <p:cNvSpPr>
            <a:spLocks noGrp="1"/>
          </p:cNvSpPr>
          <p:nvPr>
            <p:ph idx="1"/>
          </p:nvPr>
        </p:nvSpPr>
        <p:spPr>
          <a:xfrm>
            <a:off x="251520" y="1772816"/>
            <a:ext cx="8712968" cy="2448272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pPr>
              <a:buNone/>
            </a:pP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Читати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особах байку «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Коник-стрибунець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(ст.100-101)</a:t>
            </a:r>
            <a:endParaRPr lang="ru-RU" sz="28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Додаткове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диференційоване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завдання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а)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Намалювати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ілюстрації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до байки.</a:t>
            </a:r>
          </a:p>
          <a:p>
            <a:pPr>
              <a:buNone/>
            </a:pP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б)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Написати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Сенкан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 про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Леоніда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Глібова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8640"/>
            <a:ext cx="2314475" cy="1511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http://nifiga-sebe.ru/uploads/posts/2009-05/1243428700_ebc3de9ca398.png"/>
          <p:cNvPicPr>
            <a:picLocks noChangeAspect="1" noChangeArrowheads="1"/>
          </p:cNvPicPr>
          <p:nvPr/>
        </p:nvPicPr>
        <p:blipFill>
          <a:blip r:embed="rId3" cstate="print"/>
          <a:srcRect b="22542"/>
          <a:stretch>
            <a:fillRect/>
          </a:stretch>
        </p:blipFill>
        <p:spPr bwMode="auto">
          <a:xfrm>
            <a:off x="5508104" y="4221088"/>
            <a:ext cx="3488026" cy="2636912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2339752" y="692696"/>
            <a:ext cx="5040560" cy="1143000"/>
          </a:xfr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Девіз  уроку </a:t>
            </a:r>
            <a:endParaRPr lang="ru-RU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95536" y="2924944"/>
            <a:ext cx="8229600" cy="1612776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pPr>
              <a:buNone/>
            </a:pPr>
            <a:r>
              <a:rPr lang="uk-UA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		Мудрим ніхто не вродився, </a:t>
            </a:r>
          </a:p>
          <a:p>
            <a:pPr>
              <a:buNone/>
            </a:pPr>
            <a:r>
              <a:rPr lang="uk-UA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        а навчився.</a:t>
            </a:r>
            <a:endParaRPr lang="ru-RU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xvatit.com/upload/iblock/314/3143601ad6701a97b323639e66389843.jpg"/>
          <p:cNvPicPr>
            <a:picLocks noChangeAspect="1" noChangeArrowheads="1"/>
          </p:cNvPicPr>
          <p:nvPr/>
        </p:nvPicPr>
        <p:blipFill>
          <a:blip r:embed="rId2" cstate="print"/>
          <a:srcRect b="4820"/>
          <a:stretch>
            <a:fillRect/>
          </a:stretch>
        </p:blipFill>
        <p:spPr bwMode="auto">
          <a:xfrm>
            <a:off x="179512" y="692696"/>
            <a:ext cx="1728856" cy="2088232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rl.foto.radikal.ru/0709/ff/7124920142b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555976">
            <a:off x="299415" y="972627"/>
            <a:ext cx="8785673" cy="6852378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187624" y="2348880"/>
            <a:ext cx="705678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 algn="just"/>
            <a:r>
              <a:rPr lang="ru-RU" sz="36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3600" b="1" dirty="0" err="1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Здається</a:t>
            </a:r>
            <a:r>
              <a:rPr lang="ru-RU" sz="36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байка просто </a:t>
            </a:r>
            <a:r>
              <a:rPr lang="ru-RU" sz="3600" b="1" dirty="0" err="1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бреше</a:t>
            </a:r>
            <a:r>
              <a:rPr lang="ru-RU" sz="36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</a:p>
          <a:p>
            <a:pPr indent="228600" algn="just"/>
            <a:r>
              <a:rPr lang="ru-RU" sz="36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</a:t>
            </a:r>
            <a:r>
              <a:rPr lang="ru-RU" sz="3600" b="1" dirty="0" err="1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справді</a:t>
            </a:r>
            <a:r>
              <a:rPr lang="ru-RU" sz="36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ясну</a:t>
            </a:r>
            <a:r>
              <a:rPr lang="ru-RU" sz="36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правду </a:t>
            </a:r>
            <a:r>
              <a:rPr lang="ru-RU" sz="3600" b="1" dirty="0" err="1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чеше</a:t>
            </a:r>
            <a:r>
              <a:rPr lang="ru-RU" sz="36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</a:p>
          <a:p>
            <a:pPr indent="228600" algn="just"/>
            <a:r>
              <a:rPr lang="ru-RU" sz="3600" b="1" dirty="0" err="1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Нікого</a:t>
            </a:r>
            <a:r>
              <a:rPr lang="ru-RU" sz="36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в  </a:t>
            </a:r>
            <a:r>
              <a:rPr lang="ru-RU" sz="3600" b="1" dirty="0" err="1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світі</a:t>
            </a:r>
            <a:r>
              <a:rPr lang="ru-RU" sz="36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не мине,</a:t>
            </a:r>
          </a:p>
          <a:p>
            <a:pPr indent="228600" algn="just"/>
            <a:r>
              <a:rPr lang="ru-RU" sz="36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Читайте, </a:t>
            </a:r>
            <a:r>
              <a:rPr lang="ru-RU" sz="3600" b="1" dirty="0" err="1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згадуйте</a:t>
            </a:r>
            <a:r>
              <a:rPr lang="ru-RU" sz="36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мене.</a:t>
            </a:r>
          </a:p>
          <a:p>
            <a:pPr indent="228600" algn="just"/>
            <a:r>
              <a:rPr lang="ru-RU" sz="36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</a:t>
            </a:r>
            <a:r>
              <a:rPr lang="ru-RU" sz="3600" b="1" dirty="0" err="1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Леонід</a:t>
            </a:r>
            <a:r>
              <a:rPr lang="ru-RU" sz="36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Глібов</a:t>
            </a:r>
            <a:endParaRPr lang="ru-RU" sz="3600" b="1" dirty="0" smtClean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rgbClr val="C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835696" y="764704"/>
            <a:ext cx="5184576" cy="576064"/>
          </a:xfr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r>
              <a:rPr lang="uk-UA" sz="4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Підсумок  уроку</a:t>
            </a:r>
            <a:endParaRPr lang="ru-RU" sz="40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611560" y="764704"/>
            <a:ext cx="7848872" cy="648072"/>
          </a:xfr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r>
              <a:rPr lang="uk-UA" sz="3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Використані картинки:</a:t>
            </a:r>
            <a:endParaRPr lang="ru-RU" sz="36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050A98AA-1D74-4894-B611-C14295098E3F}" type="datetime1">
              <a:rPr lang="ru-RU"/>
              <a:pPr>
                <a:defRPr/>
              </a:pPr>
              <a:t>08.12.2016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EFD3A7-2E0E-4F9C-8647-7FA4C8C712B0}" type="slidenum">
              <a:rPr lang="ru-RU"/>
              <a:pPr>
                <a:defRPr/>
              </a:pPr>
              <a:t>21</a:t>
            </a:fld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79512" y="1412776"/>
            <a:ext cx="8784976" cy="5229200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Сова</a:t>
            </a:r>
            <a:r>
              <a:rPr lang="uk-UA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http://xvatit.com/upload/iblock/314/3143601ad6701a97b323639e66389843.jpg</a:t>
            </a:r>
            <a:endParaRPr lang="uk-UA" sz="18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1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Діти</a:t>
            </a:r>
            <a:r>
              <a:rPr lang="uk-UA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http://www.comune.pienza.siena.it/contents/instance7/files/photo/1203027_1200002_bambiniLETTURA_3.jpg</a:t>
            </a:r>
            <a:endParaRPr lang="uk-UA" sz="18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1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Сова (фото): </a:t>
            </a:r>
            <a:r>
              <a:rPr lang="en-US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http://i038.radikal.ru/0909/75/777dff2325b2.jpg</a:t>
            </a:r>
            <a:endParaRPr lang="uk-UA" sz="18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1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Лисиця</a:t>
            </a:r>
            <a:r>
              <a:rPr lang="uk-UA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http://forum.klerk.ru/images/attach/40196587.jpg</a:t>
            </a:r>
            <a:endParaRPr lang="uk-UA" sz="18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1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Вовк:</a:t>
            </a:r>
            <a:r>
              <a:rPr lang="uk-UA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http://bm.img.com.ua/img/prikol/images/large/4/4/77944_78892.jpg</a:t>
            </a:r>
            <a:endParaRPr lang="uk-UA" sz="18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1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Заєць:</a:t>
            </a:r>
            <a:r>
              <a:rPr lang="uk-UA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http://i51.fastpic.ru/big/2013/0308/e9/9bc4fb56bc3fe0f4a99707bb46a9ede9.jpg</a:t>
            </a:r>
            <a:endParaRPr lang="uk-UA" sz="18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1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Езоп:</a:t>
            </a:r>
            <a:r>
              <a:rPr lang="en-US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http://school.xvatit.com/images/6/6d/Trtrhjtlkhjtrkljhj.jpg</a:t>
            </a:r>
            <a:endParaRPr lang="uk-UA" sz="18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18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Федр</a:t>
            </a:r>
            <a:r>
              <a:rPr lang="uk-UA" sz="1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uk-UA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http://sister-morphine.myblog.it/media/02/02/a590f23d05705c7877f02f18d7fbfa63.jpg</a:t>
            </a:r>
          </a:p>
          <a:p>
            <a:r>
              <a:rPr lang="uk-UA" sz="1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Лафонтен:</a:t>
            </a:r>
            <a:r>
              <a:rPr lang="uk-UA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http://server.audiopedia.su:8888/staroeradio/images/pics/012759.jpg</a:t>
            </a:r>
            <a:endParaRPr lang="uk-UA" sz="18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18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Красіцький</a:t>
            </a:r>
            <a:r>
              <a:rPr lang="uk-UA" sz="1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uk-UA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http://www.liveinternet.ru/users/kakula/post150043233/</a:t>
            </a:r>
            <a:endParaRPr lang="uk-UA" sz="18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1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Крилов:</a:t>
            </a:r>
            <a:r>
              <a:rPr lang="en-US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http://knu.znate.ru/docs/index-418271.html</a:t>
            </a:r>
            <a:endParaRPr lang="uk-UA" sz="18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1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Сковорода:</a:t>
            </a:r>
            <a:r>
              <a:rPr lang="uk-UA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http://amkob113.narod.ru/egrva/skovoroda-g.gif</a:t>
            </a:r>
            <a:endParaRPr lang="uk-UA" sz="18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1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Два ворона (картина): </a:t>
            </a:r>
            <a:r>
              <a:rPr lang="en-US" sz="1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http://down-house.ru/uploads/posts/2009-06/1244140979_f_14621700.jpg</a:t>
            </a:r>
            <a:endParaRPr lang="uk-UA" sz="18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18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18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8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18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18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8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611560" y="764704"/>
            <a:ext cx="7848872" cy="504056"/>
          </a:xfr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r>
              <a:rPr lang="uk-UA" sz="3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Використані картинки:</a:t>
            </a:r>
            <a:endParaRPr lang="ru-RU" sz="36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050A98AA-1D74-4894-B611-C14295098E3F}" type="datetime1">
              <a:rPr lang="ru-RU"/>
              <a:pPr>
                <a:defRPr/>
              </a:pPr>
              <a:t>08.12.2016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EFD3A7-2E0E-4F9C-8647-7FA4C8C712B0}" type="slidenum">
              <a:rPr lang="ru-RU"/>
              <a:pPr>
                <a:defRPr/>
              </a:pPr>
              <a:t>22</a:t>
            </a:fld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79512" y="1340768"/>
            <a:ext cx="8784976" cy="5328592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Дві ворони (фото): 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http://img-fotki.yandex.ru/get/5904/59705840.2a/0_5ba57_1e46fca0_XXL.jpg</a:t>
            </a:r>
            <a:r>
              <a:rPr lang="uk-UA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Жертвоприношення</a:t>
            </a:r>
            <a:r>
              <a:rPr lang="uk-UA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uk-UA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http://super.sever.ru/bible/files/lib_images/56.jpg</a:t>
            </a:r>
            <a:endParaRPr lang="uk-UA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Жертвоприношення</a:t>
            </a:r>
            <a:r>
              <a:rPr lang="uk-UA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http://www.bursov.net/userfiles/idol4.jpg</a:t>
            </a:r>
            <a:endParaRPr lang="uk-UA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Ворони летять</a:t>
            </a:r>
            <a:r>
              <a:rPr lang="uk-UA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http://img1.liveinternet.ru/images/attach/c/8/100/405/</a:t>
            </a:r>
            <a:r>
              <a:rPr lang="uk-UA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100405065_large_DSC_4982sm.jpg</a:t>
            </a:r>
            <a:endParaRPr lang="uk-UA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Глібов: </a:t>
            </a:r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</a:t>
            </a:r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//ukrtvoru.info/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wp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-content/uploads/2011/09/9.jpg</a:t>
            </a:r>
            <a:endParaRPr lang="uk-UA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Книжка </a:t>
            </a:r>
            <a:r>
              <a:rPr lang="uk-UA" sz="20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“Байки”</a:t>
            </a:r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http://chytanka.com.ua/ebooks/files/obkl/bajky-glibova04092010.jpg</a:t>
            </a:r>
            <a:endParaRPr lang="uk-UA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Збірка Глібова: 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http://chytanka.com.ua/ebooks/files/obkl/chuzhomu-lyhovi-ne-smijsja.gif</a:t>
            </a:r>
            <a:endParaRPr lang="uk-UA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Байки Глібова: 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http://booklya.com.ua/files/books/17670_1.jpg</a:t>
            </a:r>
            <a:endParaRPr lang="uk-UA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Коник: 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http://fotosutra.com/wp-content/uploads/2010/07/DSC_9240_s.jpg</a:t>
            </a:r>
            <a:endParaRPr lang="uk-UA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Мураха: 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http://proxy11.media.online.ua/uol/r2-24b52f1c10/508ea16826667.jpg</a:t>
            </a:r>
            <a:endParaRPr lang="uk-UA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Галявина: 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http://m.io.ua/img_aa/medium/2238/07/22380785.jpg</a:t>
            </a:r>
            <a:endParaRPr lang="uk-UA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uk-UA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20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20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18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18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8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18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18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8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611560" y="764704"/>
            <a:ext cx="7848872" cy="576064"/>
          </a:xfr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r>
              <a:rPr lang="uk-UA" sz="3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Використані картинки:</a:t>
            </a:r>
            <a:endParaRPr lang="ru-RU" sz="36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050A98AA-1D74-4894-B611-C14295098E3F}" type="datetime1">
              <a:rPr lang="ru-RU"/>
              <a:pPr>
                <a:defRPr/>
              </a:pPr>
              <a:t>08.12.2016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EFD3A7-2E0E-4F9C-8647-7FA4C8C712B0}" type="slidenum">
              <a:rPr lang="ru-RU"/>
              <a:pPr>
                <a:defRPr/>
              </a:pPr>
              <a:t>23</a:t>
            </a:fld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51520" y="1556792"/>
            <a:ext cx="8712968" cy="5112568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endParaRPr lang="uk-UA" sz="20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Діти вдома: 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http://nifiga-sebe.ru/uploads/posts/2009-05/1243428700_</a:t>
            </a:r>
            <a:r>
              <a:rPr lang="uk-UA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ebc3de9ca398.png</a:t>
            </a:r>
          </a:p>
          <a:p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Дівчинка і книжка: 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http://www.kp.ru/f/12/image/11/38/5043811.jpg</a:t>
            </a:r>
            <a:endParaRPr lang="uk-UA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Аркуш і чорнильниця: 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http://www.odinews.ru/upload/iblock/04d/</a:t>
            </a:r>
            <a:endParaRPr lang="uk-UA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drzvonhbzajnimfd-0.jpg</a:t>
            </a:r>
            <a:endParaRPr lang="uk-UA" sz="2000" dirty="0" smtClean="0">
              <a:solidFill>
                <a:srgbClr val="F7964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Кенир-пташка</a:t>
            </a:r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http://www.atasehirweb.com/images/album/kanarya_</a:t>
            </a:r>
            <a:endParaRPr lang="uk-UA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resimleri_fotolari_16-500.jpg</a:t>
            </a:r>
            <a:endParaRPr lang="uk-UA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uk-UA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uk-UA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uk-UA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uk-UA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20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20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18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18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8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18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18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8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1763688" y="692696"/>
            <a:ext cx="5328592" cy="720080"/>
          </a:xfr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Продовж  </a:t>
            </a: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</a:rPr>
              <a:t>прислів’я</a:t>
            </a: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1612776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pPr>
              <a:buNone/>
            </a:pPr>
            <a:r>
              <a:rPr lang="uk-UA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Людей питай, а …</a:t>
            </a:r>
          </a:p>
          <a:p>
            <a:pPr>
              <a:buNone/>
            </a:pP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	Пташку </a:t>
            </a:r>
            <a:r>
              <a:rPr lang="ru-RU" sz="4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пізнають</a:t>
            </a: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4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пір’ю</a:t>
            </a: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а …</a:t>
            </a:r>
            <a:endParaRPr lang="ru-RU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http://www.kp.ru/f/12/image/11/38/50438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5085184"/>
            <a:ext cx="2380320" cy="158688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7632848" cy="720080"/>
          </a:xfr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r>
              <a:rPr lang="uk-UA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Шифрограма-колограма</a:t>
            </a:r>
            <a:endParaRPr lang="ru-RU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92" name="Oval 8"/>
          <p:cNvSpPr>
            <a:spLocks noChangeArrowheads="1"/>
          </p:cNvSpPr>
          <p:nvPr/>
        </p:nvSpPr>
        <p:spPr bwMode="auto">
          <a:xfrm>
            <a:off x="5076056" y="2276872"/>
            <a:ext cx="914400" cy="9144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800" b="1" i="0" u="none" strike="noStrike" cap="none" normalizeH="0" baseline="0" smtClean="0">
                <a:ln>
                  <a:noFill/>
                </a:ln>
                <a:solidFill>
                  <a:srgbClr val="0070C0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А</a:t>
            </a: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391" name="Oval 7"/>
          <p:cNvSpPr>
            <a:spLocks noChangeArrowheads="1"/>
          </p:cNvSpPr>
          <p:nvPr/>
        </p:nvSpPr>
        <p:spPr bwMode="auto">
          <a:xfrm>
            <a:off x="5076056" y="3212976"/>
            <a:ext cx="914400" cy="9144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Т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388" name="Oval 4"/>
          <p:cNvSpPr>
            <a:spLocks noChangeArrowheads="1"/>
          </p:cNvSpPr>
          <p:nvPr/>
        </p:nvSpPr>
        <p:spPr bwMode="auto">
          <a:xfrm>
            <a:off x="4716016" y="4077072"/>
            <a:ext cx="914400" cy="9144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Й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387" name="Oval 3"/>
          <p:cNvSpPr>
            <a:spLocks noChangeArrowheads="1"/>
          </p:cNvSpPr>
          <p:nvPr/>
        </p:nvSpPr>
        <p:spPr bwMode="auto">
          <a:xfrm>
            <a:off x="2843808" y="4365104"/>
            <a:ext cx="1000125" cy="9144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К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386" name="Oval 2"/>
          <p:cNvSpPr>
            <a:spLocks noChangeArrowheads="1"/>
          </p:cNvSpPr>
          <p:nvPr/>
        </p:nvSpPr>
        <p:spPr bwMode="auto">
          <a:xfrm>
            <a:off x="3851920" y="4437112"/>
            <a:ext cx="914400" cy="9144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800" b="1" i="0" u="none" strike="noStrike" cap="none" normalizeH="0" baseline="0" smtClean="0">
                <a:ln>
                  <a:noFill/>
                </a:ln>
                <a:solidFill>
                  <a:srgbClr val="0070C0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Л</a:t>
            </a: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390" name="Oval 6"/>
          <p:cNvSpPr>
            <a:spLocks noChangeArrowheads="1"/>
          </p:cNvSpPr>
          <p:nvPr/>
        </p:nvSpPr>
        <p:spPr bwMode="auto">
          <a:xfrm>
            <a:off x="1979712" y="2852936"/>
            <a:ext cx="914400" cy="9144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800" b="1" i="0" u="none" strike="noStrike" cap="none" normalizeH="0" baseline="0" smtClean="0">
                <a:ln>
                  <a:noFill/>
                </a:ln>
                <a:solidFill>
                  <a:srgbClr val="0070C0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А</a:t>
            </a: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385" name="Oval 1"/>
          <p:cNvSpPr>
            <a:spLocks noChangeArrowheads="1"/>
          </p:cNvSpPr>
          <p:nvPr/>
        </p:nvSpPr>
        <p:spPr bwMode="auto">
          <a:xfrm>
            <a:off x="2123728" y="3789040"/>
            <a:ext cx="914400" cy="9144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Н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389" name="Oval 5"/>
          <p:cNvSpPr>
            <a:spLocks noChangeArrowheads="1"/>
          </p:cNvSpPr>
          <p:nvPr/>
        </p:nvSpPr>
        <p:spPr bwMode="auto">
          <a:xfrm>
            <a:off x="2339752" y="1916832"/>
            <a:ext cx="981075" cy="9906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В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393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65125" algn="l"/>
              </a:tabLst>
            </a:pPr>
            <a:r>
              <a:rPr kumimoji="0" lang="ru-RU" sz="1400" b="0" i="1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65125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405" name="Oval 21"/>
          <p:cNvSpPr>
            <a:spLocks noChangeArrowheads="1"/>
          </p:cNvSpPr>
          <p:nvPr/>
        </p:nvSpPr>
        <p:spPr bwMode="auto">
          <a:xfrm>
            <a:off x="3275856" y="1556792"/>
            <a:ext cx="990600" cy="100965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mbria" pitchFamily="18" charset="0"/>
                <a:cs typeface="Arial" pitchFamily="34" charset="0"/>
              </a:rPr>
              <a:t>Б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406" name="Oval 22"/>
          <p:cNvSpPr>
            <a:spLocks noChangeArrowheads="1"/>
          </p:cNvSpPr>
          <p:nvPr/>
        </p:nvSpPr>
        <p:spPr bwMode="auto">
          <a:xfrm>
            <a:off x="4283968" y="1628800"/>
            <a:ext cx="971550" cy="99695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mbria" pitchFamily="18" charset="0"/>
                <a:cs typeface="Arial" pitchFamily="34" charset="0"/>
              </a:rPr>
              <a:t>У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407" name="Rectangle 23"/>
          <p:cNvSpPr>
            <a:spLocks noChangeArrowheads="1"/>
          </p:cNvSpPr>
          <p:nvPr/>
        </p:nvSpPr>
        <p:spPr bwMode="auto">
          <a:xfrm>
            <a:off x="323528" y="5445224"/>
            <a:ext cx="8568952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«Правда в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байці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як 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світло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кімнаті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228184" y="3068960"/>
            <a:ext cx="2520280" cy="7694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uk-UA" sz="44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БАЙКА</a:t>
            </a:r>
            <a:endParaRPr lang="ru-RU" sz="4000" b="1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7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827584" y="692696"/>
            <a:ext cx="7488832" cy="720080"/>
          </a:xfr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Алегоричність  байки</a:t>
            </a:r>
            <a:endParaRPr lang="ru-RU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http://i038.radikal.ru/0909/75/777dff2325b2.jpg"/>
          <p:cNvPicPr/>
          <p:nvPr/>
        </p:nvPicPr>
        <p:blipFill>
          <a:blip r:embed="rId2" cstate="print"/>
          <a:srcRect t="4484" r="7692" b="3081"/>
          <a:stretch>
            <a:fillRect/>
          </a:stretch>
        </p:blipFill>
        <p:spPr bwMode="auto">
          <a:xfrm>
            <a:off x="395536" y="1772816"/>
            <a:ext cx="1800200" cy="2160240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9" name="Рисунок 8" descr="http://forum.klerk.ru/images/attach/40196587.jpg"/>
          <p:cNvPicPr/>
          <p:nvPr/>
        </p:nvPicPr>
        <p:blipFill>
          <a:blip r:embed="rId3" cstate="print"/>
          <a:srcRect l="13499" t="12169" r="19401"/>
          <a:stretch>
            <a:fillRect/>
          </a:stretch>
        </p:blipFill>
        <p:spPr bwMode="auto">
          <a:xfrm>
            <a:off x="2339752" y="1772816"/>
            <a:ext cx="1944216" cy="2160240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10" name="Рисунок 9" descr="http://bm.img.com.ua/img/prikol/images/large/4/4/77944_78892.jpg"/>
          <p:cNvPicPr/>
          <p:nvPr/>
        </p:nvPicPr>
        <p:blipFill>
          <a:blip r:embed="rId4" cstate="print"/>
          <a:srcRect r="24669"/>
          <a:stretch>
            <a:fillRect/>
          </a:stretch>
        </p:blipFill>
        <p:spPr bwMode="auto">
          <a:xfrm>
            <a:off x="4427984" y="1772816"/>
            <a:ext cx="1944216" cy="2160240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11" name="Рисунок 10" descr="http://i51.fastpic.ru/big/2013/0308/e9/9bc4fb56bc3fe0f4a99707bb46a9ede9.jpg"/>
          <p:cNvPicPr/>
          <p:nvPr/>
        </p:nvPicPr>
        <p:blipFill>
          <a:blip r:embed="rId5" cstate="print"/>
          <a:srcRect l="22581" r="5069"/>
          <a:stretch>
            <a:fillRect/>
          </a:stretch>
        </p:blipFill>
        <p:spPr bwMode="auto">
          <a:xfrm>
            <a:off x="6516216" y="1772816"/>
            <a:ext cx="2088232" cy="2160240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827584" y="692696"/>
            <a:ext cx="7488832" cy="720080"/>
          </a:xfr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Родовід байки</a:t>
            </a:r>
            <a:endParaRPr lang="ru-RU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http://school.xvatit.com/images/6/6d/Trtrhjtlkhjtrkljhj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1547664" y="1484784"/>
            <a:ext cx="1584176" cy="1944216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13" name="Рисунок 12" descr="http://server.audiopedia.su:8888/staroeradio/images/pics/012759.jpg"/>
          <p:cNvPicPr/>
          <p:nvPr/>
        </p:nvPicPr>
        <p:blipFill>
          <a:blip r:embed="rId3" cstate="print"/>
          <a:srcRect l="3571" r="3571"/>
          <a:stretch>
            <a:fillRect/>
          </a:stretch>
        </p:blipFill>
        <p:spPr bwMode="auto">
          <a:xfrm flipH="1">
            <a:off x="5940152" y="1484784"/>
            <a:ext cx="1728192" cy="1944216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14" name="Рисунок 13" descr=" (543x699, 109Kb)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4005064"/>
            <a:ext cx="1656184" cy="2016224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16" name="Рисунок 15" descr="http://amkob113.narod.ru/egrva/skovoroda-g.gif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4005064"/>
            <a:ext cx="1656184" cy="2016224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17" name="Прямоугольник 16"/>
          <p:cNvSpPr/>
          <p:nvPr/>
        </p:nvSpPr>
        <p:spPr>
          <a:xfrm>
            <a:off x="1547664" y="3501008"/>
            <a:ext cx="1562472" cy="3600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Езоп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779912" y="3501008"/>
            <a:ext cx="1562472" cy="3600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Федр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012160" y="3501008"/>
            <a:ext cx="1562472" cy="3600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Лафонтен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331640" y="6093296"/>
            <a:ext cx="1944216" cy="3600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Красіцький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851920" y="6093296"/>
            <a:ext cx="1562472" cy="3600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Крилов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012160" y="6093296"/>
            <a:ext cx="1728192" cy="3600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Сковорода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" name="Рисунок 22" descr="http://sister-morphine.myblog.it/media/02/02/a590f23d05705c7877f02f18d7fbfa63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79912" y="1484784"/>
            <a:ext cx="1512168" cy="1944216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24" name="Рисунок 23" descr="http://files.school-collection.edu.ru/dlrstore/f8568b16-af80-40b5-ba96-a147e2900a5e/%5bLI5RK_15-01%5d_%5bIL_01%5d-k.jpg"/>
          <p:cNvPicPr/>
          <p:nvPr/>
        </p:nvPicPr>
        <p:blipFill>
          <a:blip r:embed="rId7" cstate="print"/>
          <a:srcRect l="12028" r="8576"/>
          <a:stretch>
            <a:fillRect/>
          </a:stretch>
        </p:blipFill>
        <p:spPr bwMode="auto">
          <a:xfrm>
            <a:off x="3707904" y="4005064"/>
            <a:ext cx="1800200" cy="2016224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251520" y="692696"/>
            <a:ext cx="8712968" cy="720080"/>
          </a:xfr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</a:rPr>
              <a:t>Байка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</a:rPr>
              <a:t>Езопа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</a:rPr>
              <a:t> «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</a:rPr>
              <a:t>Хворий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</a:rPr>
              <a:t> ворон»</a:t>
            </a: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http://down-house.ru/uploads/posts/2009-06/1244140979_f_14621700.jpg"/>
          <p:cNvPicPr/>
          <p:nvPr/>
        </p:nvPicPr>
        <p:blipFill>
          <a:blip r:embed="rId2" cstate="print"/>
          <a:srcRect l="4100" t="4572" r="5690" b="8563"/>
          <a:stretch>
            <a:fillRect/>
          </a:stretch>
        </p:blipFill>
        <p:spPr bwMode="auto">
          <a:xfrm>
            <a:off x="827584" y="1556792"/>
            <a:ext cx="3456384" cy="3024336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9" name="Рисунок 8" descr="http://img-fotki.yandex.ru/get/5904/59705840.2a/0_5ba57_1e46fca0_XXL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556792"/>
            <a:ext cx="3888433" cy="3024336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5" name="Picture 2" descr="http://www.odinews.ru/upload/iblock/04d/drzvonhbzajnimfd-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5517232"/>
            <a:ext cx="1080120" cy="117133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251520" y="692696"/>
            <a:ext cx="8712968" cy="720080"/>
          </a:xfr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</a:rPr>
              <a:t>Жертвоприношення</a:t>
            </a:r>
            <a:endParaRPr lang="ru-RU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://super.sever.ru/bible/files/lib_images/5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844824"/>
            <a:ext cx="2736304" cy="2880320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6" name="Рисунок 5" descr="http://www.bursov.net/userfiles/idol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491880" y="1844824"/>
            <a:ext cx="5256584" cy="2880320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251520" y="692696"/>
            <a:ext cx="8712968" cy="720080"/>
          </a:xfr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</a:rPr>
              <a:t>Фізкультхвилинка «Ворони»</a:t>
            </a:r>
            <a:endParaRPr lang="ru-RU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http://www.chitalnya.com/users/TETYANCH/picture/84358771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628800"/>
            <a:ext cx="6768752" cy="4320480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итература 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Литература 2</Template>
  <TotalTime>434</TotalTime>
  <Words>462</Words>
  <Application>Microsoft Office PowerPoint</Application>
  <PresentationFormat>Экран (4:3)</PresentationFormat>
  <Paragraphs>170</Paragraphs>
  <Slides>23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Литература 2</vt:lpstr>
      <vt:lpstr>Урок українського читання у 4 класі Тема. Езоп «Хворий ворон» (байка).            Український байкар Леонід Глібов.            Байка «Коник-стрибунець»</vt:lpstr>
      <vt:lpstr>Девіз  уроку </vt:lpstr>
      <vt:lpstr>Продовж  прислів’я </vt:lpstr>
      <vt:lpstr>Шифрограма-колограма</vt:lpstr>
      <vt:lpstr>Алегоричність  байки</vt:lpstr>
      <vt:lpstr>Родовід байки</vt:lpstr>
      <vt:lpstr>Байка Езопа «Хворий ворон» </vt:lpstr>
      <vt:lpstr>Жертвоприношення</vt:lpstr>
      <vt:lpstr>Фізкультхвилинка «Ворони»</vt:lpstr>
      <vt:lpstr>«Зашифровка»</vt:lpstr>
      <vt:lpstr>Український  байкар</vt:lpstr>
      <vt:lpstr>«Анаграми»</vt:lpstr>
      <vt:lpstr>Прогнозування</vt:lpstr>
      <vt:lpstr>Аудіювання байки</vt:lpstr>
      <vt:lpstr>Аудіювання байки</vt:lpstr>
      <vt:lpstr>Словникова робота </vt:lpstr>
      <vt:lpstr>Релаксація для очей</vt:lpstr>
      <vt:lpstr>Робота  в групах</vt:lpstr>
      <vt:lpstr>Домашнє  завдання</vt:lpstr>
      <vt:lpstr>Підсумок  уроку</vt:lpstr>
      <vt:lpstr>Використані картинки:</vt:lpstr>
      <vt:lpstr>Використані картинки:</vt:lpstr>
      <vt:lpstr>Використані картинки: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vital</dc:creator>
  <dc:description>http://aida.ucoz.ru</dc:description>
  <cp:lastModifiedBy>vital</cp:lastModifiedBy>
  <cp:revision>47</cp:revision>
  <dcterms:created xsi:type="dcterms:W3CDTF">2014-01-13T18:22:28Z</dcterms:created>
  <dcterms:modified xsi:type="dcterms:W3CDTF">2016-12-08T20:24:33Z</dcterms:modified>
  <cp:category>шаблоны к Powerpoint</cp:category>
</cp:coreProperties>
</file>