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68" r:id="rId3"/>
    <p:sldId id="269" r:id="rId4"/>
    <p:sldId id="267" r:id="rId5"/>
    <p:sldId id="285" r:id="rId6"/>
    <p:sldId id="286" r:id="rId7"/>
    <p:sldId id="299" r:id="rId8"/>
    <p:sldId id="293" r:id="rId9"/>
    <p:sldId id="277" r:id="rId10"/>
    <p:sldId id="294" r:id="rId11"/>
    <p:sldId id="279" r:id="rId12"/>
    <p:sldId id="287" r:id="rId13"/>
    <p:sldId id="278" r:id="rId14"/>
    <p:sldId id="288" r:id="rId15"/>
    <p:sldId id="280" r:id="rId16"/>
    <p:sldId id="281" r:id="rId17"/>
    <p:sldId id="297" r:id="rId18"/>
    <p:sldId id="301" r:id="rId19"/>
    <p:sldId id="290" r:id="rId20"/>
    <p:sldId id="258" r:id="rId21"/>
    <p:sldId id="291" r:id="rId22"/>
    <p:sldId id="296" r:id="rId23"/>
    <p:sldId id="300" r:id="rId24"/>
    <p:sldId id="292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2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7ABBE-1CF7-4DE5-AA00-E2E16F90AE98}" type="datetimeFigureOut">
              <a:rPr lang="ru-RU" smtClean="0"/>
              <a:pPr/>
              <a:t>08.12.2016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557EC-0D3C-4F42-99D8-F07F0DCD33A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8419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7ABBE-1CF7-4DE5-AA00-E2E16F90AE98}" type="datetimeFigureOut">
              <a:rPr lang="ru-RU" smtClean="0"/>
              <a:pPr/>
              <a:t>08.12.2016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557EC-0D3C-4F42-99D8-F07F0DCD33A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12815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7ABBE-1CF7-4DE5-AA00-E2E16F90AE98}" type="datetimeFigureOut">
              <a:rPr lang="ru-RU" smtClean="0"/>
              <a:pPr/>
              <a:t>08.12.2016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557EC-0D3C-4F42-99D8-F07F0DCD33A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64291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88607E-E8F1-49CD-B604-CAF8666DED6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0ED9CA-7535-4BA4-A3DD-06873DE187A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71686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B7DFF-034B-4904-9755-836071BED32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35E529-14C4-468D-85A6-BD2E940A357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29126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4C2C18-2B96-4A59-8756-69A59697174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D03D53-64D1-4DCF-87EA-82C0ABC9E12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86219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15CD73-8A99-49F8-AF17-46406FE8844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ECFDB4-D909-47F7-AAB6-402955BD700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17136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B84491-04CE-410C-B1BC-347AFCB4FDB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43894F-E92E-47D1-A51E-2BA0B6A3C89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42027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34FBC8-F84F-4D50-B389-83AE811D822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027BCF-9F9C-4D08-80E3-0411249790B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450742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F51B61-859E-4F59-B394-7EC339B0FE6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E615D-54A5-4E72-AD24-CCDC3420413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90186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381ED0-46AC-4A8D-AF18-9AE2C3C29B4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7B1089-99EA-4F9A-95C5-6B699618117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9522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7ABBE-1CF7-4DE5-AA00-E2E16F90AE98}" type="datetimeFigureOut">
              <a:rPr lang="ru-RU" smtClean="0"/>
              <a:pPr/>
              <a:t>08.12.2016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557EC-0D3C-4F42-99D8-F07F0DCD33A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88436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C715BF-2827-4CE0-8FB2-1EC64280C53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C5E341-BD1C-4180-ADD2-E310CD05C65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170885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498251-42BD-4330-B945-36E6607A4B5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608C23-566A-4101-8C50-F0F8934E7A1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35305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BD82C6-875F-47EC-A313-A672F94C3C5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90526D-2C6D-4023-8D84-FC764291956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22714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7ABBE-1CF7-4DE5-AA00-E2E16F90AE98}" type="datetimeFigureOut">
              <a:rPr lang="ru-RU" smtClean="0"/>
              <a:pPr/>
              <a:t>08.12.2016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557EC-0D3C-4F42-99D8-F07F0DCD33A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99596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7ABBE-1CF7-4DE5-AA00-E2E16F90AE98}" type="datetimeFigureOut">
              <a:rPr lang="ru-RU" smtClean="0"/>
              <a:pPr/>
              <a:t>08.12.2016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557EC-0D3C-4F42-99D8-F07F0DCD33A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87593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7ABBE-1CF7-4DE5-AA00-E2E16F90AE98}" type="datetimeFigureOut">
              <a:rPr lang="ru-RU" smtClean="0"/>
              <a:pPr/>
              <a:t>08.12.2016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557EC-0D3C-4F42-99D8-F07F0DCD33A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27157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7ABBE-1CF7-4DE5-AA00-E2E16F90AE98}" type="datetimeFigureOut">
              <a:rPr lang="ru-RU" smtClean="0"/>
              <a:pPr/>
              <a:t>08.12.2016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557EC-0D3C-4F42-99D8-F07F0DCD33A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02828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7ABBE-1CF7-4DE5-AA00-E2E16F90AE98}" type="datetimeFigureOut">
              <a:rPr lang="ru-RU" smtClean="0"/>
              <a:pPr/>
              <a:t>08.12.2016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557EC-0D3C-4F42-99D8-F07F0DCD33A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4795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7ABBE-1CF7-4DE5-AA00-E2E16F90AE98}" type="datetimeFigureOut">
              <a:rPr lang="ru-RU" smtClean="0"/>
              <a:pPr/>
              <a:t>08.12.2016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557EC-0D3C-4F42-99D8-F07F0DCD33A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57882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7ABBE-1CF7-4DE5-AA00-E2E16F90AE98}" type="datetimeFigureOut">
              <a:rPr lang="ru-RU" smtClean="0"/>
              <a:pPr/>
              <a:t>08.12.2016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557EC-0D3C-4F42-99D8-F07F0DCD33A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16777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A7ABBE-1CF7-4DE5-AA00-E2E16F90AE98}" type="datetimeFigureOut">
              <a:rPr lang="ru-RU" smtClean="0"/>
              <a:pPr/>
              <a:t>08.12.2016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5557EC-0D3C-4F42-99D8-F07F0DCD33A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3129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AAA6ECB-ED7D-47B8-B10E-A6EF421297E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B205854-2818-424F-BD1A-1B787B08A45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0112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u-RU" altLang="ru-RU" sz="7200" b="1" i="1" dirty="0" smtClean="0">
                <a:solidFill>
                  <a:srgbClr val="002060"/>
                </a:solidFill>
              </a:rPr>
              <a:t>МАТЕМАТИКА</a:t>
            </a:r>
            <a:endParaRPr lang="ru-RU" altLang="ru-RU" sz="7200" dirty="0" smtClean="0">
              <a:solidFill>
                <a:srgbClr val="002060"/>
              </a:solidFill>
            </a:endParaRPr>
          </a:p>
        </p:txBody>
      </p:sp>
      <p:sp>
        <p:nvSpPr>
          <p:cNvPr id="2051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57438" y="4357688"/>
            <a:ext cx="4429125" cy="1066800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ru-RU" altLang="ru-RU" sz="6600" b="1" smtClean="0">
                <a:solidFill>
                  <a:srgbClr val="002060"/>
                </a:solidFill>
              </a:rPr>
              <a:t>4 клас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2656"/>
            <a:ext cx="8496944" cy="6264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55876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Заголовок 1"/>
          <p:cNvSpPr>
            <a:spLocks noGrp="1"/>
          </p:cNvSpPr>
          <p:nvPr>
            <p:ph type="title"/>
          </p:nvPr>
        </p:nvSpPr>
        <p:spPr>
          <a:xfrm>
            <a:off x="428625" y="857250"/>
            <a:ext cx="8715375" cy="4929188"/>
          </a:xfrm>
        </p:spPr>
        <p:txBody>
          <a:bodyPr/>
          <a:lstStyle/>
          <a:p>
            <a:pPr algn="l" eaLnBrk="1" hangingPunct="1"/>
            <a:endParaRPr lang="ru-RU" altLang="ru-RU" b="1" dirty="0" smtClean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8144330"/>
              </p:ext>
            </p:extLst>
          </p:nvPr>
        </p:nvGraphicFramePr>
        <p:xfrm>
          <a:off x="467544" y="836711"/>
          <a:ext cx="8568952" cy="3931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42238"/>
                <a:gridCol w="2142238"/>
                <a:gridCol w="2142238"/>
                <a:gridCol w="2142238"/>
              </a:tblGrid>
              <a:tr h="696078">
                <a:tc>
                  <a:txBody>
                    <a:bodyPr/>
                    <a:lstStyle/>
                    <a:p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4000" dirty="0" smtClean="0"/>
                        <a:t>За 1день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4000" dirty="0" smtClean="0"/>
                        <a:t>Кіль-</a:t>
                      </a:r>
                      <a:r>
                        <a:rPr lang="uk-UA" sz="4000" dirty="0" err="1" smtClean="0"/>
                        <a:t>ть</a:t>
                      </a:r>
                      <a:r>
                        <a:rPr lang="uk-UA" sz="4000" dirty="0" smtClean="0"/>
                        <a:t> днів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4000" dirty="0" err="1" smtClean="0"/>
                        <a:t>Заг</a:t>
                      </a:r>
                      <a:r>
                        <a:rPr lang="uk-UA" sz="4000" dirty="0" smtClean="0"/>
                        <a:t>. к-ть </a:t>
                      </a:r>
                      <a:r>
                        <a:rPr lang="uk-UA" sz="4000" dirty="0" err="1" smtClean="0"/>
                        <a:t>стор</a:t>
                      </a:r>
                      <a:r>
                        <a:rPr lang="uk-UA" sz="4000" dirty="0" smtClean="0"/>
                        <a:t>.</a:t>
                      </a:r>
                      <a:endParaRPr lang="ru-RU" sz="4000" dirty="0"/>
                    </a:p>
                  </a:txBody>
                  <a:tcPr/>
                </a:tc>
              </a:tr>
              <a:tr h="696078">
                <a:tc>
                  <a:txBody>
                    <a:bodyPr/>
                    <a:lstStyle/>
                    <a:p>
                      <a:r>
                        <a:rPr lang="uk-UA" sz="4000" dirty="0" smtClean="0"/>
                        <a:t>І</a:t>
                      </a:r>
                      <a:r>
                        <a:rPr lang="uk-UA" sz="4000" baseline="0" dirty="0" smtClean="0"/>
                        <a:t> </a:t>
                      </a:r>
                      <a:r>
                        <a:rPr lang="uk-UA" sz="4000" dirty="0" err="1" smtClean="0"/>
                        <a:t>операт</a:t>
                      </a:r>
                      <a:r>
                        <a:rPr lang="uk-UA" sz="4000" dirty="0" smtClean="0"/>
                        <a:t>.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4000" dirty="0" smtClean="0"/>
                        <a:t>20 </a:t>
                      </a:r>
                      <a:r>
                        <a:rPr lang="uk-UA" sz="4000" dirty="0" err="1" smtClean="0"/>
                        <a:t>стор</a:t>
                      </a:r>
                      <a:r>
                        <a:rPr lang="uk-UA" sz="4000" dirty="0" smtClean="0"/>
                        <a:t>.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k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4000" dirty="0" smtClean="0"/>
                        <a:t>?</a:t>
                      </a:r>
                      <a:endParaRPr lang="en-US" sz="4000" dirty="0" smtClean="0"/>
                    </a:p>
                    <a:p>
                      <a:r>
                        <a:rPr lang="en-US" sz="4000" dirty="0" smtClean="0"/>
                        <a:t>          </a:t>
                      </a:r>
                      <a:r>
                        <a:rPr lang="uk-UA" sz="4000" dirty="0" smtClean="0"/>
                        <a:t>?</a:t>
                      </a:r>
                      <a:r>
                        <a:rPr lang="en-US" sz="4000" dirty="0" smtClean="0"/>
                        <a:t>            </a:t>
                      </a:r>
                      <a:r>
                        <a:rPr lang="uk-UA" sz="4000" dirty="0" smtClean="0"/>
                        <a:t>      </a:t>
                      </a:r>
                      <a:endParaRPr lang="ru-RU" sz="4000" dirty="0"/>
                    </a:p>
                  </a:txBody>
                  <a:tcPr/>
                </a:tc>
              </a:tr>
              <a:tr h="696078">
                <a:tc>
                  <a:txBody>
                    <a:bodyPr/>
                    <a:lstStyle/>
                    <a:p>
                      <a:r>
                        <a:rPr lang="uk-UA" sz="4000" dirty="0" smtClean="0"/>
                        <a:t>ІІ </a:t>
                      </a:r>
                      <a:r>
                        <a:rPr lang="uk-UA" sz="4000" dirty="0" err="1" smtClean="0"/>
                        <a:t>операт</a:t>
                      </a:r>
                      <a:r>
                        <a:rPr lang="uk-UA" sz="4000" dirty="0" smtClean="0"/>
                        <a:t>.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4000" dirty="0" smtClean="0"/>
                        <a:t>24 </a:t>
                      </a:r>
                      <a:r>
                        <a:rPr lang="uk-UA" sz="4000" dirty="0" err="1" smtClean="0"/>
                        <a:t>стор</a:t>
                      </a:r>
                      <a:r>
                        <a:rPr lang="uk-UA" sz="4000" dirty="0" smtClean="0"/>
                        <a:t>.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k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</a:t>
                      </a:r>
                      <a:r>
                        <a:rPr lang="uk-UA" sz="4000" dirty="0" smtClean="0"/>
                        <a:t>?</a:t>
                      </a:r>
                      <a:r>
                        <a:rPr lang="en-US" sz="4000" dirty="0" smtClean="0"/>
                        <a:t>           </a:t>
                      </a:r>
                      <a:endParaRPr lang="ru-RU" sz="4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Правая фигурная скобка 2"/>
          <p:cNvSpPr/>
          <p:nvPr/>
        </p:nvSpPr>
        <p:spPr>
          <a:xfrm>
            <a:off x="7452320" y="2204864"/>
            <a:ext cx="504056" cy="2376264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9775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Заголовок 1"/>
          <p:cNvSpPr>
            <a:spLocks noGrp="1"/>
          </p:cNvSpPr>
          <p:nvPr>
            <p:ph type="title"/>
          </p:nvPr>
        </p:nvSpPr>
        <p:spPr>
          <a:xfrm>
            <a:off x="428625" y="857250"/>
            <a:ext cx="8715375" cy="4929188"/>
          </a:xfrm>
        </p:spPr>
        <p:txBody>
          <a:bodyPr>
            <a:normAutofit fontScale="90000"/>
          </a:bodyPr>
          <a:lstStyle/>
          <a:p>
            <a:pPr algn="l"/>
            <a:r>
              <a:rPr lang="uk-UA" altLang="ru-RU" sz="6600" b="1" dirty="0" smtClean="0"/>
              <a:t>      а)   (20+24)●К</a:t>
            </a:r>
            <a:br>
              <a:rPr lang="uk-UA" altLang="ru-RU" sz="6600" b="1" dirty="0" smtClean="0"/>
            </a:br>
            <a:r>
              <a:rPr lang="uk-UA" altLang="ru-RU" sz="6600" b="1" dirty="0" smtClean="0"/>
              <a:t/>
            </a:r>
            <a:br>
              <a:rPr lang="uk-UA" altLang="ru-RU" sz="6600" b="1" dirty="0" smtClean="0"/>
            </a:br>
            <a:r>
              <a:rPr lang="uk-UA" altLang="ru-RU" sz="6600" b="1" dirty="0" smtClean="0"/>
              <a:t>      б)  25 ● К-20●К</a:t>
            </a:r>
            <a:br>
              <a:rPr lang="uk-UA" altLang="ru-RU" sz="6600" b="1" dirty="0" smtClean="0"/>
            </a:br>
            <a:r>
              <a:rPr lang="uk-UA" altLang="ru-RU" sz="6600" b="1" dirty="0" smtClean="0"/>
              <a:t/>
            </a:r>
            <a:br>
              <a:rPr lang="uk-UA" altLang="ru-RU" sz="6600" b="1" dirty="0" smtClean="0"/>
            </a:br>
            <a:r>
              <a:rPr lang="uk-UA" altLang="ru-RU" sz="6600" b="1" dirty="0" smtClean="0"/>
              <a:t>      в)  20 ● К+24 ●К</a:t>
            </a:r>
            <a:endParaRPr lang="ru-RU" altLang="ru-RU" sz="6600" b="1" dirty="0" smtClean="0"/>
          </a:p>
        </p:txBody>
      </p:sp>
    </p:spTree>
    <p:extLst>
      <p:ext uri="{BB962C8B-B14F-4D97-AF65-F5344CB8AC3E}">
        <p14:creationId xmlns:p14="http://schemas.microsoft.com/office/powerpoint/2010/main" val="3541324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Заголовок 1"/>
          <p:cNvSpPr>
            <a:spLocks noGrp="1"/>
          </p:cNvSpPr>
          <p:nvPr>
            <p:ph type="title"/>
          </p:nvPr>
        </p:nvSpPr>
        <p:spPr>
          <a:xfrm>
            <a:off x="428625" y="857250"/>
            <a:ext cx="8715375" cy="4929188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ru-RU" b="1" dirty="0" smtClean="0"/>
              <a:t/>
            </a:r>
            <a:br>
              <a:rPr lang="en-US" altLang="ru-RU" b="1" dirty="0" smtClean="0"/>
            </a:br>
            <a:r>
              <a:rPr lang="en-US" altLang="ru-RU" b="1" dirty="0"/>
              <a:t/>
            </a:r>
            <a:br>
              <a:rPr lang="en-US" altLang="ru-RU" b="1" dirty="0"/>
            </a:br>
            <a:r>
              <a:rPr lang="en-US" altLang="ru-RU" b="1" dirty="0" smtClean="0"/>
              <a:t/>
            </a:r>
            <a:br>
              <a:rPr lang="en-US" altLang="ru-RU" b="1" dirty="0" smtClean="0"/>
            </a:br>
            <a:r>
              <a:rPr lang="en-US" altLang="ru-RU" b="1" dirty="0"/>
              <a:t/>
            </a:r>
            <a:br>
              <a:rPr lang="en-US" altLang="ru-RU" b="1" dirty="0"/>
            </a:br>
            <a:r>
              <a:rPr lang="en-US" altLang="ru-RU" b="1" dirty="0" smtClean="0"/>
              <a:t/>
            </a:r>
            <a:br>
              <a:rPr lang="en-US" altLang="ru-RU" b="1" dirty="0" smtClean="0"/>
            </a:br>
            <a:r>
              <a:rPr lang="en-US" altLang="ru-RU" b="1" dirty="0"/>
              <a:t/>
            </a:r>
            <a:br>
              <a:rPr lang="en-US" altLang="ru-RU" b="1" dirty="0"/>
            </a:br>
            <a:r>
              <a:rPr lang="uk-UA" i="1" dirty="0" smtClean="0"/>
              <a:t>Озеро </a:t>
            </a:r>
            <a:r>
              <a:rPr lang="uk-UA" i="1" dirty="0"/>
              <a:t>Світязь знаходиться на Волині поблизу  міста Шацьк. Воно є найглибшим озером на Україні</a:t>
            </a:r>
            <a:r>
              <a:rPr lang="uk-UA" i="1" dirty="0" smtClean="0"/>
              <a:t>..</a:t>
            </a:r>
            <a:br>
              <a:rPr lang="uk-UA" i="1" dirty="0" smtClean="0"/>
            </a:br>
            <a:r>
              <a:rPr lang="uk-UA" i="1" dirty="0" smtClean="0"/>
              <a:t>Його вік понад 10тис. років </a:t>
            </a:r>
            <a:endParaRPr lang="ru-RU" altLang="ru-RU" b="1" dirty="0" smtClean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712968" cy="3816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7019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Заголовок 1"/>
          <p:cNvSpPr>
            <a:spLocks noGrp="1"/>
          </p:cNvSpPr>
          <p:nvPr>
            <p:ph type="title"/>
          </p:nvPr>
        </p:nvSpPr>
        <p:spPr>
          <a:xfrm>
            <a:off x="428625" y="857250"/>
            <a:ext cx="8715375" cy="4929188"/>
          </a:xfrm>
        </p:spPr>
        <p:txBody>
          <a:bodyPr/>
          <a:lstStyle/>
          <a:p>
            <a:pPr algn="l" eaLnBrk="1" hangingPunct="1"/>
            <a:endParaRPr lang="ru-RU" altLang="ru-RU" b="1" dirty="0" smtClean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682007"/>
              </p:ext>
            </p:extLst>
          </p:nvPr>
        </p:nvGraphicFramePr>
        <p:xfrm>
          <a:off x="179512" y="1397000"/>
          <a:ext cx="8856984" cy="320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280"/>
                <a:gridCol w="6336704"/>
              </a:tblGrid>
              <a:tr h="370840">
                <a:tc>
                  <a:txBody>
                    <a:bodyPr/>
                    <a:lstStyle/>
                    <a:p>
                      <a:r>
                        <a:rPr lang="uk-UA" sz="4800" dirty="0" smtClean="0"/>
                        <a:t>Ширина</a:t>
                      </a:r>
                      <a:endParaRPr lang="ru-RU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4800" dirty="0" smtClean="0"/>
                        <a:t>200м, це у 4 рази </a:t>
                      </a:r>
                      <a:r>
                        <a:rPr lang="uk-UA" sz="4800" u="sng" dirty="0" smtClean="0"/>
                        <a:t>м.</a:t>
                      </a:r>
                      <a:endParaRPr lang="ru-RU" sz="4800" u="sng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4800" dirty="0" err="1" smtClean="0"/>
                        <a:t>Довжи</a:t>
                      </a:r>
                      <a:r>
                        <a:rPr lang="uk-UA" sz="4800" dirty="0" smtClean="0"/>
                        <a:t>-</a:t>
                      </a:r>
                    </a:p>
                    <a:p>
                      <a:r>
                        <a:rPr lang="uk-UA" sz="4800" dirty="0" smtClean="0"/>
                        <a:t>на</a:t>
                      </a:r>
                      <a:endParaRPr lang="ru-RU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4800" dirty="0" smtClean="0"/>
                        <a:t>?</a:t>
                      </a:r>
                      <a:endParaRPr lang="ru-RU" sz="4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4800" dirty="0" smtClean="0"/>
                        <a:t>Р</a:t>
                      </a:r>
                      <a:endParaRPr lang="ru-RU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4800" dirty="0" smtClean="0"/>
                        <a:t>?</a:t>
                      </a:r>
                      <a:endParaRPr lang="ru-RU" sz="4800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4" name="Прямая соединительная линия 3"/>
          <p:cNvCxnSpPr/>
          <p:nvPr/>
        </p:nvCxnSpPr>
        <p:spPr>
          <a:xfrm>
            <a:off x="8244408" y="1844824"/>
            <a:ext cx="7494" cy="131097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 flipH="1">
            <a:off x="5371582" y="3140968"/>
            <a:ext cx="288032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74867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Заголовок 1"/>
          <p:cNvSpPr>
            <a:spLocks noGrp="1"/>
          </p:cNvSpPr>
          <p:nvPr>
            <p:ph type="title"/>
          </p:nvPr>
        </p:nvSpPr>
        <p:spPr>
          <a:xfrm>
            <a:off x="107504" y="857250"/>
            <a:ext cx="9036497" cy="4929188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ru-RU" b="1" dirty="0" smtClean="0"/>
              <a:t/>
            </a:r>
            <a:br>
              <a:rPr lang="en-US" altLang="ru-RU" b="1" dirty="0" smtClean="0"/>
            </a:br>
            <a:r>
              <a:rPr lang="en-US" altLang="ru-RU" b="1" dirty="0"/>
              <a:t/>
            </a:r>
            <a:br>
              <a:rPr lang="en-US" altLang="ru-RU" b="1" dirty="0"/>
            </a:br>
            <a:r>
              <a:rPr lang="en-US" altLang="ru-RU" b="1" dirty="0" smtClean="0"/>
              <a:t/>
            </a:r>
            <a:br>
              <a:rPr lang="en-US" altLang="ru-RU" b="1" dirty="0" smtClean="0"/>
            </a:br>
            <a:r>
              <a:rPr lang="uk-UA" altLang="ru-RU" b="1" dirty="0" smtClean="0"/>
              <a:t/>
            </a:r>
            <a:br>
              <a:rPr lang="uk-UA" altLang="ru-RU" b="1" dirty="0" smtClean="0"/>
            </a:br>
            <a:r>
              <a:rPr lang="uk-UA" altLang="ru-RU" b="1" dirty="0"/>
              <a:t/>
            </a:r>
            <a:br>
              <a:rPr lang="uk-UA" altLang="ru-RU" b="1" dirty="0"/>
            </a:br>
            <a:r>
              <a:rPr lang="en-US" altLang="ru-RU" b="1" dirty="0"/>
              <a:t/>
            </a:r>
            <a:br>
              <a:rPr lang="en-US" altLang="ru-RU" b="1" dirty="0"/>
            </a:br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>Це </a:t>
            </a:r>
            <a:r>
              <a:rPr lang="uk-UA" i="1" dirty="0">
                <a:latin typeface="Times New Roman" pitchFamily="18" charset="0"/>
                <a:cs typeface="Times New Roman" pitchFamily="18" charset="0"/>
              </a:rPr>
              <a:t>острів - заповідник Хортиця, </a:t>
            </a:r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>він </a:t>
            </a:r>
            <a:r>
              <a:rPr lang="uk-UA" i="1" dirty="0">
                <a:latin typeface="Times New Roman" pitchFamily="18" charset="0"/>
                <a:cs typeface="Times New Roman" pitchFamily="18" charset="0"/>
              </a:rPr>
              <a:t>знаходиться  посеред Дніпра  і є найбільшим островом на цій </a:t>
            </a:r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>ріці</a:t>
            </a:r>
            <a:br>
              <a:rPr lang="uk-UA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uk-UA" i="1" dirty="0">
                <a:latin typeface="Times New Roman" pitchFamily="18" charset="0"/>
                <a:cs typeface="Times New Roman" pitchFamily="18" charset="0"/>
              </a:rPr>
              <a:t>довжина 12км, ширина 2,5км). </a:t>
            </a:r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У музеї </a:t>
            </a:r>
            <a:r>
              <a:rPr lang="uk-UA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близько </a:t>
            </a:r>
            <a:r>
              <a:rPr lang="uk-UA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30тис. експонатів</a:t>
            </a:r>
            <a:endParaRPr lang="ru-RU" altLang="ru-RU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68"/>
          <a:stretch/>
        </p:blipFill>
        <p:spPr bwMode="auto">
          <a:xfrm>
            <a:off x="323528" y="260648"/>
            <a:ext cx="6840760" cy="3024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52946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Заголовок 1"/>
          <p:cNvSpPr>
            <a:spLocks noGrp="1"/>
          </p:cNvSpPr>
          <p:nvPr>
            <p:ph type="title"/>
          </p:nvPr>
        </p:nvSpPr>
        <p:spPr>
          <a:xfrm>
            <a:off x="428625" y="857250"/>
            <a:ext cx="8715375" cy="5452070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ru-RU" b="1" dirty="0" smtClean="0"/>
              <a:t/>
            </a:r>
            <a:br>
              <a:rPr lang="en-US" altLang="ru-RU" b="1" dirty="0" smtClean="0"/>
            </a:br>
            <a:r>
              <a:rPr lang="en-US" altLang="ru-RU" b="1" dirty="0"/>
              <a:t/>
            </a:r>
            <a:br>
              <a:rPr lang="en-US" altLang="ru-RU" b="1" dirty="0"/>
            </a:br>
            <a:r>
              <a:rPr lang="en-US" altLang="ru-RU" b="1" dirty="0" smtClean="0"/>
              <a:t/>
            </a:r>
            <a:br>
              <a:rPr lang="en-US" altLang="ru-RU" b="1" dirty="0" smtClean="0"/>
            </a:br>
            <a:r>
              <a:rPr lang="en-US" altLang="ru-RU" b="1" dirty="0"/>
              <a:t/>
            </a:r>
            <a:br>
              <a:rPr lang="en-US" altLang="ru-RU" b="1" dirty="0"/>
            </a:br>
            <a:r>
              <a:rPr lang="en-US" altLang="ru-RU" b="1" dirty="0" smtClean="0"/>
              <a:t/>
            </a:r>
            <a:br>
              <a:rPr lang="en-US" altLang="ru-RU" b="1" dirty="0" smtClean="0"/>
            </a:br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>Це </a:t>
            </a:r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>відомий </a:t>
            </a:r>
            <a:r>
              <a:rPr lang="uk-UA" i="1" dirty="0">
                <a:latin typeface="Times New Roman" pitchFamily="18" charset="0"/>
                <a:cs typeface="Times New Roman" pitchFamily="18" charset="0"/>
              </a:rPr>
              <a:t>парк «</a:t>
            </a:r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>Софіївка» в місті Умань. </a:t>
            </a:r>
            <a:r>
              <a:rPr lang="uk-UA" i="1" dirty="0">
                <a:latin typeface="Times New Roman" pitchFamily="18" charset="0"/>
                <a:cs typeface="Times New Roman" pitchFamily="18" charset="0"/>
              </a:rPr>
              <a:t>У 18 столітті його заснував граф Станіслав </a:t>
            </a:r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>Потоцький</a:t>
            </a:r>
            <a:r>
              <a:rPr lang="en-US" i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Картинки по запросу дендрологічний парк софіївка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075" y="260648"/>
            <a:ext cx="4762500" cy="3571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60648"/>
            <a:ext cx="3888432" cy="357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52086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Рисуно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63" name="WordArt 3"/>
          <p:cNvSpPr>
            <a:spLocks noChangeArrowheads="1" noChangeShapeType="1" noTextEdit="1"/>
          </p:cNvSpPr>
          <p:nvPr/>
        </p:nvSpPr>
        <p:spPr bwMode="auto">
          <a:xfrm>
            <a:off x="914400" y="1143000"/>
            <a:ext cx="6840538" cy="1066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b="1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15364" name="WordArt 4"/>
          <p:cNvSpPr>
            <a:spLocks noChangeArrowheads="1" noChangeShapeType="1" noTextEdit="1"/>
          </p:cNvSpPr>
          <p:nvPr/>
        </p:nvSpPr>
        <p:spPr bwMode="auto">
          <a:xfrm>
            <a:off x="990600" y="2895600"/>
            <a:ext cx="7129463" cy="1274763"/>
          </a:xfrm>
          <a:prstGeom prst="rect">
            <a:avLst/>
          </a:prstGeom>
        </p:spPr>
        <p:txBody>
          <a:bodyPr wrap="none" fromWordArt="1">
            <a:prstTxWarp prst="textWave2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endParaRPr lang="ru-RU" sz="3600" b="1" i="1" kern="10" dirty="0">
              <a:ln w="12700">
                <a:solidFill>
                  <a:srgbClr val="009900"/>
                </a:solidFill>
                <a:round/>
                <a:headEnd/>
                <a:tailEnd/>
              </a:ln>
              <a:solidFill>
                <a:srgbClr val="009900"/>
              </a:soli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548680"/>
            <a:ext cx="820891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dirty="0" smtClean="0">
                <a:solidFill>
                  <a:srgbClr val="FFC000"/>
                </a:solidFill>
              </a:rPr>
              <a:t>        Я </a:t>
            </a:r>
            <a:r>
              <a:rPr lang="ru-RU" sz="6600" b="1" dirty="0" err="1">
                <a:solidFill>
                  <a:srgbClr val="FFC000"/>
                </a:solidFill>
              </a:rPr>
              <a:t>дізнався</a:t>
            </a:r>
            <a:r>
              <a:rPr lang="ru-RU" sz="6600" b="1" dirty="0">
                <a:solidFill>
                  <a:srgbClr val="FFC000"/>
                </a:solidFill>
              </a:rPr>
              <a:t>…</a:t>
            </a:r>
            <a:br>
              <a:rPr lang="ru-RU" sz="6600" b="1" dirty="0">
                <a:solidFill>
                  <a:srgbClr val="FFC000"/>
                </a:solidFill>
              </a:rPr>
            </a:br>
            <a:r>
              <a:rPr lang="uk-UA" sz="6600" b="1" dirty="0">
                <a:solidFill>
                  <a:srgbClr val="FFC000"/>
                </a:solidFill>
              </a:rPr>
              <a:t> </a:t>
            </a:r>
            <a:r>
              <a:rPr lang="ru-RU" sz="6600" b="1" dirty="0">
                <a:solidFill>
                  <a:srgbClr val="FFC000"/>
                </a:solidFill>
              </a:rPr>
              <a:t> </a:t>
            </a:r>
            <a:r>
              <a:rPr lang="ru-RU" sz="6600" b="1" dirty="0" smtClean="0">
                <a:solidFill>
                  <a:srgbClr val="FFC000"/>
                </a:solidFill>
              </a:rPr>
              <a:t>     Я </a:t>
            </a:r>
            <a:r>
              <a:rPr lang="ru-RU" sz="6600" b="1" dirty="0" err="1">
                <a:solidFill>
                  <a:srgbClr val="FFC000"/>
                </a:solidFill>
              </a:rPr>
              <a:t>навчився</a:t>
            </a:r>
            <a:r>
              <a:rPr lang="ru-RU" sz="6600" b="1" dirty="0">
                <a:solidFill>
                  <a:srgbClr val="FFC000"/>
                </a:solidFill>
              </a:rPr>
              <a:t>… </a:t>
            </a:r>
            <a:br>
              <a:rPr lang="ru-RU" sz="6600" b="1" dirty="0">
                <a:solidFill>
                  <a:srgbClr val="FFC000"/>
                </a:solidFill>
              </a:rPr>
            </a:br>
            <a:r>
              <a:rPr lang="uk-UA" sz="6600" b="1" dirty="0">
                <a:solidFill>
                  <a:srgbClr val="FFC000"/>
                </a:solidFill>
              </a:rPr>
              <a:t> </a:t>
            </a:r>
            <a:r>
              <a:rPr lang="ru-RU" sz="6600" b="1" dirty="0">
                <a:solidFill>
                  <a:srgbClr val="FFC000"/>
                </a:solidFill>
              </a:rPr>
              <a:t> </a:t>
            </a:r>
            <a:r>
              <a:rPr lang="ru-RU" sz="6600" b="1" dirty="0" err="1">
                <a:solidFill>
                  <a:srgbClr val="FFC000"/>
                </a:solidFill>
              </a:rPr>
              <a:t>Мені</a:t>
            </a:r>
            <a:r>
              <a:rPr lang="ru-RU" sz="6600" b="1" dirty="0">
                <a:solidFill>
                  <a:srgbClr val="FFC000"/>
                </a:solidFill>
              </a:rPr>
              <a:t> </a:t>
            </a:r>
            <a:r>
              <a:rPr lang="ru-RU" sz="6600" b="1" dirty="0" err="1">
                <a:solidFill>
                  <a:srgbClr val="FFC000"/>
                </a:solidFill>
              </a:rPr>
              <a:t>було</a:t>
            </a:r>
            <a:r>
              <a:rPr lang="ru-RU" sz="6600" b="1" dirty="0">
                <a:solidFill>
                  <a:srgbClr val="FFC000"/>
                </a:solidFill>
              </a:rPr>
              <a:t> </a:t>
            </a:r>
            <a:r>
              <a:rPr lang="ru-RU" sz="6600" b="1" dirty="0" err="1">
                <a:solidFill>
                  <a:srgbClr val="FFC000"/>
                </a:solidFill>
              </a:rPr>
              <a:t>цікаво</a:t>
            </a:r>
            <a:r>
              <a:rPr lang="ru-RU" sz="6600" b="1" dirty="0">
                <a:solidFill>
                  <a:srgbClr val="FFC000"/>
                </a:solidFill>
              </a:rPr>
              <a:t>…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4512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animBg="1"/>
      <p:bldP spid="1536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Рисуно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63" name="WordArt 3"/>
          <p:cNvSpPr>
            <a:spLocks noChangeArrowheads="1" noChangeShapeType="1" noTextEdit="1"/>
          </p:cNvSpPr>
          <p:nvPr/>
        </p:nvSpPr>
        <p:spPr bwMode="auto">
          <a:xfrm>
            <a:off x="914400" y="1143000"/>
            <a:ext cx="6840538" cy="1066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b="1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15364" name="WordArt 4"/>
          <p:cNvSpPr>
            <a:spLocks noChangeArrowheads="1" noChangeShapeType="1" noTextEdit="1"/>
          </p:cNvSpPr>
          <p:nvPr/>
        </p:nvSpPr>
        <p:spPr bwMode="auto">
          <a:xfrm>
            <a:off x="990600" y="2895600"/>
            <a:ext cx="7129463" cy="1274763"/>
          </a:xfrm>
          <a:prstGeom prst="rect">
            <a:avLst/>
          </a:prstGeom>
        </p:spPr>
        <p:txBody>
          <a:bodyPr wrap="none" fromWordArt="1">
            <a:prstTxWarp prst="textWave2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endParaRPr lang="ru-RU" sz="3600" b="1" i="1" kern="10" dirty="0">
              <a:ln w="12700">
                <a:solidFill>
                  <a:srgbClr val="009900"/>
                </a:solidFill>
                <a:round/>
                <a:headEnd/>
                <a:tailEnd/>
              </a:ln>
              <a:solidFill>
                <a:srgbClr val="009900"/>
              </a:soli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39553" y="1268760"/>
            <a:ext cx="734481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5400" b="1" dirty="0"/>
              <a:t>Домашнє завдання</a:t>
            </a:r>
            <a:r>
              <a:rPr lang="uk-UA" sz="5400" dirty="0"/>
              <a:t> </a:t>
            </a:r>
            <a:endParaRPr lang="uk-UA" sz="5400" dirty="0" smtClean="0"/>
          </a:p>
          <a:p>
            <a:r>
              <a:rPr lang="uk-UA" sz="5400" dirty="0" smtClean="0">
                <a:solidFill>
                  <a:srgbClr val="0070C0"/>
                </a:solidFill>
              </a:rPr>
              <a:t>приклади </a:t>
            </a:r>
            <a:r>
              <a:rPr lang="uk-UA" sz="5400" dirty="0">
                <a:solidFill>
                  <a:srgbClr val="0070C0"/>
                </a:solidFill>
              </a:rPr>
              <a:t>№</a:t>
            </a:r>
            <a:r>
              <a:rPr lang="uk-UA" sz="5400" dirty="0" smtClean="0">
                <a:solidFill>
                  <a:srgbClr val="0070C0"/>
                </a:solidFill>
              </a:rPr>
              <a:t>454,  с.72</a:t>
            </a:r>
            <a:endParaRPr lang="ru-RU" sz="5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6533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animBg="1"/>
      <p:bldP spid="1536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Users\Елена\Pictures\img436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97" t="21925" r="20646" b="47916"/>
          <a:stretch/>
        </p:blipFill>
        <p:spPr bwMode="auto">
          <a:xfrm>
            <a:off x="251520" y="260648"/>
            <a:ext cx="8496944" cy="626469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167004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Рисуно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63" name="WordArt 3"/>
          <p:cNvSpPr>
            <a:spLocks noChangeArrowheads="1" noChangeShapeType="1" noTextEdit="1"/>
          </p:cNvSpPr>
          <p:nvPr/>
        </p:nvSpPr>
        <p:spPr bwMode="auto">
          <a:xfrm>
            <a:off x="914400" y="1143000"/>
            <a:ext cx="6840538" cy="1066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Дякую за увагу !</a:t>
            </a:r>
          </a:p>
        </p:txBody>
      </p:sp>
      <p:sp>
        <p:nvSpPr>
          <p:cNvPr id="15364" name="WordArt 4"/>
          <p:cNvSpPr>
            <a:spLocks noChangeArrowheads="1" noChangeShapeType="1" noTextEdit="1"/>
          </p:cNvSpPr>
          <p:nvPr/>
        </p:nvSpPr>
        <p:spPr bwMode="auto">
          <a:xfrm>
            <a:off x="990600" y="2895600"/>
            <a:ext cx="7129463" cy="1274763"/>
          </a:xfrm>
          <a:prstGeom prst="rect">
            <a:avLst/>
          </a:prstGeom>
        </p:spPr>
        <p:txBody>
          <a:bodyPr wrap="none" fromWordArt="1">
            <a:prstTxWarp prst="textWave2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ru-RU" sz="3600" b="1" i="1" kern="10">
                <a:ln w="12700">
                  <a:solidFill>
                    <a:srgbClr val="009900"/>
                  </a:solidFill>
                  <a:round/>
                  <a:headEnd/>
                  <a:tailEnd/>
                </a:ln>
                <a:solidFill>
                  <a:srgbClr val="009900"/>
                </a:soli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Бажаю успіхів у навчанні!</a:t>
            </a:r>
          </a:p>
        </p:txBody>
      </p:sp>
    </p:spTree>
    <p:extLst>
      <p:ext uri="{BB962C8B-B14F-4D97-AF65-F5344CB8AC3E}">
        <p14:creationId xmlns:p14="http://schemas.microsoft.com/office/powerpoint/2010/main" val="3210880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animBg="1"/>
      <p:bldP spid="1536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57438" y="4357688"/>
            <a:ext cx="4429125" cy="1066800"/>
          </a:xfrm>
        </p:spPr>
        <p:txBody>
          <a:bodyPr/>
          <a:lstStyle/>
          <a:p>
            <a:pPr eaLnBrk="1" hangingPunct="1"/>
            <a:endParaRPr lang="ru-RU" altLang="ru-RU" sz="6600" b="1" dirty="0" smtClean="0">
              <a:solidFill>
                <a:srgbClr val="00206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uk-UA" sz="6600" dirty="0" smtClean="0">
                <a:solidFill>
                  <a:srgbClr val="C00000"/>
                </a:solidFill>
              </a:rPr>
              <a:t>НАШ ДЕВІЗ:</a:t>
            </a:r>
            <a:r>
              <a:rPr lang="uk-UA" sz="6600" b="1" dirty="0" smtClean="0">
                <a:solidFill>
                  <a:srgbClr val="C00000"/>
                </a:solidFill>
              </a:rPr>
              <a:t/>
            </a:r>
            <a:br>
              <a:rPr lang="uk-UA" sz="6600" b="1" dirty="0" smtClean="0">
                <a:solidFill>
                  <a:srgbClr val="C00000"/>
                </a:solidFill>
              </a:rPr>
            </a:br>
            <a:r>
              <a:rPr lang="uk-UA" sz="6600" b="1" dirty="0" smtClean="0">
                <a:solidFill>
                  <a:srgbClr val="C00000"/>
                </a:solidFill>
              </a:rPr>
              <a:t>Математику вчити – розум точити</a:t>
            </a:r>
            <a:endParaRPr lang="ru-RU" sz="66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9530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Заголовок 1"/>
          <p:cNvSpPr>
            <a:spLocks noGrp="1"/>
          </p:cNvSpPr>
          <p:nvPr>
            <p:ph type="title"/>
          </p:nvPr>
        </p:nvSpPr>
        <p:spPr>
          <a:xfrm>
            <a:off x="428625" y="857250"/>
            <a:ext cx="8715375" cy="4929188"/>
          </a:xfrm>
        </p:spPr>
        <p:txBody>
          <a:bodyPr/>
          <a:lstStyle/>
          <a:p>
            <a:pPr algn="l" eaLnBrk="1" hangingPunct="1"/>
            <a:endParaRPr lang="ru-RU" altLang="ru-RU" b="1" dirty="0" smtClean="0"/>
          </a:p>
        </p:txBody>
      </p:sp>
    </p:spTree>
    <p:extLst>
      <p:ext uri="{BB962C8B-B14F-4D97-AF65-F5344CB8AC3E}">
        <p14:creationId xmlns:p14="http://schemas.microsoft.com/office/powerpoint/2010/main" val="10536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Рисуно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63" name="WordArt 3"/>
          <p:cNvSpPr>
            <a:spLocks noChangeArrowheads="1" noChangeShapeType="1" noTextEdit="1"/>
          </p:cNvSpPr>
          <p:nvPr/>
        </p:nvSpPr>
        <p:spPr bwMode="auto">
          <a:xfrm>
            <a:off x="914400" y="1143000"/>
            <a:ext cx="6840538" cy="1066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b="1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15364" name="WordArt 4"/>
          <p:cNvSpPr>
            <a:spLocks noChangeArrowheads="1" noChangeShapeType="1" noTextEdit="1"/>
          </p:cNvSpPr>
          <p:nvPr/>
        </p:nvSpPr>
        <p:spPr bwMode="auto">
          <a:xfrm>
            <a:off x="990600" y="2895600"/>
            <a:ext cx="7129463" cy="1274763"/>
          </a:xfrm>
          <a:prstGeom prst="rect">
            <a:avLst/>
          </a:prstGeom>
        </p:spPr>
        <p:txBody>
          <a:bodyPr wrap="none" fromWordArt="1">
            <a:prstTxWarp prst="textWave2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endParaRPr lang="ru-RU" sz="3600" b="1" i="1" kern="10" dirty="0">
              <a:ln w="12700">
                <a:solidFill>
                  <a:srgbClr val="009900"/>
                </a:solidFill>
                <a:round/>
                <a:headEnd/>
                <a:tailEnd/>
              </a:ln>
              <a:solidFill>
                <a:srgbClr val="009900"/>
              </a:soli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577473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animBg="1"/>
      <p:bldP spid="1536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Рисуно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63" name="WordArt 3"/>
          <p:cNvSpPr>
            <a:spLocks noChangeArrowheads="1" noChangeShapeType="1" noTextEdit="1"/>
          </p:cNvSpPr>
          <p:nvPr/>
        </p:nvSpPr>
        <p:spPr bwMode="auto">
          <a:xfrm>
            <a:off x="914400" y="1143000"/>
            <a:ext cx="6840538" cy="1066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b="1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15364" name="WordArt 4"/>
          <p:cNvSpPr>
            <a:spLocks noChangeArrowheads="1" noChangeShapeType="1" noTextEdit="1"/>
          </p:cNvSpPr>
          <p:nvPr/>
        </p:nvSpPr>
        <p:spPr bwMode="auto">
          <a:xfrm>
            <a:off x="990600" y="2895600"/>
            <a:ext cx="7129463" cy="1274763"/>
          </a:xfrm>
          <a:prstGeom prst="rect">
            <a:avLst/>
          </a:prstGeom>
        </p:spPr>
        <p:txBody>
          <a:bodyPr wrap="none" fromWordArt="1">
            <a:prstTxWarp prst="textWave2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endParaRPr lang="ru-RU" sz="3600" b="1" i="1" kern="10" dirty="0">
              <a:ln w="12700">
                <a:solidFill>
                  <a:srgbClr val="009900"/>
                </a:solidFill>
                <a:round/>
                <a:headEnd/>
                <a:tailEnd/>
              </a:ln>
              <a:solidFill>
                <a:srgbClr val="009900"/>
              </a:soli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14401" y="1772816"/>
            <a:ext cx="66819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altLang="ru-RU" sz="7200" b="1" dirty="0" smtClean="0"/>
              <a:t>    а </a:t>
            </a:r>
            <a:r>
              <a:rPr lang="uk-UA" altLang="ru-RU" sz="7200" b="1" dirty="0"/>
              <a:t>: 3 = 24 </a:t>
            </a:r>
            <a:r>
              <a:rPr lang="uk-UA" altLang="ru-RU" sz="7200" b="1" dirty="0" smtClean="0"/>
              <a:t>400</a:t>
            </a:r>
          </a:p>
          <a:p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1091228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animBg="1"/>
      <p:bldP spid="1536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43949336"/>
              </p:ext>
            </p:extLst>
          </p:nvPr>
        </p:nvGraphicFramePr>
        <p:xfrm>
          <a:off x="457200" y="3141663"/>
          <a:ext cx="8229600" cy="148336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Мальва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Маргарита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Лілія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dirty="0" smtClean="0"/>
                        <a:t>Мальви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dirty="0" smtClean="0"/>
                        <a:t>Маргаритки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dirty="0" smtClean="0"/>
                        <a:t>лілії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Рисунок 3" descr="C:\Users\Елена\Pictures\img436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43" t="71627" r="17919" b="11608"/>
          <a:stretch/>
        </p:blipFill>
        <p:spPr bwMode="auto">
          <a:xfrm>
            <a:off x="323528" y="188641"/>
            <a:ext cx="8424936" cy="273630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744692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Математичний диктант</a:t>
            </a: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600200"/>
            <a:ext cx="8964488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4800" dirty="0" smtClean="0">
                <a:latin typeface="Times New Roman" pitchFamily="18" charset="0"/>
                <a:cs typeface="Times New Roman" pitchFamily="18" charset="0"/>
              </a:rPr>
              <a:t>6 500, 73 000, 20 000, 1 545,  2061 </a:t>
            </a:r>
          </a:p>
        </p:txBody>
      </p:sp>
    </p:spTree>
    <p:extLst>
      <p:ext uri="{BB962C8B-B14F-4D97-AF65-F5344CB8AC3E}">
        <p14:creationId xmlns:p14="http://schemas.microsoft.com/office/powerpoint/2010/main" val="3301593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Заголовок 1"/>
          <p:cNvSpPr>
            <a:spLocks noGrp="1"/>
          </p:cNvSpPr>
          <p:nvPr>
            <p:ph type="title"/>
          </p:nvPr>
        </p:nvSpPr>
        <p:spPr>
          <a:xfrm>
            <a:off x="428625" y="857250"/>
            <a:ext cx="8715375" cy="5524078"/>
          </a:xfrm>
        </p:spPr>
        <p:txBody>
          <a:bodyPr/>
          <a:lstStyle/>
          <a:p>
            <a:r>
              <a:rPr lang="uk-UA" sz="5400" dirty="0" smtClean="0">
                <a:latin typeface="Times New Roman" pitchFamily="18" charset="0"/>
                <a:cs typeface="Times New Roman" pitchFamily="18" charset="0"/>
              </a:rPr>
              <a:t>429●1000=429 000</a:t>
            </a:r>
            <a:br>
              <a:rPr lang="uk-UA" sz="5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5400" dirty="0" smtClean="0">
                <a:latin typeface="Times New Roman" pitchFamily="18" charset="0"/>
                <a:cs typeface="Times New Roman" pitchFamily="18" charset="0"/>
              </a:rPr>
              <a:t>3018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uk-UA" sz="5400" dirty="0" smtClean="0">
                <a:latin typeface="Times New Roman" pitchFamily="18" charset="0"/>
                <a:cs typeface="Times New Roman" pitchFamily="18" charset="0"/>
              </a:rPr>
              <a:t>0 </a:t>
            </a:r>
            <a:r>
              <a:rPr lang="uk-UA" sz="5400" dirty="0" smtClean="0">
                <a:latin typeface="Times New Roman" pitchFamily="18" charset="0"/>
                <a:cs typeface="Times New Roman" pitchFamily="18" charset="0"/>
              </a:rPr>
              <a:t>● 2=603 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uk-UA" sz="5400" dirty="0" smtClean="0">
                <a:latin typeface="Times New Roman" pitchFamily="18" charset="0"/>
                <a:cs typeface="Times New Roman" pitchFamily="18" charset="0"/>
              </a:rPr>
              <a:t>00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5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549</a:t>
            </a:r>
            <a:r>
              <a:rPr lang="uk-UA" sz="5400" dirty="0" smtClean="0">
                <a:latin typeface="Times New Roman" pitchFamily="18" charset="0"/>
                <a:cs typeface="Times New Roman" pitchFamily="18" charset="0"/>
              </a:rPr>
              <a:t> ● 100=54900</a:t>
            </a:r>
            <a:br>
              <a:rPr lang="uk-UA" sz="5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5400" dirty="0" smtClean="0">
                <a:latin typeface="Times New Roman" pitchFamily="18" charset="0"/>
                <a:cs typeface="Times New Roman" pitchFamily="18" charset="0"/>
              </a:rPr>
              <a:t>13 000 ● 3=39 000</a:t>
            </a:r>
            <a:br>
              <a:rPr lang="uk-UA" sz="5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5400" dirty="0" smtClean="0">
                <a:latin typeface="Times New Roman" pitchFamily="18" charset="0"/>
                <a:cs typeface="Times New Roman" pitchFamily="18" charset="0"/>
              </a:rPr>
              <a:t>8000 ● 3=24 000</a:t>
            </a:r>
            <a:r>
              <a:rPr lang="ru-RU" dirty="0"/>
              <a:t/>
            </a:r>
            <a:br>
              <a:rPr lang="ru-RU" dirty="0"/>
            </a:br>
            <a:endParaRPr lang="ru-RU" altLang="ru-RU" b="1" dirty="0" smtClean="0"/>
          </a:p>
        </p:txBody>
      </p:sp>
    </p:spTree>
    <p:extLst>
      <p:ext uri="{BB962C8B-B14F-4D97-AF65-F5344CB8AC3E}">
        <p14:creationId xmlns:p14="http://schemas.microsoft.com/office/powerpoint/2010/main" val="1885435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99" y="-99392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Заголовок 1"/>
          <p:cNvSpPr>
            <a:spLocks noGrp="1"/>
          </p:cNvSpPr>
          <p:nvPr>
            <p:ph type="title"/>
          </p:nvPr>
        </p:nvSpPr>
        <p:spPr>
          <a:xfrm>
            <a:off x="611561" y="857250"/>
            <a:ext cx="7056783" cy="2067694"/>
          </a:xfrm>
        </p:spPr>
        <p:txBody>
          <a:bodyPr>
            <a:normAutofit fontScale="90000"/>
          </a:bodyPr>
          <a:lstStyle/>
          <a:p>
            <a:pPr algn="r"/>
            <a:r>
              <a:rPr lang="uk-UA" dirty="0" smtClean="0"/>
              <a:t>      </a:t>
            </a:r>
            <a:r>
              <a:rPr lang="uk-UA" sz="7300" u="sng" dirty="0" smtClean="0">
                <a:latin typeface="Times New Roman" pitchFamily="18" charset="0"/>
                <a:cs typeface="Times New Roman" pitchFamily="18" charset="0"/>
              </a:rPr>
              <a:t>8000●3=24 000</a:t>
            </a:r>
            <a:r>
              <a:rPr lang="uk-UA" sz="6000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6000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6000" dirty="0" smtClean="0"/>
              <a:t>      </a:t>
            </a:r>
            <a:endParaRPr lang="ru-RU" altLang="ru-RU" sz="6000" b="1" dirty="0" smtClean="0"/>
          </a:p>
        </p:txBody>
      </p:sp>
      <p:sp>
        <p:nvSpPr>
          <p:cNvPr id="2" name="Прямоугольник 1"/>
          <p:cNvSpPr/>
          <p:nvPr/>
        </p:nvSpPr>
        <p:spPr>
          <a:xfrm>
            <a:off x="539552" y="2564904"/>
            <a:ext cx="820891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6600" dirty="0" smtClean="0"/>
              <a:t>       </a:t>
            </a:r>
            <a:r>
              <a:rPr lang="uk-UA" sz="6600" dirty="0" smtClean="0">
                <a:latin typeface="Times New Roman" pitchFamily="18" charset="0"/>
                <a:cs typeface="Times New Roman" pitchFamily="18" charset="0"/>
              </a:rPr>
              <a:t>8тис.●3=24тис</a:t>
            </a:r>
            <a:r>
              <a:rPr lang="uk-UA" sz="66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9280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Заголовок 1"/>
          <p:cNvSpPr>
            <a:spLocks noGrp="1"/>
          </p:cNvSpPr>
          <p:nvPr>
            <p:ph type="title"/>
          </p:nvPr>
        </p:nvSpPr>
        <p:spPr>
          <a:xfrm>
            <a:off x="428625" y="857250"/>
            <a:ext cx="8715375" cy="4929188"/>
          </a:xfrm>
        </p:spPr>
        <p:txBody>
          <a:bodyPr/>
          <a:lstStyle/>
          <a:p>
            <a:r>
              <a:rPr lang="uk-UA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уроку</a:t>
            </a:r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Письмове </a:t>
            </a:r>
            <a:r>
              <a:rPr lang="uk-UA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54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ноження</a:t>
            </a:r>
            <a:r>
              <a:rPr lang="ru-RU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чисел, </a:t>
            </a:r>
            <a:r>
              <a:rPr lang="ru-RU" sz="54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закінчуються</a:t>
            </a:r>
            <a:r>
              <a:rPr lang="ru-RU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нулями. </a:t>
            </a:r>
            <a:r>
              <a:rPr lang="ru-RU" sz="54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Задачі</a:t>
            </a:r>
            <a:r>
              <a:rPr lang="ru-RU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54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спільну</a:t>
            </a:r>
            <a:r>
              <a:rPr lang="ru-RU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роботу</a:t>
            </a:r>
            <a:r>
              <a:rPr lang="uk-UA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uk-UA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підготовчі</a:t>
            </a:r>
            <a:r>
              <a:rPr lang="en-US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altLang="ru-RU" sz="5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7838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Заголовок 1"/>
          <p:cNvSpPr>
            <a:spLocks noGrp="1"/>
          </p:cNvSpPr>
          <p:nvPr>
            <p:ph type="title"/>
          </p:nvPr>
        </p:nvSpPr>
        <p:spPr>
          <a:xfrm>
            <a:off x="428625" y="857250"/>
            <a:ext cx="8715375" cy="4929188"/>
          </a:xfrm>
        </p:spPr>
        <p:txBody>
          <a:bodyPr/>
          <a:lstStyle/>
          <a:p>
            <a:pPr algn="l" eaLnBrk="1" hangingPunct="1"/>
            <a:endParaRPr lang="ru-RU" altLang="ru-RU" b="1" dirty="0" smtClean="0"/>
          </a:p>
        </p:txBody>
      </p:sp>
      <p:sp>
        <p:nvSpPr>
          <p:cNvPr id="2" name="Прямоугольник 1"/>
          <p:cNvSpPr/>
          <p:nvPr/>
        </p:nvSpPr>
        <p:spPr>
          <a:xfrm>
            <a:off x="107504" y="836713"/>
            <a:ext cx="903649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dirty="0" smtClean="0">
                <a:solidFill>
                  <a:srgbClr val="C00000"/>
                </a:solidFill>
              </a:rPr>
              <a:t>     </a:t>
            </a:r>
            <a:r>
              <a:rPr lang="ru-RU" sz="6600" b="1" dirty="0" err="1" smtClean="0">
                <a:solidFill>
                  <a:srgbClr val="C00000"/>
                </a:solidFill>
              </a:rPr>
              <a:t>Другий</a:t>
            </a:r>
            <a:r>
              <a:rPr lang="ru-RU" sz="6600" b="1" dirty="0" smtClean="0">
                <a:solidFill>
                  <a:srgbClr val="C00000"/>
                </a:solidFill>
              </a:rPr>
              <a:t>  </a:t>
            </a:r>
            <a:r>
              <a:rPr lang="ru-RU" sz="6600" b="1" dirty="0" err="1" smtClean="0">
                <a:solidFill>
                  <a:srgbClr val="C00000"/>
                </a:solidFill>
              </a:rPr>
              <a:t>множник</a:t>
            </a:r>
            <a:r>
              <a:rPr lang="ru-RU" sz="6600" b="1" dirty="0" smtClean="0">
                <a:solidFill>
                  <a:srgbClr val="C00000"/>
                </a:solidFill>
              </a:rPr>
              <a:t> </a:t>
            </a:r>
            <a:r>
              <a:rPr lang="ru-RU" sz="6600" b="1" dirty="0" err="1">
                <a:solidFill>
                  <a:srgbClr val="C00000"/>
                </a:solidFill>
              </a:rPr>
              <a:t>записують</a:t>
            </a:r>
            <a:r>
              <a:rPr lang="ru-RU" sz="6600" b="1" dirty="0">
                <a:solidFill>
                  <a:srgbClr val="C00000"/>
                </a:solidFill>
              </a:rPr>
              <a:t> </a:t>
            </a:r>
            <a:r>
              <a:rPr lang="ru-RU" sz="6600" b="1" dirty="0" smtClean="0">
                <a:solidFill>
                  <a:srgbClr val="C00000"/>
                </a:solidFill>
              </a:rPr>
              <a:t> так</a:t>
            </a:r>
            <a:r>
              <a:rPr lang="ru-RU" sz="6600" b="1" dirty="0">
                <a:solidFill>
                  <a:srgbClr val="C00000"/>
                </a:solidFill>
              </a:rPr>
              <a:t>, </a:t>
            </a:r>
            <a:r>
              <a:rPr lang="ru-RU" sz="6600" b="1" dirty="0" err="1">
                <a:solidFill>
                  <a:srgbClr val="C00000"/>
                </a:solidFill>
              </a:rPr>
              <a:t>щоб</a:t>
            </a:r>
            <a:r>
              <a:rPr lang="ru-RU" sz="6600" b="1" dirty="0">
                <a:solidFill>
                  <a:srgbClr val="C00000"/>
                </a:solidFill>
              </a:rPr>
              <a:t> </a:t>
            </a:r>
            <a:r>
              <a:rPr lang="ru-RU" sz="6600" b="1" dirty="0" err="1">
                <a:solidFill>
                  <a:srgbClr val="C00000"/>
                </a:solidFill>
              </a:rPr>
              <a:t>нулі</a:t>
            </a:r>
            <a:r>
              <a:rPr lang="ru-RU" sz="6600" b="1" dirty="0">
                <a:solidFill>
                  <a:srgbClr val="C00000"/>
                </a:solidFill>
              </a:rPr>
              <a:t> </a:t>
            </a:r>
            <a:r>
              <a:rPr lang="ru-RU" sz="6600" b="1" dirty="0" smtClean="0">
                <a:solidFill>
                  <a:srgbClr val="C00000"/>
                </a:solidFill>
              </a:rPr>
              <a:t>  </a:t>
            </a:r>
            <a:r>
              <a:rPr lang="ru-RU" sz="6600" b="1" dirty="0" err="1" smtClean="0">
                <a:solidFill>
                  <a:srgbClr val="C00000"/>
                </a:solidFill>
              </a:rPr>
              <a:t>залишились</a:t>
            </a:r>
            <a:r>
              <a:rPr lang="ru-RU" sz="6600" b="1" dirty="0" smtClean="0">
                <a:solidFill>
                  <a:srgbClr val="C00000"/>
                </a:solidFill>
              </a:rPr>
              <a:t> </a:t>
            </a:r>
            <a:r>
              <a:rPr lang="ru-RU" sz="6600" b="1" dirty="0" err="1">
                <a:solidFill>
                  <a:srgbClr val="C00000"/>
                </a:solidFill>
              </a:rPr>
              <a:t>праворуч</a:t>
            </a:r>
            <a:r>
              <a:rPr lang="ru-RU" sz="6600" dirty="0">
                <a:solidFill>
                  <a:srgbClr val="C0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39553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Заголовок 1"/>
          <p:cNvSpPr>
            <a:spLocks noGrp="1"/>
          </p:cNvSpPr>
          <p:nvPr>
            <p:ph type="title"/>
          </p:nvPr>
        </p:nvSpPr>
        <p:spPr>
          <a:xfrm>
            <a:off x="0" y="857250"/>
            <a:ext cx="9144001" cy="5884118"/>
          </a:xfrm>
        </p:spPr>
        <p:txBody>
          <a:bodyPr>
            <a:normAutofit fontScale="90000"/>
          </a:bodyPr>
          <a:lstStyle/>
          <a:p>
            <a:pPr algn="l"/>
            <a:r>
              <a:rPr lang="uk-UA" altLang="ru-RU" b="1" dirty="0" smtClean="0"/>
              <a:t/>
            </a:r>
            <a:br>
              <a:rPr lang="uk-UA" altLang="ru-RU" b="1" dirty="0" smtClean="0"/>
            </a:br>
            <a:r>
              <a:rPr lang="ru-RU" altLang="ru-RU" b="1" dirty="0"/>
              <a:t/>
            </a:r>
            <a:br>
              <a:rPr lang="ru-RU" altLang="ru-RU" b="1" dirty="0"/>
            </a:br>
            <a:r>
              <a:rPr lang="ru-RU" altLang="ru-RU" b="1" dirty="0" smtClean="0"/>
              <a:t/>
            </a:r>
            <a:br>
              <a:rPr lang="ru-RU" altLang="ru-RU" b="1" dirty="0" smtClean="0"/>
            </a:br>
            <a:r>
              <a:rPr lang="ru-RU" altLang="ru-RU" b="1" dirty="0"/>
              <a:t/>
            </a:r>
            <a:br>
              <a:rPr lang="ru-RU" altLang="ru-RU" b="1" dirty="0"/>
            </a:br>
            <a:r>
              <a:rPr lang="ru-RU" altLang="ru-RU" b="1" dirty="0"/>
              <a:t/>
            </a:r>
            <a:br>
              <a:rPr lang="ru-RU" altLang="ru-RU" b="1" dirty="0"/>
            </a:br>
            <a:r>
              <a:rPr lang="ru-RU" altLang="ru-RU" b="1" dirty="0" smtClean="0"/>
              <a:t/>
            </a:r>
            <a:br>
              <a:rPr lang="ru-RU" altLang="ru-RU" b="1" dirty="0" smtClean="0"/>
            </a:br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>Найдовша </a:t>
            </a:r>
            <a:r>
              <a:rPr lang="uk-UA" i="1" dirty="0">
                <a:latin typeface="Times New Roman" pitchFamily="18" charset="0"/>
                <a:cs typeface="Times New Roman" pitchFamily="18" charset="0"/>
              </a:rPr>
              <a:t>печера на Україні та у  Європі  називається печера Оптимістична (Тернопільщина), </a:t>
            </a:r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>її </a:t>
            </a:r>
            <a:r>
              <a:rPr lang="uk-UA" i="1" dirty="0">
                <a:latin typeface="Times New Roman" pitchFamily="18" charset="0"/>
                <a:cs typeface="Times New Roman" pitchFamily="18" charset="0"/>
              </a:rPr>
              <a:t>довжина   188км</a:t>
            </a:r>
            <a:r>
              <a:rPr lang="ru-RU" dirty="0"/>
              <a:t/>
            </a:r>
            <a:br>
              <a:rPr lang="ru-RU" dirty="0"/>
            </a:br>
            <a:endParaRPr lang="ru-RU" altLang="ru-RU" b="1" dirty="0" smtClean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838" y="233616"/>
            <a:ext cx="8424935" cy="3915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28197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Заголовок 1"/>
          <p:cNvSpPr>
            <a:spLocks noGrp="1"/>
          </p:cNvSpPr>
          <p:nvPr>
            <p:ph type="title"/>
          </p:nvPr>
        </p:nvSpPr>
        <p:spPr>
          <a:xfrm>
            <a:off x="428625" y="857250"/>
            <a:ext cx="8715375" cy="4929188"/>
          </a:xfrm>
        </p:spPr>
        <p:txBody>
          <a:bodyPr/>
          <a:lstStyle/>
          <a:p>
            <a:r>
              <a:rPr lang="uk-UA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Фізхвилинка</a:t>
            </a:r>
            <a:r>
              <a:rPr lang="uk-UA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нуль </a:t>
            </a:r>
            <a:r>
              <a:rPr lang="uk-UA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кінці </a:t>
            </a:r>
            <a:r>
              <a:rPr lang="uk-UA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uk-UA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присідаєте,</a:t>
            </a:r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b="1" dirty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нулі </a:t>
            </a:r>
            <a:r>
              <a:rPr lang="uk-UA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uk-UA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піднімаєте</a:t>
            </a:r>
            <a:r>
              <a:rPr lang="uk-UA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руки вгору,</a:t>
            </a:r>
            <a:r>
              <a:rPr lang="uk-UA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нулі </a:t>
            </a:r>
            <a:r>
              <a:rPr lang="uk-UA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uk-UA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обіймаєте </a:t>
            </a:r>
            <a:r>
              <a:rPr lang="uk-UA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себе </a:t>
            </a:r>
            <a:r>
              <a:rPr lang="uk-UA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руками</a:t>
            </a:r>
            <a:r>
              <a:rPr lang="uk-UA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dirty="0"/>
              <a:t/>
            </a:r>
            <a:br>
              <a:rPr lang="ru-RU" dirty="0"/>
            </a:br>
            <a:endParaRPr lang="ru-RU" altLang="ru-RU" b="1" dirty="0" smtClean="0"/>
          </a:p>
        </p:txBody>
      </p:sp>
    </p:spTree>
    <p:extLst>
      <p:ext uri="{BB962C8B-B14F-4D97-AF65-F5344CB8AC3E}">
        <p14:creationId xmlns:p14="http://schemas.microsoft.com/office/powerpoint/2010/main" val="876220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510</TotalTime>
  <Words>133</Words>
  <Application>Microsoft Office PowerPoint</Application>
  <PresentationFormat>Экран (4:3)</PresentationFormat>
  <Paragraphs>47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23</vt:i4>
      </vt:variant>
    </vt:vector>
  </HeadingPairs>
  <TitlesOfParts>
    <vt:vector size="25" baseType="lpstr">
      <vt:lpstr>Тема Office</vt:lpstr>
      <vt:lpstr>1_Тема Office</vt:lpstr>
      <vt:lpstr>МАТЕМАТИКА</vt:lpstr>
      <vt:lpstr>НАШ ДЕВІЗ: Математику вчити – розум точити</vt:lpstr>
      <vt:lpstr>Математичний диктант</vt:lpstr>
      <vt:lpstr>429●1000=429 000 301800 ● 2=603 600 549 ● 100=54900 13 000 ● 3=39 000 8000 ● 3=24 000 </vt:lpstr>
      <vt:lpstr>      8000●3=24 000       </vt:lpstr>
      <vt:lpstr>Тема уроку Письмове множення чисел, що закінчуються нулями. Задачі на спільну роботу (підготовчі)</vt:lpstr>
      <vt:lpstr>Презентация PowerPoint</vt:lpstr>
      <vt:lpstr>      Найдовша печера на Україні та у  Європі  називається печера Оптимістична (Тернопільщина),   її довжина   188км </vt:lpstr>
      <vt:lpstr>Фізхвилинка 1 нуль в кінці – присідаєте, 2 нулі – піднімаєте руки вгору,  3 нулі – обіймаєте себе руками. </vt:lpstr>
      <vt:lpstr>Презентация PowerPoint</vt:lpstr>
      <vt:lpstr>      а)   (20+24)●К        б)  25 ● К-20●К        в)  20 ● К+24 ●К</vt:lpstr>
      <vt:lpstr>      Озеро Світязь знаходиться на Волині поблизу  міста Шацьк. Воно є найглибшим озером на Україні.. Його вік понад 10тис. років </vt:lpstr>
      <vt:lpstr>Презентация PowerPoint</vt:lpstr>
      <vt:lpstr>      Це острів - заповідник Хортиця, він знаходиться  посеред Дніпра  і є найбільшим островом на цій ріці (довжина 12км, ширина 2,5км).  У музеї близько 30тис. експонатів</vt:lpstr>
      <vt:lpstr>     Це відомий парк «Софіївка» в місті Умань. У 18 столітті його заснував граф Станіслав Потоцький.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Blackshine TEAM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</dc:creator>
  <cp:lastModifiedBy>Елена</cp:lastModifiedBy>
  <cp:revision>24</cp:revision>
  <dcterms:created xsi:type="dcterms:W3CDTF">2016-11-12T23:24:36Z</dcterms:created>
  <dcterms:modified xsi:type="dcterms:W3CDTF">2016-12-07T22:50:10Z</dcterms:modified>
</cp:coreProperties>
</file>