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29"/>
  </p:notesMasterIdLst>
  <p:sldIdLst>
    <p:sldId id="256" r:id="rId2"/>
    <p:sldId id="260" r:id="rId3"/>
    <p:sldId id="284" r:id="rId4"/>
    <p:sldId id="261" r:id="rId5"/>
    <p:sldId id="257" r:id="rId6"/>
    <p:sldId id="263" r:id="rId7"/>
    <p:sldId id="278" r:id="rId8"/>
    <p:sldId id="264" r:id="rId9"/>
    <p:sldId id="272" r:id="rId10"/>
    <p:sldId id="265" r:id="rId11"/>
    <p:sldId id="266" r:id="rId12"/>
    <p:sldId id="267" r:id="rId13"/>
    <p:sldId id="268" r:id="rId14"/>
    <p:sldId id="279" r:id="rId15"/>
    <p:sldId id="269" r:id="rId16"/>
    <p:sldId id="259" r:id="rId17"/>
    <p:sldId id="270" r:id="rId18"/>
    <p:sldId id="271" r:id="rId19"/>
    <p:sldId id="273" r:id="rId20"/>
    <p:sldId id="274" r:id="rId21"/>
    <p:sldId id="277" r:id="rId22"/>
    <p:sldId id="275" r:id="rId23"/>
    <p:sldId id="285" r:id="rId24"/>
    <p:sldId id="286" r:id="rId25"/>
    <p:sldId id="281" r:id="rId26"/>
    <p:sldId id="282" r:id="rId27"/>
    <p:sldId id="283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793" autoAdjust="0"/>
    <p:restoredTop sz="94660"/>
  </p:normalViewPr>
  <p:slideViewPr>
    <p:cSldViewPr>
      <p:cViewPr varScale="1">
        <p:scale>
          <a:sx n="103" d="100"/>
          <a:sy n="103" d="100"/>
        </p:scale>
        <p:origin x="192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69943D-2234-4EC2-9705-4780E9E9EA6F}" type="datetimeFigureOut">
              <a:rPr lang="ru-RU" smtClean="0"/>
              <a:pPr/>
              <a:t>06.11.2016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1ACC69-4EF7-4A11-83A1-80BB9CB886E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068164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1ACC69-4EF7-4A11-83A1-80BB9CB886EF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59814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1ACC69-4EF7-4A11-83A1-80BB9CB886EF}" type="slidenum">
              <a:rPr lang="ru-RU" smtClean="0"/>
              <a:pPr/>
              <a:t>21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2131242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1ACC69-4EF7-4A11-83A1-80BB9CB886EF}" type="slidenum">
              <a:rPr lang="ru-RU" smtClean="0"/>
              <a:pPr/>
              <a:t>23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553848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86EDA2D-1BA6-46F6-9094-E5E257D03768}" type="datetimeFigureOut">
              <a:rPr lang="ru-RU" smtClean="0"/>
              <a:pPr/>
              <a:t>06.11.2016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3B3A11-4D1A-4D36-BDDE-28C5E7F7052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86EDA2D-1BA6-46F6-9094-E5E257D03768}" type="datetimeFigureOut">
              <a:rPr lang="ru-RU" smtClean="0"/>
              <a:pPr/>
              <a:t>06.11.2016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3B3A11-4D1A-4D36-BDDE-28C5E7F7052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86EDA2D-1BA6-46F6-9094-E5E257D03768}" type="datetimeFigureOut">
              <a:rPr lang="ru-RU" smtClean="0"/>
              <a:pPr/>
              <a:t>06.11.2016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3B3A11-4D1A-4D36-BDDE-28C5E7F7052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86EDA2D-1BA6-46F6-9094-E5E257D03768}" type="datetimeFigureOut">
              <a:rPr lang="ru-RU" smtClean="0"/>
              <a:pPr/>
              <a:t>06.11.2016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3B3A11-4D1A-4D36-BDDE-28C5E7F7052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86EDA2D-1BA6-46F6-9094-E5E257D03768}" type="datetimeFigureOut">
              <a:rPr lang="ru-RU" smtClean="0"/>
              <a:pPr/>
              <a:t>06.11.2016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3B3A11-4D1A-4D36-BDDE-28C5E7F7052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86EDA2D-1BA6-46F6-9094-E5E257D03768}" type="datetimeFigureOut">
              <a:rPr lang="ru-RU" smtClean="0"/>
              <a:pPr/>
              <a:t>06.11.2016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3B3A11-4D1A-4D36-BDDE-28C5E7F7052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86EDA2D-1BA6-46F6-9094-E5E257D03768}" type="datetimeFigureOut">
              <a:rPr lang="ru-RU" smtClean="0"/>
              <a:pPr/>
              <a:t>06.11.2016</a:t>
            </a:fld>
            <a:endParaRPr lang="ru-RU" dirty="0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3B3A11-4D1A-4D36-BDDE-28C5E7F7052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86EDA2D-1BA6-46F6-9094-E5E257D03768}" type="datetimeFigureOut">
              <a:rPr lang="ru-RU" smtClean="0"/>
              <a:pPr/>
              <a:t>06.11.2016</a:t>
            </a:fld>
            <a:endParaRPr lang="ru-RU" dirty="0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3B3A11-4D1A-4D36-BDDE-28C5E7F7052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86EDA2D-1BA6-46F6-9094-E5E257D03768}" type="datetimeFigureOut">
              <a:rPr lang="ru-RU" smtClean="0"/>
              <a:pPr/>
              <a:t>06.11.2016</a:t>
            </a:fld>
            <a:endParaRPr lang="ru-RU" dirty="0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3B3A11-4D1A-4D36-BDDE-28C5E7F7052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86EDA2D-1BA6-46F6-9094-E5E257D03768}" type="datetimeFigureOut">
              <a:rPr lang="ru-RU" smtClean="0"/>
              <a:pPr/>
              <a:t>06.11.2016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3B3A11-4D1A-4D36-BDDE-28C5E7F7052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dirty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86EDA2D-1BA6-46F6-9094-E5E257D03768}" type="datetimeFigureOut">
              <a:rPr lang="ru-RU" smtClean="0"/>
              <a:pPr/>
              <a:t>06.11.2016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3B3A11-4D1A-4D36-BDDE-28C5E7F7052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686EDA2D-1BA6-46F6-9094-E5E257D03768}" type="datetimeFigureOut">
              <a:rPr lang="ru-RU" smtClean="0"/>
              <a:pPr/>
              <a:t>06.11.2016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D03B3A11-4D1A-4D36-BDDE-28C5E7F7052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&#1040;&#1085;&#1078;&#1077;&#1083;&#1072;\&#1052;&#1072;&#1090;&#1077;&#1084;&#1072;&#1090;&#1080;&#1082;&#1072;\&#1042;&#1110;&#1076;&#1082;&#1088;&#1080;&#1090;&#1080;&#1081;%20&#1091;&#1088;&#1086;&#1082;%20&#1084;&#1072;&#1090;&#1077;&#1084;&#1072;&#1090;&#1080;&#1082;&#1080;\&#1048;&#1079;_&#1092;&#1080;&#1083;&#1100;&#1084;&#1086;&#1074;_-_&#1055;&#1088;&#1080;&#1082;&#1083;&#1102;&#1095;&#1077;&#1085;&#1080;&#1103;_&#1041;&#1091;&#1088;&#1072;&#1090;&#1080;&#1085;&#1086;_-_&#1041;&#1091;&#1088;&#1072;&#1090;&#1080;&#1085;&#1086;__&#1084;&#1080;&#1085;&#1091;&#1089;&#1086;&#1074;&#1082;&#1072;_.mp3" TargetMode="External"/><Relationship Id="rId5" Type="http://schemas.openxmlformats.org/officeDocument/2006/relationships/image" Target="../media/image11.png"/><Relationship Id="rId4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&#1040;&#1085;&#1078;&#1077;&#1083;&#1072;\&#1052;&#1072;&#1090;&#1077;&#1084;&#1072;&#1090;&#1080;&#1082;&#1072;\&#1042;&#1110;&#1076;&#1082;&#1088;&#1080;&#1090;&#1080;&#1081;%20&#1091;&#1088;&#1086;&#1082;%20&#1084;&#1072;&#1090;&#1077;&#1084;&#1072;&#1090;&#1080;&#1082;&#1080;\&#1058;&#1072;&#1073;&#1083;&#1080;&#1094;&#1103;%20&#1084;&#1085;&#1086;&#1078;&#1077;&#1085;&#1085;&#1103;%20&#1085;&#1072;%202.mp3" TargetMode="Externa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N_picture_91_infinitely(2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643710"/>
          </a:xfrm>
          <a:prstGeom prst="rect">
            <a:avLst/>
          </a:prstGeom>
        </p:spPr>
      </p:pic>
      <p:pic>
        <p:nvPicPr>
          <p:cNvPr id="8" name="Рисунок 7" descr="a45383e099c4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1558228">
            <a:off x="6228373" y="5085029"/>
            <a:ext cx="2568896" cy="979391"/>
          </a:xfrm>
          <a:prstGeom prst="rect">
            <a:avLst/>
          </a:prstGeom>
        </p:spPr>
      </p:pic>
      <p:pic>
        <p:nvPicPr>
          <p:cNvPr id="10" name="Рисунок 9" descr="Silverkey1 Happyscrappy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5400000">
            <a:off x="7641296" y="2074216"/>
            <a:ext cx="1129196" cy="241000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 rot="20463161">
            <a:off x="6562799" y="239927"/>
            <a:ext cx="15856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600" b="1" dirty="0" smtClean="0">
                <a:solidFill>
                  <a:schemeClr val="accent5"/>
                </a:solidFill>
              </a:rPr>
              <a:t>Задача</a:t>
            </a:r>
            <a:endParaRPr lang="ru-RU" sz="3600" b="1" dirty="0">
              <a:solidFill>
                <a:schemeClr val="accent5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729300" y="2285992"/>
            <a:ext cx="241470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600" b="1" dirty="0" smtClean="0">
                <a:solidFill>
                  <a:schemeClr val="accent2">
                    <a:lumMod val="75000"/>
                  </a:schemeClr>
                </a:solidFill>
              </a:rPr>
              <a:t>Додавання</a:t>
            </a:r>
            <a:endParaRPr lang="ru-RU" sz="36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0" y="1785926"/>
            <a:ext cx="25002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b="1" dirty="0" smtClean="0">
                <a:solidFill>
                  <a:schemeClr val="accent3">
                    <a:lumMod val="75000"/>
                  </a:schemeClr>
                </a:solidFill>
              </a:rPr>
              <a:t>Нерівно</a:t>
            </a:r>
            <a:r>
              <a:rPr lang="en-US" sz="3600" b="1" dirty="0" smtClean="0">
                <a:solidFill>
                  <a:schemeClr val="accent3">
                    <a:lumMod val="75000"/>
                  </a:schemeClr>
                </a:solidFill>
              </a:rPr>
              <a:t>c</a:t>
            </a:r>
            <a:r>
              <a:rPr lang="ru-RU" sz="3600" b="1" dirty="0" smtClean="0">
                <a:solidFill>
                  <a:schemeClr val="accent3">
                    <a:lumMod val="75000"/>
                  </a:schemeClr>
                </a:solidFill>
              </a:rPr>
              <a:t>т</a:t>
            </a:r>
            <a:r>
              <a:rPr lang="uk-UA" sz="3600" b="1" dirty="0" smtClean="0">
                <a:solidFill>
                  <a:schemeClr val="accent3">
                    <a:lumMod val="75000"/>
                  </a:schemeClr>
                </a:solidFill>
              </a:rPr>
              <a:t>і</a:t>
            </a:r>
            <a:endParaRPr lang="ru-RU" sz="3600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 rot="20225288">
            <a:off x="220744" y="4788588"/>
            <a:ext cx="27684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b="1" dirty="0" smtClean="0">
                <a:solidFill>
                  <a:schemeClr val="accent4">
                    <a:lumMod val="75000"/>
                  </a:schemeClr>
                </a:solidFill>
              </a:rPr>
              <a:t>Віднімання</a:t>
            </a:r>
            <a:endParaRPr lang="ru-RU" sz="36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 rot="1614585">
            <a:off x="6875410" y="4861340"/>
            <a:ext cx="238026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600" b="1" dirty="0" smtClean="0">
                <a:solidFill>
                  <a:schemeClr val="bg2">
                    <a:lumMod val="25000"/>
                  </a:schemeClr>
                </a:solidFill>
              </a:rPr>
              <a:t>Множення</a:t>
            </a:r>
            <a:endParaRPr lang="ru-RU" sz="3600" b="1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21" name="Рисунок 20" descr="lock copy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357686" y="4357694"/>
            <a:ext cx="785818" cy="785818"/>
          </a:xfrm>
          <a:prstGeom prst="rect">
            <a:avLst/>
          </a:prstGeom>
        </p:spPr>
      </p:pic>
      <p:pic>
        <p:nvPicPr>
          <p:cNvPr id="20" name="Рисунок 19" descr="1261579346_zolotoy_kluchik.jpg"/>
          <p:cNvPicPr>
            <a:picLocks noChangeAspect="1"/>
          </p:cNvPicPr>
          <p:nvPr/>
        </p:nvPicPr>
        <p:blipFill>
          <a:blip r:embed="rId6" cstate="print"/>
          <a:srcRect l="20465" t="5720" r="17013" b="7183"/>
          <a:stretch>
            <a:fillRect/>
          </a:stretch>
        </p:blipFill>
        <p:spPr>
          <a:xfrm rot="4172367">
            <a:off x="7494561" y="120869"/>
            <a:ext cx="969994" cy="2123794"/>
          </a:xfrm>
          <a:prstGeom prst="rect">
            <a:avLst/>
          </a:prstGeom>
        </p:spPr>
      </p:pic>
      <p:pic>
        <p:nvPicPr>
          <p:cNvPr id="23" name="Рисунок 22" descr="key1 copy copy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 rot="1160638">
            <a:off x="948377" y="4947142"/>
            <a:ext cx="2048331" cy="1538809"/>
          </a:xfrm>
          <a:prstGeom prst="rect">
            <a:avLst/>
          </a:prstGeom>
        </p:spPr>
      </p:pic>
      <p:sp>
        <p:nvSpPr>
          <p:cNvPr id="24" name="Прямоугольник 23"/>
          <p:cNvSpPr/>
          <p:nvPr/>
        </p:nvSpPr>
        <p:spPr>
          <a:xfrm>
            <a:off x="1785918" y="214290"/>
            <a:ext cx="528641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МАТЕМАТИКА</a:t>
            </a:r>
            <a:endParaRPr lang="ru-RU" sz="4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pic>
        <p:nvPicPr>
          <p:cNvPr id="25" name="Рисунок 24" descr="_key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-285784" y="0"/>
            <a:ext cx="2438400" cy="1828800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 rot="2067079">
            <a:off x="1325814" y="618368"/>
            <a:ext cx="162897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600" b="1" dirty="0" smtClean="0">
                <a:solidFill>
                  <a:srgbClr val="FF0000"/>
                </a:solidFill>
              </a:rPr>
              <a:t>Вирази</a:t>
            </a:r>
            <a:endParaRPr lang="ru-RU" sz="3600" b="1" dirty="0">
              <a:solidFill>
                <a:srgbClr val="FF0000"/>
              </a:solidFill>
            </a:endParaRPr>
          </a:p>
        </p:txBody>
      </p:sp>
      <p:pic>
        <p:nvPicPr>
          <p:cNvPr id="28" name="Рисунок 27" descr="Silverkey2 Happyscrappy.pn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 rot="16200000">
            <a:off x="677303" y="1537251"/>
            <a:ext cx="1217161" cy="2571767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6791573" y="6412878"/>
            <a:ext cx="237597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2400" dirty="0" err="1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Прадійчук</a:t>
            </a:r>
            <a:r>
              <a:rPr lang="uk-UA" sz="240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А. В. </a:t>
            </a:r>
            <a:endParaRPr lang="ru-RU" sz="2400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500"/>
                            </p:stCondLst>
                            <p:childTnLst>
                              <p:par>
                                <p:cTn id="5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/>
              <a:t>Робота в парах</a:t>
            </a:r>
            <a:endParaRPr lang="ru-RU" b="1" dirty="0"/>
          </a:p>
        </p:txBody>
      </p:sp>
      <p:pic>
        <p:nvPicPr>
          <p:cNvPr id="4" name="Содержимое 3" descr="buratino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857620" y="1571612"/>
            <a:ext cx="3109931" cy="3887415"/>
          </a:xfrm>
        </p:spPr>
      </p:pic>
      <p:pic>
        <p:nvPicPr>
          <p:cNvPr id="5" name="Содержимое 3" descr="buratino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928794" y="1708532"/>
            <a:ext cx="3000395" cy="37504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post-56918-1251051292.pn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 flipH="1">
            <a:off x="7715272" y="142852"/>
            <a:ext cx="1143008" cy="1584000"/>
          </a:xfrm>
          <a:prstGeom prst="rect">
            <a:avLst/>
          </a:prstGeom>
        </p:spPr>
      </p:pic>
      <p:pic>
        <p:nvPicPr>
          <p:cNvPr id="7" name="Рисунок 6" descr="post-207850-1266987079.png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 flipH="1">
            <a:off x="0" y="0"/>
            <a:ext cx="1785950" cy="191968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60232" y="6309320"/>
            <a:ext cx="2578832" cy="68281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85728"/>
            <a:ext cx="8229600" cy="11430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uk-UA" b="1" dirty="0" smtClean="0">
                <a:solidFill>
                  <a:srgbClr val="FF0000"/>
                </a:solidFill>
              </a:rPr>
              <a:t>1-й ряд 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uk-UA" b="1" dirty="0" smtClean="0"/>
              <a:t> 2</a:t>
            </a:r>
            <a:r>
              <a:rPr lang="en-US" b="1" dirty="0" smtClean="0"/>
              <a:t> x 5     12</a:t>
            </a:r>
          </a:p>
          <a:p>
            <a:pPr>
              <a:buNone/>
            </a:pPr>
            <a:r>
              <a:rPr lang="en-US" b="1" dirty="0" smtClean="0"/>
              <a:t>                   6     2 x 3</a:t>
            </a:r>
          </a:p>
          <a:p>
            <a:pPr>
              <a:buNone/>
            </a:pPr>
            <a:r>
              <a:rPr lang="en-US" b="1" dirty="0" smtClean="0"/>
              <a:t>                  2 x 9      2 x 4</a:t>
            </a:r>
          </a:p>
          <a:p>
            <a:r>
              <a:rPr lang="en-US" b="1" dirty="0" smtClean="0">
                <a:solidFill>
                  <a:srgbClr val="FF0000"/>
                </a:solidFill>
              </a:rPr>
              <a:t>2-</a:t>
            </a:r>
            <a:r>
              <a:rPr lang="ru-RU" b="1" dirty="0" err="1" smtClean="0">
                <a:solidFill>
                  <a:srgbClr val="FF0000"/>
                </a:solidFill>
              </a:rPr>
              <a:t>й</a:t>
            </a:r>
            <a:r>
              <a:rPr lang="ru-RU" b="1" dirty="0" smtClean="0">
                <a:solidFill>
                  <a:srgbClr val="FF0000"/>
                </a:solidFill>
              </a:rPr>
              <a:t>  ряд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ru-RU" b="1" dirty="0" smtClean="0"/>
              <a:t> 2 + 2 + 2 + 2       2 </a:t>
            </a:r>
            <a:r>
              <a:rPr lang="en-US" b="1" dirty="0" smtClean="0"/>
              <a:t>x 3</a:t>
            </a:r>
          </a:p>
          <a:p>
            <a:pPr>
              <a:buNone/>
            </a:pPr>
            <a:r>
              <a:rPr lang="en-US" b="1" dirty="0" smtClean="0"/>
              <a:t>                   2 x 7     2 + 2 + 2</a:t>
            </a:r>
          </a:p>
          <a:p>
            <a:r>
              <a:rPr lang="uk-UA" b="1" dirty="0" smtClean="0">
                <a:solidFill>
                  <a:srgbClr val="FF0000"/>
                </a:solidFill>
              </a:rPr>
              <a:t>3-й  ряд</a:t>
            </a:r>
            <a:r>
              <a:rPr lang="en-US" b="1" dirty="0" smtClean="0"/>
              <a:t> </a:t>
            </a:r>
            <a:r>
              <a:rPr lang="uk-UA" b="1" dirty="0" smtClean="0"/>
              <a:t> </a:t>
            </a:r>
            <a:r>
              <a:rPr lang="en-US" b="1" dirty="0" smtClean="0"/>
              <a:t>                 + 16                </a:t>
            </a:r>
          </a:p>
          <a:p>
            <a:pPr>
              <a:buNone/>
            </a:pPr>
            <a:r>
              <a:rPr lang="en-US" b="1" dirty="0" smtClean="0"/>
              <a:t>                    36 + 2+ 2+2 +2         </a:t>
            </a:r>
            <a:endParaRPr lang="ru-RU" b="1" dirty="0"/>
          </a:p>
        </p:txBody>
      </p:sp>
      <p:sp>
        <p:nvSpPr>
          <p:cNvPr id="5" name="TextBox 4"/>
          <p:cNvSpPr txBox="1"/>
          <p:nvPr/>
        </p:nvSpPr>
        <p:spPr>
          <a:xfrm>
            <a:off x="3286116" y="1571612"/>
            <a:ext cx="4187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</a:rPr>
              <a:t>&lt;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714612" y="2143116"/>
            <a:ext cx="4187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</a:rPr>
              <a:t>=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286116" y="2786058"/>
            <a:ext cx="4187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</a:rPr>
              <a:t>&gt;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643438" y="3357562"/>
            <a:ext cx="4187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</a:rPr>
              <a:t>&gt;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286116" y="3929066"/>
            <a:ext cx="4187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</a:rPr>
              <a:t>&gt;</a:t>
            </a:r>
            <a:endParaRPr lang="ru-RU" sz="3200" b="1" dirty="0">
              <a:solidFill>
                <a:srgbClr val="FF0000"/>
              </a:solidFill>
            </a:endParaRPr>
          </a:p>
        </p:txBody>
      </p:sp>
      <p:pic>
        <p:nvPicPr>
          <p:cNvPr id="10" name="Рисунок 9" descr="post-207850-1266987079.pn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 flipH="1">
            <a:off x="0" y="0"/>
            <a:ext cx="1785950" cy="1919689"/>
          </a:xfrm>
          <a:prstGeom prst="rect">
            <a:avLst/>
          </a:prstGeom>
        </p:spPr>
      </p:pic>
      <p:pic>
        <p:nvPicPr>
          <p:cNvPr id="11" name="Рисунок 10" descr="post-207850-1266987079.pn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 flipH="1">
            <a:off x="152400" y="152400"/>
            <a:ext cx="1785950" cy="1919689"/>
          </a:xfrm>
          <a:prstGeom prst="rect">
            <a:avLst/>
          </a:prstGeom>
        </p:spPr>
      </p:pic>
      <p:pic>
        <p:nvPicPr>
          <p:cNvPr id="12" name="Рисунок 11" descr="post-56918-1251051292.pn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 flipH="1">
            <a:off x="7715272" y="142852"/>
            <a:ext cx="1143008" cy="1584000"/>
          </a:xfrm>
          <a:prstGeom prst="rect">
            <a:avLst/>
          </a:prstGeom>
        </p:spPr>
      </p:pic>
      <p:pic>
        <p:nvPicPr>
          <p:cNvPr id="13" name="Рисунок 12" descr="pred4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357422" y="4500570"/>
            <a:ext cx="841372" cy="757235"/>
          </a:xfrm>
          <a:prstGeom prst="rect">
            <a:avLst/>
          </a:prstGeom>
        </p:spPr>
      </p:pic>
      <p:pic>
        <p:nvPicPr>
          <p:cNvPr id="14" name="Рисунок 13" descr="pred4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143240" y="4500570"/>
            <a:ext cx="841372" cy="75723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929322" y="4500570"/>
            <a:ext cx="20002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</a:rPr>
              <a:t>2 x 2 + 16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929322" y="5072074"/>
            <a:ext cx="18573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</a:rPr>
              <a:t>36 + 2 x 4</a:t>
            </a:r>
            <a:endParaRPr lang="ru-RU" sz="3200" b="1" dirty="0">
              <a:solidFill>
                <a:srgbClr val="FF00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29618" y="6297635"/>
            <a:ext cx="2578832" cy="68281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z="3600" b="1" dirty="0" smtClean="0"/>
              <a:t>Знаходження</a:t>
            </a:r>
            <a:r>
              <a:rPr lang="uk-UA" sz="4800" b="1" dirty="0" smtClean="0"/>
              <a:t> </a:t>
            </a:r>
            <a:r>
              <a:rPr lang="uk-UA" sz="3600" b="1" dirty="0" smtClean="0"/>
              <a:t>значень виразів</a:t>
            </a:r>
            <a:endParaRPr lang="ru-RU" sz="36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uk-UA" b="1" dirty="0" smtClean="0"/>
              <a:t>1.Обчислити:   2</a:t>
            </a:r>
            <a:r>
              <a:rPr lang="en-US" b="1" dirty="0" smtClean="0"/>
              <a:t> x 7 + 3 = </a:t>
            </a:r>
          </a:p>
          <a:p>
            <a:pPr>
              <a:buNone/>
            </a:pPr>
            <a:r>
              <a:rPr lang="en-US" b="1" dirty="0" smtClean="0"/>
              <a:t>                        ( 14 – 12 ) x 9 = </a:t>
            </a:r>
          </a:p>
          <a:p>
            <a:pPr>
              <a:buNone/>
            </a:pPr>
            <a:r>
              <a:rPr lang="en-US" b="1" dirty="0" smtClean="0"/>
              <a:t>                        15 – 2 x 6  =  </a:t>
            </a:r>
          </a:p>
          <a:p>
            <a:pPr>
              <a:buNone/>
            </a:pPr>
            <a:r>
              <a:rPr lang="en-US" b="1" dirty="0" smtClean="0"/>
              <a:t>2</a:t>
            </a:r>
            <a:r>
              <a:rPr lang="uk-UA" b="1" dirty="0" err="1" smtClean="0"/>
              <a:t>.Кругові</a:t>
            </a:r>
            <a:r>
              <a:rPr lang="uk-UA" b="1" dirty="0" smtClean="0"/>
              <a:t> вирази: </a:t>
            </a:r>
          </a:p>
          <a:p>
            <a:pPr>
              <a:buNone/>
            </a:pPr>
            <a:r>
              <a:rPr lang="uk-UA" b="1" dirty="0" smtClean="0"/>
              <a:t>12+ 2</a:t>
            </a:r>
            <a:r>
              <a:rPr lang="en-US" b="1" dirty="0" smtClean="0"/>
              <a:t> x 7                       </a:t>
            </a:r>
          </a:p>
          <a:p>
            <a:pPr>
              <a:buNone/>
            </a:pPr>
            <a:r>
              <a:rPr lang="en-US" b="1" dirty="0" smtClean="0"/>
              <a:t>(16 -14) x 2                    </a:t>
            </a:r>
          </a:p>
          <a:p>
            <a:pPr>
              <a:buNone/>
            </a:pPr>
            <a:r>
              <a:rPr lang="en-US" b="1" dirty="0" smtClean="0"/>
              <a:t>26 – 2 x 5                      </a:t>
            </a:r>
            <a:endParaRPr lang="ru-RU" b="1" dirty="0"/>
          </a:p>
        </p:txBody>
      </p:sp>
      <p:pic>
        <p:nvPicPr>
          <p:cNvPr id="5" name="Рисунок 4" descr="buratino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029436" y="3286124"/>
            <a:ext cx="2114564" cy="264320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929190" y="1571612"/>
            <a:ext cx="7143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dirty="0" smtClean="0">
                <a:solidFill>
                  <a:srgbClr val="FF0000"/>
                </a:solidFill>
              </a:rPr>
              <a:t>17</a:t>
            </a:r>
            <a:endParaRPr lang="ru-RU" sz="3200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643570" y="2143116"/>
            <a:ext cx="11430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dirty="0" smtClean="0">
                <a:solidFill>
                  <a:srgbClr val="FF0000"/>
                </a:solidFill>
              </a:rPr>
              <a:t>18</a:t>
            </a:r>
            <a:endParaRPr lang="ru-RU" sz="3200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000628" y="2714620"/>
            <a:ext cx="6588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dirty="0" smtClean="0">
                <a:solidFill>
                  <a:srgbClr val="FF0000"/>
                </a:solidFill>
              </a:rPr>
              <a:t>3</a:t>
            </a:r>
            <a:endParaRPr lang="ru-RU" sz="3200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071934" y="4000504"/>
            <a:ext cx="278608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>
                <a:solidFill>
                  <a:srgbClr val="FF0000"/>
                </a:solidFill>
              </a:rPr>
              <a:t>12+ 2</a:t>
            </a:r>
            <a:r>
              <a:rPr lang="en-US" sz="3200" b="1" dirty="0" smtClean="0">
                <a:solidFill>
                  <a:srgbClr val="FF0000"/>
                </a:solidFill>
              </a:rPr>
              <a:t> x 7 = 26 </a:t>
            </a:r>
          </a:p>
          <a:p>
            <a:r>
              <a:rPr lang="en-US" sz="3200" b="1" dirty="0" smtClean="0">
                <a:solidFill>
                  <a:srgbClr val="FF0000"/>
                </a:solidFill>
              </a:rPr>
              <a:t>26 – 2 x 5 = 16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071934" y="5072074"/>
            <a:ext cx="31432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</a:rPr>
              <a:t>(16 – 14 ) x 2 = 4 </a:t>
            </a:r>
            <a:endParaRPr lang="ru-RU" sz="3200" b="1" dirty="0">
              <a:solidFill>
                <a:srgbClr val="FF0000"/>
              </a:solidFill>
            </a:endParaRPr>
          </a:p>
        </p:txBody>
      </p:sp>
      <p:pic>
        <p:nvPicPr>
          <p:cNvPr id="11" name="Рисунок 10" descr="post-56918-1251051292.pn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 flipH="1">
            <a:off x="8000992" y="0"/>
            <a:ext cx="1143008" cy="1584000"/>
          </a:xfrm>
          <a:prstGeom prst="rect">
            <a:avLst/>
          </a:prstGeom>
        </p:spPr>
      </p:pic>
      <p:pic>
        <p:nvPicPr>
          <p:cNvPr id="12" name="Рисунок 11" descr="post-207850-1266987079.png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 flipH="1">
            <a:off x="0" y="0"/>
            <a:ext cx="1387206" cy="149108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11576" y="6350335"/>
            <a:ext cx="2578832" cy="68281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714488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uk-UA" b="1" dirty="0" smtClean="0"/>
              <a:t>3. Підібрати такі числа , щоб рівність  була правильною:     </a:t>
            </a:r>
          </a:p>
          <a:p>
            <a:pPr>
              <a:buNone/>
            </a:pPr>
            <a:r>
              <a:rPr lang="uk-UA" b="1" dirty="0" smtClean="0"/>
              <a:t>                            2 </a:t>
            </a:r>
            <a:r>
              <a:rPr lang="en-US" b="1" dirty="0" smtClean="0"/>
              <a:t>x       +       = 8</a:t>
            </a:r>
            <a:endParaRPr lang="uk-UA" b="1" dirty="0" smtClean="0"/>
          </a:p>
          <a:p>
            <a:pPr>
              <a:buNone/>
            </a:pPr>
            <a:r>
              <a:rPr lang="uk-UA" b="1" dirty="0" smtClean="0">
                <a:solidFill>
                  <a:srgbClr val="FF0000"/>
                </a:solidFill>
              </a:rPr>
              <a:t>                            2</a:t>
            </a:r>
            <a:r>
              <a:rPr lang="en-US" b="1" dirty="0" smtClean="0">
                <a:solidFill>
                  <a:srgbClr val="FF0000"/>
                </a:solidFill>
              </a:rPr>
              <a:t> x 1 + 6 = 8</a:t>
            </a:r>
          </a:p>
          <a:p>
            <a:pPr>
              <a:buNone/>
            </a:pPr>
            <a:r>
              <a:rPr lang="en-US" b="1" dirty="0" smtClean="0">
                <a:solidFill>
                  <a:srgbClr val="FF0000"/>
                </a:solidFill>
              </a:rPr>
              <a:t>                            2 x 2 + 4 = 8</a:t>
            </a:r>
          </a:p>
          <a:p>
            <a:pPr>
              <a:buNone/>
            </a:pPr>
            <a:r>
              <a:rPr lang="en-US" b="1" dirty="0" smtClean="0">
                <a:solidFill>
                  <a:srgbClr val="FF0000"/>
                </a:solidFill>
              </a:rPr>
              <a:t>                            2 x 3 + 2 = 8</a:t>
            </a:r>
          </a:p>
          <a:p>
            <a:pPr>
              <a:buNone/>
            </a:pPr>
            <a:r>
              <a:rPr lang="en-US" b="1" dirty="0" smtClean="0"/>
              <a:t>                            </a:t>
            </a:r>
            <a:r>
              <a:rPr lang="en-US" b="1" dirty="0" smtClean="0">
                <a:solidFill>
                  <a:srgbClr val="FF0000"/>
                </a:solidFill>
              </a:rPr>
              <a:t>2 x 4 + 0 = 8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714744" y="7429528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929058" y="2928934"/>
            <a:ext cx="357190" cy="35719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4929190" y="2928934"/>
            <a:ext cx="357190" cy="35719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3071802" y="5214950"/>
            <a:ext cx="18473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sz="3200" dirty="0">
              <a:solidFill>
                <a:srgbClr val="FF0000"/>
              </a:solidFill>
            </a:endParaRPr>
          </a:p>
        </p:txBody>
      </p:sp>
      <p:pic>
        <p:nvPicPr>
          <p:cNvPr id="11" name="Рисунок 10" descr="post-56918-1251051292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 flipH="1">
            <a:off x="7715272" y="142852"/>
            <a:ext cx="1143008" cy="1584000"/>
          </a:xfrm>
          <a:prstGeom prst="rect">
            <a:avLst/>
          </a:prstGeom>
        </p:spPr>
      </p:pic>
      <p:pic>
        <p:nvPicPr>
          <p:cNvPr id="13" name="Рисунок 12" descr="post-207850-1266987079.pn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 flipH="1">
            <a:off x="0" y="-76752"/>
            <a:ext cx="1857356" cy="199644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32240" y="6381328"/>
            <a:ext cx="2578832" cy="68281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/>
              <a:t>Наш гаманець</a:t>
            </a:r>
            <a:endParaRPr lang="ru-RU" b="1" dirty="0"/>
          </a:p>
        </p:txBody>
      </p:sp>
      <p:pic>
        <p:nvPicPr>
          <p:cNvPr id="4" name="Содержимое 14" descr="meshok0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l="5670" t="3150" r="27189" b="15949"/>
          <a:stretch>
            <a:fillRect/>
          </a:stretch>
        </p:blipFill>
        <p:spPr bwMode="auto">
          <a:xfrm>
            <a:off x="714349" y="1674423"/>
            <a:ext cx="2144945" cy="232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Овал 4"/>
          <p:cNvSpPr/>
          <p:nvPr/>
        </p:nvSpPr>
        <p:spPr>
          <a:xfrm>
            <a:off x="4286248" y="1571612"/>
            <a:ext cx="1000132" cy="10001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dirty="0" smtClean="0"/>
              <a:t>2к.</a:t>
            </a:r>
            <a:endParaRPr lang="ru-RU" sz="3200" dirty="0"/>
          </a:p>
        </p:txBody>
      </p:sp>
      <p:sp>
        <p:nvSpPr>
          <p:cNvPr id="13" name="Овал 12"/>
          <p:cNvSpPr/>
          <p:nvPr/>
        </p:nvSpPr>
        <p:spPr>
          <a:xfrm>
            <a:off x="4286248" y="2571744"/>
            <a:ext cx="1000132" cy="10001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dirty="0" smtClean="0"/>
              <a:t>8к.</a:t>
            </a:r>
            <a:endParaRPr lang="ru-RU" sz="3200" dirty="0"/>
          </a:p>
        </p:txBody>
      </p:sp>
      <p:sp>
        <p:nvSpPr>
          <p:cNvPr id="14" name="Овал 13"/>
          <p:cNvSpPr/>
          <p:nvPr/>
        </p:nvSpPr>
        <p:spPr>
          <a:xfrm>
            <a:off x="4286248" y="3571876"/>
            <a:ext cx="1000132" cy="10001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dirty="0" smtClean="0"/>
              <a:t>3к.</a:t>
            </a:r>
            <a:endParaRPr lang="ru-RU" sz="3200" dirty="0"/>
          </a:p>
        </p:txBody>
      </p:sp>
      <p:sp>
        <p:nvSpPr>
          <p:cNvPr id="15" name="Овал 14"/>
          <p:cNvSpPr/>
          <p:nvPr/>
        </p:nvSpPr>
        <p:spPr>
          <a:xfrm>
            <a:off x="6000760" y="1571612"/>
            <a:ext cx="1000132" cy="10001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dirty="0" smtClean="0"/>
              <a:t>8к.</a:t>
            </a:r>
            <a:endParaRPr lang="ru-RU" sz="3200" dirty="0"/>
          </a:p>
        </p:txBody>
      </p:sp>
      <p:sp>
        <p:nvSpPr>
          <p:cNvPr id="16" name="Овал 15"/>
          <p:cNvSpPr/>
          <p:nvPr/>
        </p:nvSpPr>
        <p:spPr>
          <a:xfrm>
            <a:off x="4286248" y="4572008"/>
            <a:ext cx="1000132" cy="10001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dirty="0" smtClean="0"/>
              <a:t>4к.</a:t>
            </a:r>
            <a:endParaRPr lang="ru-RU" sz="32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32240" y="6381328"/>
            <a:ext cx="2578832" cy="68281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3643314"/>
            <a:ext cx="1905000" cy="123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" name="Рисунок 12" descr="775094f90759.pn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3929058" y="1142984"/>
            <a:ext cx="1500198" cy="1545659"/>
          </a:xfrm>
          <a:prstGeom prst="rect">
            <a:avLst/>
          </a:prstGeom>
        </p:spPr>
      </p:pic>
      <p:pic>
        <p:nvPicPr>
          <p:cNvPr id="17" name="Рисунок 16" descr="elephants6.png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214282" y="857232"/>
            <a:ext cx="1928826" cy="1928826"/>
          </a:xfrm>
          <a:prstGeom prst="rect">
            <a:avLst/>
          </a:prstGeom>
        </p:spPr>
      </p:pic>
      <p:pic>
        <p:nvPicPr>
          <p:cNvPr id="18" name="Рисунок 17" descr="b05511167983.pn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7000892" y="1071546"/>
            <a:ext cx="1406657" cy="16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19" name="Содержимое 18"/>
          <p:cNvSpPr>
            <a:spLocks noGrp="1"/>
          </p:cNvSpPr>
          <p:nvPr>
            <p:ph idx="1"/>
          </p:nvPr>
        </p:nvSpPr>
        <p:spPr>
          <a:xfrm>
            <a:off x="5286380" y="6072206"/>
            <a:ext cx="3400420" cy="53957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22" name="Рисунок 21" descr="post-56918-1250505756.png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 flipH="1">
            <a:off x="7500958" y="3143248"/>
            <a:ext cx="1285884" cy="1927230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7" cstate="print"/>
          <a:srcRect t="44737"/>
          <a:stretch>
            <a:fillRect/>
          </a:stretch>
        </p:blipFill>
        <p:spPr bwMode="auto">
          <a:xfrm>
            <a:off x="3714744" y="3714752"/>
            <a:ext cx="2040010" cy="1285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854484" y="6309320"/>
            <a:ext cx="2578832" cy="68281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dirty="0" smtClean="0"/>
          </a:p>
        </p:txBody>
      </p:sp>
      <p:pic>
        <p:nvPicPr>
          <p:cNvPr id="6153" name="Picture 9" descr="1258443375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-2199164" y="4000500"/>
            <a:ext cx="1964689" cy="2455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5" descr="1260448390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3392012" y="1285875"/>
            <a:ext cx="1926589" cy="2408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4" descr="1260448845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-2286000" y="4464446"/>
            <a:ext cx="1901825" cy="23772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6" descr="1260448778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3397409" y="4143375"/>
            <a:ext cx="1823719" cy="227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Из_фильмов_-_Приключения_Буратино_-_Буратино__минусовка_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214810" y="3500438"/>
            <a:ext cx="304800" cy="3048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04248" y="6309320"/>
            <a:ext cx="2578832" cy="68281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01893 0.00023 L -3.88889E-6 1.48148E-6 " pathEditMode="relative" rAng="0" ptsTypes="AA">
                                      <p:cBhvr>
                                        <p:cTn id="6" dur="3000" spd="-1000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1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3000"/>
                            </p:stCondLst>
                            <p:childTnLst>
                              <p:par>
                                <p:cTn id="8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" dur="20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0"/>
                            </p:stCondLst>
                            <p:childTnLst>
                              <p:par>
                                <p:cTn id="11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01893 -0.01296 L 1.01893 -0.58773 " pathEditMode="relative" rAng="0" ptsTypes="AA">
                                      <p:cBhvr>
                                        <p:cTn id="12" dur="30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8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8000"/>
                            </p:stCondLst>
                            <p:childTnLst>
                              <p:par>
                                <p:cTn id="14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" dur="20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0"/>
                            </p:stCondLst>
                            <p:childTnLst>
                              <p:par>
                                <p:cTn id="17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01893 -0.58773 L 0.24705 -0.58773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2000"/>
                            </p:stCondLst>
                            <p:childTnLst>
                              <p:par>
                                <p:cTn id="20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1" dur="20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4000"/>
                            </p:stCondLst>
                            <p:childTnLst>
                              <p:par>
                                <p:cTn id="23" presetID="51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4705 -0.58773 L 0.20712 -0.48935 C 0.19809 -0.46875 0.19306 -0.43773 0.19306 -0.40579 C 0.19306 -0.36898 0.19809 -0.33982 0.20712 -0.31898 L 0.30209 -0.14167 L 0.46233 -0.10046 L 0.75087 -0.09236 L 0.87466 -0.16227 L 0.93889 -0.30671 L 0.93421 -0.36852 L 0.92101 -0.48287 L 0.85921 -0.59398 " pathEditMode="relative" rAng="0" ptsTypes="FffFAAAAAAAF">
                                      <p:cBhvr>
                                        <p:cTn id="24" dur="20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9" y="2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6000"/>
                            </p:stCondLst>
                            <p:childTnLst>
                              <p:par>
                                <p:cTn id="26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7" dur="20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8000"/>
                            </p:stCondLst>
                            <p:childTnLst>
                              <p:par>
                                <p:cTn id="29" presetID="2" presetClass="exit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2000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2000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0"/>
                            </p:stCondLst>
                            <p:childTnLst>
                              <p:par>
                                <p:cTn id="3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0"/>
                            </p:stCondLst>
                            <p:childTnLst>
                              <p:par>
                                <p:cTn id="39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4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7000"/>
                            </p:stCondLst>
                            <p:childTnLst>
                              <p:par>
                                <p:cTn id="42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782 0.04213 L -0.36215 -0.18842 " pathEditMode="relative" rAng="0" ptsTypes="AA">
                                      <p:cBhvr>
                                        <p:cTn id="4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5" y="-11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9000"/>
                            </p:stCondLst>
                            <p:childTnLst>
                              <p:par>
                                <p:cTn id="45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0972 -0.18842 L -0.39358 -0.18842 " pathEditMode="relative" rAng="0" ptsTypes="AA">
                                      <p:cBhvr>
                                        <p:cTn id="46" dur="2000" spd="-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1000"/>
                            </p:stCondLst>
                            <p:childTnLst>
                              <p:par>
                                <p:cTn id="4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0972 -0.18842 L -0.33854 0.45625 " pathEditMode="relative" rAng="0" ptsTypes="AA">
                                      <p:cBhvr>
                                        <p:cTn id="4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74" y="322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3000"/>
                            </p:stCondLst>
                            <p:childTnLst>
                              <p:par>
                                <p:cTn id="53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0972 0.45209 L -0.35417 0.4625 " pathEditMode="relative" rAng="0" ptsTypes="AA">
                                      <p:cBhvr>
                                        <p:cTn id="54" dur="2000" spd="-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2" y="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5000"/>
                            </p:stCondLst>
                            <p:childTnLst>
                              <p:par>
                                <p:cTn id="56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0972 0.39954 L 0.00017 0.06343 " pathEditMode="relative" rAng="0" ptsTypes="AA">
                                      <p:cBhvr>
                                        <p:cTn id="5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5" y="-168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7000"/>
                            </p:stCondLst>
                            <p:childTnLst>
                              <p:par>
                                <p:cTn id="61" presetID="1" presetClass="path" presetSubtype="0" repeatCount="400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81 -0.16736 C 0.21458 -0.16736 0.38611 -0.0412 0.38611 0.11459 C 0.38611 0.26968 0.21458 0.39653 0.00381 0.39653 C -0.20678 0.39653 -0.37778 0.26968 -0.37778 0.11459 C -0.37778 -0.0412 -0.20678 -0.16736 0.00381 -0.16736 Z " pathEditMode="relative" rAng="0" ptsTypes="fffff">
                                      <p:cBhvr>
                                        <p:cTn id="6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8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5000"/>
                            </p:stCondLst>
                            <p:childTnLst>
                              <p:par>
                                <p:cTn id="64" presetID="15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5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46000"/>
                            </p:stCondLst>
                            <p:childTnLst>
                              <p:par>
                                <p:cTn id="71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6805 0.00115 L 1.17361 0.00115 " pathEditMode="relative" rAng="0" ptsTypes="AA">
                                      <p:cBhvr>
                                        <p:cTn id="7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3" y="0"/>
                                    </p:animMotion>
                                  </p:childTnLst>
                                </p:cTn>
                              </p:par>
                              <p:par>
                                <p:cTn id="7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7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48000"/>
                            </p:stCondLst>
                            <p:childTnLst>
                              <p:par>
                                <p:cTn id="76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03195 -0.06181 L 0.23646 -0.66019 " pathEditMode="relative" rAng="0" ptsTypes="AA">
                                      <p:cBhvr>
                                        <p:cTn id="7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8" y="-29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0000"/>
                            </p:stCondLst>
                            <p:childTnLst>
                              <p:par>
                                <p:cTn id="79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8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52000"/>
                            </p:stCondLst>
                            <p:childTnLst>
                              <p:par>
                                <p:cTn id="82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6224 -0.39792 L 1.02396 -0.65001 " pathEditMode="relative" ptsTypes="AA">
                                      <p:cBhvr>
                                        <p:cTn id="8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4000"/>
                            </p:stCondLst>
                            <p:childTnLst>
                              <p:par>
                                <p:cTn id="85" presetID="20" presetClass="path" presetSubtype="0" repeatCount="200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9948 -0.50371 C 0.29948 -0.59005 0.37552 -0.66019 0.4691 -0.66019 L 0.86181 -0.66019 C 0.95539 -0.66019 1.03195 -0.59005 1.03195 -0.50371 L 1.03195 -0.14769 C 1.03195 -0.06088 0.95539 0.0118 0.86181 0.0118 L 0.4691 0.0118 C 0.37552 0.0118 0.29948 -0.06088 0.29948 -0.14769 Z " pathEditMode="relative" rAng="0" ptsTypes="fFfFfFff">
                                      <p:cBhvr>
                                        <p:cTn id="86" dur="2000" spd="-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6" y="1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58000"/>
                            </p:stCondLst>
                            <p:childTnLst>
                              <p:par>
                                <p:cTn id="88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8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60000"/>
                            </p:stCondLst>
                            <p:childTnLst>
                              <p:par>
                                <p:cTn id="91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6007 -0.64977 C 0.29219 -0.42431 0.32448 -0.19862 0.3684 -0.19723 C 0.41233 -0.19584 0.4783 -0.64908 0.52327 -0.64167 C 0.56823 -0.63426 0.59566 -0.15301 0.63854 -0.15278 C 0.68177 -0.15255 0.73299 -0.63843 0.7816 -0.64028 C 0.83021 -0.64214 0.90365 -0.25255 0.93038 -0.16389 C 0.95712 -0.07524 0.94045 -0.11737 0.94236 -0.10834 " pathEditMode="relative" ptsTypes="aaaaaaA">
                                      <p:cBhvr>
                                        <p:cTn id="9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62000"/>
                            </p:stCondLst>
                            <p:childTnLst>
                              <p:par>
                                <p:cTn id="94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64000"/>
                            </p:stCondLst>
                            <p:childTnLst>
                              <p:par>
                                <p:cTn id="97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94236 -0.10834 L 0.23646 -0.66019 " pathEditMode="relative" rAng="0" ptsTypes="AA">
                                      <p:cBhvr>
                                        <p:cTn id="9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3" y="-2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66000"/>
                            </p:stCondLst>
                            <p:childTnLst>
                              <p:par>
                                <p:cTn id="100" presetID="2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1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67000"/>
                            </p:stCondLst>
                            <p:childTnLst>
                              <p:par>
                                <p:cTn id="10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1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/>
              <a:t>Робота над задачею</a:t>
            </a:r>
            <a:endParaRPr lang="ru-RU" b="1" dirty="0"/>
          </a:p>
        </p:txBody>
      </p:sp>
      <p:pic>
        <p:nvPicPr>
          <p:cNvPr id="6" name="Содержимое 5" descr="6016b4f00cec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428860" y="1643050"/>
            <a:ext cx="4357718" cy="3357622"/>
          </a:xfr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20858" y="6309320"/>
            <a:ext cx="2578832" cy="68281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/>
              <a:t>Задача</a:t>
            </a:r>
            <a:endParaRPr lang="ru-RU" b="1" dirty="0"/>
          </a:p>
        </p:txBody>
      </p:sp>
      <p:pic>
        <p:nvPicPr>
          <p:cNvPr id="13" name="Содержимое 3" descr="buratino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0" y="3143248"/>
            <a:ext cx="2357422" cy="29467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Содержимое 1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uk-UA" b="1" dirty="0" smtClean="0"/>
              <a:t>Буратіно в                                  мішечки поклав  по 2 копійки.</a:t>
            </a:r>
          </a:p>
          <a:p>
            <a:pPr>
              <a:buNone/>
            </a:pPr>
            <a:r>
              <a:rPr lang="uk-UA" b="1" dirty="0" smtClean="0"/>
              <a:t> </a:t>
            </a:r>
          </a:p>
          <a:p>
            <a:pPr>
              <a:buNone/>
            </a:pPr>
            <a:r>
              <a:rPr lang="uk-UA" sz="4400" b="1" dirty="0" smtClean="0"/>
              <a:t>                          </a:t>
            </a:r>
          </a:p>
          <a:p>
            <a:pPr>
              <a:buNone/>
            </a:pPr>
            <a:endParaRPr lang="uk-UA" sz="4400" b="1" dirty="0" smtClean="0"/>
          </a:p>
          <a:p>
            <a:pPr>
              <a:buNone/>
            </a:pPr>
            <a:r>
              <a:rPr lang="uk-UA" sz="4400" b="1" dirty="0" smtClean="0"/>
              <a:t>                          2</a:t>
            </a:r>
            <a:r>
              <a:rPr lang="en-US" sz="4400" b="1" dirty="0" smtClean="0"/>
              <a:t> x</a:t>
            </a:r>
            <a:r>
              <a:rPr lang="uk-UA" sz="4400" b="1" dirty="0" smtClean="0"/>
              <a:t> </a:t>
            </a:r>
            <a:r>
              <a:rPr lang="en-US" sz="4400" b="1" dirty="0" smtClean="0"/>
              <a:t>3 = 6 (</a:t>
            </a:r>
            <a:r>
              <a:rPr lang="ru-RU" sz="4400" b="1" dirty="0" smtClean="0"/>
              <a:t>к.)</a:t>
            </a:r>
            <a:endParaRPr lang="uk-UA" sz="4400" b="1" dirty="0" smtClean="0"/>
          </a:p>
        </p:txBody>
      </p:sp>
      <p:pic>
        <p:nvPicPr>
          <p:cNvPr id="19" name="Содержимое 14" descr="meshok05.jpg"/>
          <p:cNvPicPr>
            <a:picLocks noChangeAspect="1"/>
          </p:cNvPicPr>
          <p:nvPr/>
        </p:nvPicPr>
        <p:blipFill>
          <a:blip r:embed="rId3" cstate="print"/>
          <a:srcRect l="5670" t="3150" r="27189" b="15949"/>
          <a:stretch>
            <a:fillRect/>
          </a:stretch>
        </p:blipFill>
        <p:spPr bwMode="auto">
          <a:xfrm>
            <a:off x="2571736" y="1285860"/>
            <a:ext cx="714380" cy="7747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Содержимое 14" descr="meshok05.jpg"/>
          <p:cNvPicPr>
            <a:picLocks noChangeAspect="1"/>
          </p:cNvPicPr>
          <p:nvPr/>
        </p:nvPicPr>
        <p:blipFill>
          <a:blip r:embed="rId3" cstate="print"/>
          <a:srcRect l="5670" t="3150" r="27189" b="15949"/>
          <a:stretch>
            <a:fillRect/>
          </a:stretch>
        </p:blipFill>
        <p:spPr bwMode="auto">
          <a:xfrm>
            <a:off x="3500430" y="1285860"/>
            <a:ext cx="719943" cy="780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Содержимое 14" descr="meshok05.jpg"/>
          <p:cNvPicPr>
            <a:picLocks noChangeAspect="1"/>
          </p:cNvPicPr>
          <p:nvPr/>
        </p:nvPicPr>
        <p:blipFill>
          <a:blip r:embed="rId3" cstate="print"/>
          <a:srcRect l="5670" t="3150" r="27189" b="15949"/>
          <a:stretch>
            <a:fillRect/>
          </a:stretch>
        </p:blipFill>
        <p:spPr bwMode="auto">
          <a:xfrm>
            <a:off x="4357686" y="1285860"/>
            <a:ext cx="736630" cy="7988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" name="TextBox 21"/>
          <p:cNvSpPr txBox="1"/>
          <p:nvPr/>
        </p:nvSpPr>
        <p:spPr>
          <a:xfrm>
            <a:off x="3143240" y="3286124"/>
            <a:ext cx="628654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/>
              <a:t> Скільки</a:t>
            </a:r>
            <a:r>
              <a:rPr lang="uk-UA" b="1" dirty="0" smtClean="0"/>
              <a:t> </a:t>
            </a:r>
            <a:r>
              <a:rPr lang="uk-UA" sz="3200" b="1" dirty="0" smtClean="0"/>
              <a:t>  всього копійок  у Буратіно?</a:t>
            </a:r>
            <a:endParaRPr lang="ru-RU" b="1" dirty="0"/>
          </a:p>
        </p:txBody>
      </p:sp>
      <p:pic>
        <p:nvPicPr>
          <p:cNvPr id="23" name="Рисунок 22" descr="post-56918-1251051292.pn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 flipH="1">
            <a:off x="7715272" y="142852"/>
            <a:ext cx="1143008" cy="1584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65168" y="6324762"/>
            <a:ext cx="2578832" cy="68281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/>
              <a:t>Задача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142984"/>
            <a:ext cx="8729666" cy="5715016"/>
          </a:xfrm>
        </p:spPr>
        <p:txBody>
          <a:bodyPr/>
          <a:lstStyle/>
          <a:p>
            <a:r>
              <a:rPr lang="uk-UA" b="1" dirty="0" smtClean="0"/>
              <a:t>       </a:t>
            </a:r>
            <a:r>
              <a:rPr lang="en-US" b="1" dirty="0" smtClean="0"/>
              <a:t>x</a:t>
            </a:r>
            <a:r>
              <a:rPr lang="uk-UA" b="1" dirty="0" smtClean="0"/>
              <a:t>                    У три мішечки Буратіно</a:t>
            </a:r>
          </a:p>
          <a:p>
            <a:pPr>
              <a:buNone/>
            </a:pPr>
            <a:r>
              <a:rPr lang="uk-UA" b="1" dirty="0" smtClean="0"/>
              <a:t>                                поклав по 2 к., а в кишеню</a:t>
            </a:r>
          </a:p>
          <a:p>
            <a:pPr>
              <a:buNone/>
            </a:pPr>
            <a:r>
              <a:rPr lang="uk-UA" b="1" dirty="0" smtClean="0"/>
              <a:t>                                7 к. Скільки копійок було</a:t>
            </a:r>
            <a:r>
              <a:rPr lang="en-US" b="1" dirty="0" smtClean="0"/>
              <a:t> </a:t>
            </a:r>
            <a:r>
              <a:rPr lang="uk-UA" b="1" dirty="0" smtClean="0"/>
              <a:t> в </a:t>
            </a:r>
          </a:p>
          <a:p>
            <a:pPr>
              <a:buNone/>
            </a:pPr>
            <a:r>
              <a:rPr lang="uk-UA" b="1" dirty="0" smtClean="0"/>
              <a:t>                                Буратіно?</a:t>
            </a:r>
          </a:p>
          <a:p>
            <a:pPr>
              <a:buNone/>
            </a:pPr>
            <a:r>
              <a:rPr lang="uk-UA" b="1" dirty="0" smtClean="0"/>
              <a:t>    </a:t>
            </a:r>
          </a:p>
          <a:p>
            <a:pPr>
              <a:buNone/>
            </a:pPr>
            <a:r>
              <a:rPr lang="uk-UA" b="1" dirty="0" smtClean="0"/>
              <a:t>                                   1)</a:t>
            </a:r>
            <a:r>
              <a:rPr lang="en-US" b="1" dirty="0" smtClean="0"/>
              <a:t>.</a:t>
            </a:r>
            <a:r>
              <a:rPr lang="uk-UA" b="1" dirty="0" smtClean="0"/>
              <a:t>2 </a:t>
            </a:r>
            <a:r>
              <a:rPr lang="en-US" b="1" dirty="0" smtClean="0"/>
              <a:t>x 3 = 6(</a:t>
            </a:r>
            <a:r>
              <a:rPr lang="uk-UA" b="1" dirty="0" smtClean="0"/>
              <a:t>к.)</a:t>
            </a:r>
          </a:p>
          <a:p>
            <a:pPr>
              <a:buNone/>
            </a:pPr>
            <a:r>
              <a:rPr lang="uk-UA" b="1" dirty="0" smtClean="0"/>
              <a:t>                                   2). 6 + 7 = 13( к.)</a:t>
            </a:r>
          </a:p>
          <a:p>
            <a:pPr>
              <a:buNone/>
            </a:pPr>
            <a:r>
              <a:rPr lang="uk-UA" b="1" dirty="0" smtClean="0"/>
              <a:t>                                                      </a:t>
            </a:r>
            <a:endParaRPr lang="ru-RU" b="1" dirty="0"/>
          </a:p>
        </p:txBody>
      </p:sp>
      <p:sp>
        <p:nvSpPr>
          <p:cNvPr id="6" name="Овал 5"/>
          <p:cNvSpPr/>
          <p:nvPr/>
        </p:nvSpPr>
        <p:spPr>
          <a:xfrm>
            <a:off x="285720" y="1214422"/>
            <a:ext cx="714380" cy="700086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600" b="1" dirty="0" smtClean="0"/>
              <a:t>2</a:t>
            </a:r>
            <a:endParaRPr lang="ru-RU" sz="3600" b="1" dirty="0"/>
          </a:p>
        </p:txBody>
      </p:sp>
      <p:sp>
        <p:nvSpPr>
          <p:cNvPr id="10" name="Овал 9"/>
          <p:cNvSpPr/>
          <p:nvPr/>
        </p:nvSpPr>
        <p:spPr>
          <a:xfrm>
            <a:off x="1928794" y="1214422"/>
            <a:ext cx="714380" cy="700086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600" b="1" dirty="0" smtClean="0"/>
              <a:t>3</a:t>
            </a:r>
            <a:endParaRPr lang="ru-RU" sz="3600" b="1" dirty="0"/>
          </a:p>
        </p:txBody>
      </p:sp>
      <p:sp>
        <p:nvSpPr>
          <p:cNvPr id="11" name="Овал 10"/>
          <p:cNvSpPr/>
          <p:nvPr/>
        </p:nvSpPr>
        <p:spPr>
          <a:xfrm>
            <a:off x="1071538" y="2285992"/>
            <a:ext cx="714380" cy="700086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36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2000232" y="2285992"/>
            <a:ext cx="11430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/>
              <a:t>+ 7</a:t>
            </a:r>
            <a:endParaRPr lang="ru-RU" sz="3200" b="1" dirty="0"/>
          </a:p>
        </p:txBody>
      </p:sp>
      <p:sp>
        <p:nvSpPr>
          <p:cNvPr id="14" name="Овал 13"/>
          <p:cNvSpPr/>
          <p:nvPr/>
        </p:nvSpPr>
        <p:spPr>
          <a:xfrm>
            <a:off x="1571604" y="3429000"/>
            <a:ext cx="714380" cy="700086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3600" b="1" dirty="0" smtClean="0"/>
              <a:t>?</a:t>
            </a:r>
            <a:endParaRPr lang="ru-RU" sz="3600" b="1" dirty="0"/>
          </a:p>
        </p:txBody>
      </p:sp>
      <p:cxnSp>
        <p:nvCxnSpPr>
          <p:cNvPr id="18" name="Прямая соединительная линия 17"/>
          <p:cNvCxnSpPr>
            <a:stCxn id="10" idx="3"/>
            <a:endCxn id="11" idx="0"/>
          </p:cNvCxnSpPr>
          <p:nvPr/>
        </p:nvCxnSpPr>
        <p:spPr>
          <a:xfrm rot="5400000">
            <a:off x="1494067" y="1746645"/>
            <a:ext cx="474009" cy="60468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>
            <a:stCxn id="6" idx="5"/>
            <a:endCxn id="11" idx="0"/>
          </p:cNvCxnSpPr>
          <p:nvPr/>
        </p:nvCxnSpPr>
        <p:spPr>
          <a:xfrm rot="16200000" flipH="1">
            <a:off x="925100" y="1782363"/>
            <a:ext cx="474009" cy="53324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>
            <a:stCxn id="11" idx="4"/>
            <a:endCxn id="14" idx="0"/>
          </p:cNvCxnSpPr>
          <p:nvPr/>
        </p:nvCxnSpPr>
        <p:spPr>
          <a:xfrm rot="16200000" flipH="1">
            <a:off x="1457300" y="2957506"/>
            <a:ext cx="442922" cy="50006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>
            <a:stCxn id="13" idx="2"/>
            <a:endCxn id="14" idx="0"/>
          </p:cNvCxnSpPr>
          <p:nvPr/>
        </p:nvCxnSpPr>
        <p:spPr>
          <a:xfrm rot="5400000">
            <a:off x="1971149" y="2828412"/>
            <a:ext cx="558233" cy="64294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" name="Рисунок 29" descr="post-56918-1251051292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 flipH="1">
            <a:off x="8215306" y="142852"/>
            <a:ext cx="928694" cy="1287000"/>
          </a:xfrm>
          <a:prstGeom prst="rect">
            <a:avLst/>
          </a:prstGeom>
        </p:spPr>
      </p:pic>
      <p:pic>
        <p:nvPicPr>
          <p:cNvPr id="32" name="Содержимое 3" descr="buratino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0" y="4036223"/>
            <a:ext cx="1643042" cy="20538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4"/>
          <p:cNvSpPr txBox="1"/>
          <p:nvPr/>
        </p:nvSpPr>
        <p:spPr>
          <a:xfrm>
            <a:off x="4214810" y="5214950"/>
            <a:ext cx="36433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/>
              <a:t> </a:t>
            </a:r>
            <a:r>
              <a:rPr lang="en-US" sz="3200" b="1" dirty="0" smtClean="0"/>
              <a:t>2 x 3 + 7 = 13(</a:t>
            </a:r>
            <a:r>
              <a:rPr lang="ru-RU" sz="3200" b="1" dirty="0" smtClean="0"/>
              <a:t>к.)</a:t>
            </a:r>
            <a:endParaRPr lang="ru-RU" sz="32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60232" y="6334118"/>
            <a:ext cx="2578832" cy="68281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0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0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0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0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0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/>
              <a:t>Завдання уроку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14422"/>
            <a:ext cx="8543956" cy="4911741"/>
          </a:xfrm>
        </p:spPr>
        <p:txBody>
          <a:bodyPr/>
          <a:lstStyle/>
          <a:p>
            <a:pPr>
              <a:buNone/>
            </a:pPr>
            <a:r>
              <a:rPr lang="uk-UA" b="1" dirty="0" smtClean="0"/>
              <a:t>1.</a:t>
            </a:r>
            <a:r>
              <a:rPr lang="ru-RU" b="1" dirty="0"/>
              <a:t> </a:t>
            </a:r>
            <a:r>
              <a:rPr lang="ru-RU" b="1" dirty="0" err="1" smtClean="0"/>
              <a:t>Засвоїти</a:t>
            </a:r>
            <a:r>
              <a:rPr lang="ru-RU" b="1" dirty="0" smtClean="0"/>
              <a:t> </a:t>
            </a:r>
            <a:r>
              <a:rPr lang="ru-RU" b="1" dirty="0" err="1" smtClean="0"/>
              <a:t>табличні</a:t>
            </a:r>
            <a:r>
              <a:rPr lang="ru-RU" b="1" dirty="0" smtClean="0"/>
              <a:t> </a:t>
            </a:r>
            <a:r>
              <a:rPr lang="ru-RU" b="1" dirty="0" err="1" smtClean="0"/>
              <a:t>випадки</a:t>
            </a:r>
            <a:r>
              <a:rPr lang="ru-RU" b="1" dirty="0" smtClean="0"/>
              <a:t> </a:t>
            </a:r>
            <a:r>
              <a:rPr lang="ru-RU" b="1" dirty="0" err="1" smtClean="0"/>
              <a:t>множення</a:t>
            </a:r>
            <a:r>
              <a:rPr lang="ru-RU" b="1" dirty="0" smtClean="0"/>
              <a:t> числа</a:t>
            </a:r>
            <a:r>
              <a:rPr lang="en-US" b="1" dirty="0" smtClean="0"/>
              <a:t> 2</a:t>
            </a:r>
            <a:r>
              <a:rPr lang="ru-RU" b="1" dirty="0" smtClean="0"/>
              <a:t>.</a:t>
            </a:r>
            <a:endParaRPr lang="uk-UA" b="1" dirty="0" smtClean="0"/>
          </a:p>
          <a:p>
            <a:pPr>
              <a:buNone/>
            </a:pPr>
            <a:r>
              <a:rPr lang="uk-UA" b="1" dirty="0" smtClean="0"/>
              <a:t>2.Знаходити значення виразів використовуючи  таблицю множення числа 2.</a:t>
            </a:r>
          </a:p>
          <a:p>
            <a:pPr>
              <a:buNone/>
            </a:pPr>
            <a:r>
              <a:rPr lang="uk-UA" b="1" dirty="0" smtClean="0"/>
              <a:t>3.Порівнювати вирази.</a:t>
            </a:r>
          </a:p>
          <a:p>
            <a:pPr>
              <a:buNone/>
            </a:pPr>
            <a:r>
              <a:rPr lang="uk-UA" b="1" dirty="0" smtClean="0"/>
              <a:t>4.Розв</a:t>
            </a:r>
            <a:r>
              <a:rPr lang="en-US" b="1" dirty="0" smtClean="0"/>
              <a:t>’</a:t>
            </a:r>
            <a:r>
              <a:rPr lang="uk-UA" b="1" dirty="0" err="1" smtClean="0"/>
              <a:t>язувати</a:t>
            </a:r>
            <a:r>
              <a:rPr lang="uk-UA" b="1" dirty="0" smtClean="0"/>
              <a:t>  задачі  </a:t>
            </a:r>
            <a:r>
              <a:rPr lang="uk-UA" b="1" dirty="0" err="1" smtClean="0"/>
              <a:t>пов</a:t>
            </a:r>
            <a:r>
              <a:rPr lang="en-US" b="1" dirty="0" smtClean="0"/>
              <a:t>’</a:t>
            </a:r>
            <a:r>
              <a:rPr lang="uk-UA" b="1" dirty="0" err="1" smtClean="0"/>
              <a:t>язані</a:t>
            </a:r>
            <a:r>
              <a:rPr lang="uk-UA" b="1" dirty="0" smtClean="0"/>
              <a:t> з дією множення.</a:t>
            </a:r>
          </a:p>
          <a:p>
            <a:pPr>
              <a:buNone/>
            </a:pPr>
            <a:r>
              <a:rPr lang="uk-UA" b="1" dirty="0" smtClean="0"/>
              <a:t>5.Розвивати логічне мислення.</a:t>
            </a:r>
            <a:endParaRPr lang="ru-RU" b="1" dirty="0"/>
          </a:p>
        </p:txBody>
      </p:sp>
      <p:pic>
        <p:nvPicPr>
          <p:cNvPr id="4" name="Рисунок 3" descr="buratino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58016" y="3357562"/>
            <a:ext cx="2114564" cy="264320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32240" y="6365996"/>
            <a:ext cx="2578832" cy="68281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/>
              <a:t>Робота в групах</a:t>
            </a:r>
            <a:endParaRPr lang="ru-RU" b="1" dirty="0"/>
          </a:p>
        </p:txBody>
      </p:sp>
      <p:pic>
        <p:nvPicPr>
          <p:cNvPr id="4" name="Рисунок 3" descr="post-207850-1266987079.pn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 flipH="1">
            <a:off x="214282" y="214290"/>
            <a:ext cx="1928826" cy="2073263"/>
          </a:xfrm>
          <a:prstGeom prst="rect">
            <a:avLst/>
          </a:prstGeom>
        </p:spPr>
      </p:pic>
      <p:pic>
        <p:nvPicPr>
          <p:cNvPr id="5" name="Рисунок 4" descr="post-56918-1251051292.pn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 flipH="1">
            <a:off x="7715272" y="428604"/>
            <a:ext cx="1143008" cy="1584000"/>
          </a:xfrm>
          <a:prstGeom prst="rect">
            <a:avLst/>
          </a:prstGeom>
        </p:spPr>
      </p:pic>
      <p:pic>
        <p:nvPicPr>
          <p:cNvPr id="6" name="Содержимое 5" descr="6016b4f00cec.png"/>
          <p:cNvPicPr>
            <a:picLocks noGrp="1" noChangeAspect="1"/>
          </p:cNvPicPr>
          <p:nvPr>
            <p:ph idx="1"/>
          </p:nvPr>
        </p:nvPicPr>
        <p:blipFill>
          <a:blip r:embed="rId4" cstate="print"/>
          <a:stretch>
            <a:fillRect/>
          </a:stretch>
        </p:blipFill>
        <p:spPr>
          <a:xfrm>
            <a:off x="214282" y="3714752"/>
            <a:ext cx="2707104" cy="2087157"/>
          </a:xfrm>
        </p:spPr>
      </p:pic>
      <p:pic>
        <p:nvPicPr>
          <p:cNvPr id="7" name="Содержимое 5" descr="6016b4f00cec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2500297" y="3714752"/>
            <a:ext cx="2693365" cy="2075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Содержимое 5" descr="6016b4f00cec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5000628" y="3671423"/>
            <a:ext cx="2714644" cy="20916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04248" y="6381328"/>
            <a:ext cx="2578832" cy="68281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500066"/>
          </a:xfrm>
        </p:spPr>
        <p:txBody>
          <a:bodyPr/>
          <a:lstStyle/>
          <a:p>
            <a:r>
              <a:rPr lang="uk-UA" b="1" dirty="0" smtClean="0"/>
              <a:t>Задача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714356"/>
            <a:ext cx="8715404" cy="5572164"/>
          </a:xfrm>
        </p:spPr>
        <p:txBody>
          <a:bodyPr/>
          <a:lstStyle/>
          <a:p>
            <a:pPr>
              <a:buNone/>
            </a:pPr>
            <a:r>
              <a:rPr lang="uk-UA" b="1" dirty="0" smtClean="0">
                <a:solidFill>
                  <a:srgbClr val="FF0000"/>
                </a:solidFill>
              </a:rPr>
              <a:t> У Буратіно було 12 к. Він заховав у 4 коробки</a:t>
            </a:r>
          </a:p>
          <a:p>
            <a:pPr>
              <a:buNone/>
            </a:pPr>
            <a:r>
              <a:rPr lang="uk-UA" b="1" dirty="0" smtClean="0">
                <a:solidFill>
                  <a:srgbClr val="FF0000"/>
                </a:solidFill>
              </a:rPr>
              <a:t> по 2 к. Скільки копійок залишилось  у  Буратіно?</a:t>
            </a:r>
          </a:p>
          <a:p>
            <a:pPr>
              <a:buNone/>
            </a:pPr>
            <a:r>
              <a:rPr lang="uk-UA" b="1" dirty="0" smtClean="0"/>
              <a:t>  1-а група:   записати задачу скорочено ;</a:t>
            </a:r>
            <a:endParaRPr lang="ru-RU" b="1" dirty="0" smtClean="0"/>
          </a:p>
          <a:p>
            <a:pPr>
              <a:buNone/>
            </a:pPr>
            <a:r>
              <a:rPr lang="uk-UA" b="1" dirty="0" smtClean="0"/>
              <a:t>  2-а  група: </a:t>
            </a:r>
            <a:r>
              <a:rPr lang="en-US" b="1" dirty="0" smtClean="0"/>
              <a:t> </a:t>
            </a:r>
            <a:r>
              <a:rPr lang="uk-UA" b="1" dirty="0" err="1" smtClean="0"/>
              <a:t>розв</a:t>
            </a:r>
            <a:r>
              <a:rPr lang="en-US" b="1" dirty="0" smtClean="0"/>
              <a:t>’</a:t>
            </a:r>
            <a:r>
              <a:rPr lang="uk-UA" b="1" dirty="0" err="1" smtClean="0"/>
              <a:t>язати</a:t>
            </a:r>
            <a:r>
              <a:rPr lang="uk-UA" b="1" dirty="0" smtClean="0"/>
              <a:t> </a:t>
            </a:r>
            <a:r>
              <a:rPr lang="ru-RU" b="1" dirty="0" smtClean="0"/>
              <a:t>задачу по </a:t>
            </a:r>
            <a:r>
              <a:rPr lang="ru-RU" b="1" dirty="0" err="1" smtClean="0"/>
              <a:t>діях</a:t>
            </a:r>
            <a:r>
              <a:rPr lang="ru-RU" b="1" dirty="0" smtClean="0"/>
              <a:t> ;</a:t>
            </a:r>
            <a:endParaRPr lang="uk-UA" b="1" dirty="0" smtClean="0"/>
          </a:p>
          <a:p>
            <a:pPr>
              <a:buNone/>
            </a:pPr>
            <a:r>
              <a:rPr lang="uk-UA" b="1" dirty="0" smtClean="0"/>
              <a:t>  3-а група: </a:t>
            </a:r>
            <a:r>
              <a:rPr lang="en-US" b="1" dirty="0" smtClean="0"/>
              <a:t>  </a:t>
            </a:r>
            <a:r>
              <a:rPr lang="uk-UA" b="1" dirty="0" smtClean="0"/>
              <a:t>записати вираз до задачі ;</a:t>
            </a:r>
          </a:p>
          <a:p>
            <a:pPr>
              <a:buNone/>
            </a:pPr>
            <a:r>
              <a:rPr lang="uk-UA" b="1" dirty="0" smtClean="0"/>
              <a:t>  4-а група:</a:t>
            </a:r>
            <a:r>
              <a:rPr lang="en-US" b="1" dirty="0" smtClean="0"/>
              <a:t>   </a:t>
            </a:r>
            <a:r>
              <a:rPr lang="uk-UA" b="1" dirty="0" smtClean="0"/>
              <a:t>скласти задачу за числовими    </a:t>
            </a:r>
          </a:p>
          <a:p>
            <a:pPr>
              <a:buNone/>
            </a:pPr>
            <a:r>
              <a:rPr lang="uk-UA" b="1" dirty="0" smtClean="0"/>
              <a:t>                    даними. </a:t>
            </a:r>
            <a:endParaRPr lang="ru-RU" b="1" dirty="0" smtClean="0"/>
          </a:p>
          <a:p>
            <a:pPr>
              <a:buNone/>
            </a:pPr>
            <a:endParaRPr lang="en-US" b="1" dirty="0" smtClean="0"/>
          </a:p>
          <a:p>
            <a:pPr>
              <a:buNone/>
            </a:pPr>
            <a:r>
              <a:rPr lang="uk-UA" b="1" dirty="0" smtClean="0"/>
              <a:t> </a:t>
            </a:r>
            <a:endParaRPr lang="ru-RU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32240" y="6375808"/>
            <a:ext cx="2578832" cy="68281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/>
              <a:t>Наш гаманець</a:t>
            </a:r>
            <a:endParaRPr lang="ru-RU" b="1" dirty="0"/>
          </a:p>
        </p:txBody>
      </p:sp>
      <p:pic>
        <p:nvPicPr>
          <p:cNvPr id="4" name="Содержимое 14" descr="meshok0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l="5670" t="3150" r="27189" b="15949"/>
          <a:stretch>
            <a:fillRect/>
          </a:stretch>
        </p:blipFill>
        <p:spPr bwMode="auto">
          <a:xfrm>
            <a:off x="1000100" y="2285992"/>
            <a:ext cx="2108000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Овал 5"/>
          <p:cNvSpPr/>
          <p:nvPr/>
        </p:nvSpPr>
        <p:spPr>
          <a:xfrm>
            <a:off x="4071934" y="2428868"/>
            <a:ext cx="1000132" cy="9858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dirty="0" smtClean="0"/>
              <a:t>8к.  </a:t>
            </a:r>
            <a:endParaRPr lang="ru-RU" sz="2800" dirty="0"/>
          </a:p>
        </p:txBody>
      </p:sp>
      <p:sp>
        <p:nvSpPr>
          <p:cNvPr id="10" name="Овал 9"/>
          <p:cNvSpPr/>
          <p:nvPr/>
        </p:nvSpPr>
        <p:spPr>
          <a:xfrm>
            <a:off x="4071934" y="1428736"/>
            <a:ext cx="1000132" cy="9858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dirty="0" smtClean="0"/>
              <a:t>2к.  </a:t>
            </a:r>
            <a:endParaRPr lang="ru-RU" sz="2800" dirty="0"/>
          </a:p>
        </p:txBody>
      </p:sp>
      <p:sp>
        <p:nvSpPr>
          <p:cNvPr id="11" name="Овал 10"/>
          <p:cNvSpPr/>
          <p:nvPr/>
        </p:nvSpPr>
        <p:spPr>
          <a:xfrm>
            <a:off x="4071934" y="3429000"/>
            <a:ext cx="1000132" cy="9858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dirty="0" smtClean="0"/>
              <a:t>3к.  </a:t>
            </a:r>
            <a:endParaRPr lang="ru-RU" sz="2800" dirty="0"/>
          </a:p>
        </p:txBody>
      </p:sp>
      <p:sp>
        <p:nvSpPr>
          <p:cNvPr id="12" name="Овал 11"/>
          <p:cNvSpPr/>
          <p:nvPr/>
        </p:nvSpPr>
        <p:spPr>
          <a:xfrm>
            <a:off x="4071934" y="4429132"/>
            <a:ext cx="1000132" cy="9858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dirty="0" smtClean="0"/>
              <a:t>4к.  </a:t>
            </a:r>
            <a:endParaRPr lang="ru-RU" sz="2800" dirty="0"/>
          </a:p>
        </p:txBody>
      </p:sp>
      <p:sp>
        <p:nvSpPr>
          <p:cNvPr id="13" name="Овал 12"/>
          <p:cNvSpPr/>
          <p:nvPr/>
        </p:nvSpPr>
        <p:spPr>
          <a:xfrm>
            <a:off x="5786446" y="1428736"/>
            <a:ext cx="1000132" cy="9858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dirty="0" smtClean="0"/>
              <a:t>8к.  </a:t>
            </a:r>
            <a:endParaRPr lang="ru-RU" sz="2800" dirty="0"/>
          </a:p>
        </p:txBody>
      </p:sp>
      <p:sp>
        <p:nvSpPr>
          <p:cNvPr id="16" name="Овал 15"/>
          <p:cNvSpPr/>
          <p:nvPr/>
        </p:nvSpPr>
        <p:spPr>
          <a:xfrm rot="10800000" flipV="1">
            <a:off x="5786446" y="2428868"/>
            <a:ext cx="928694" cy="92869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dirty="0" smtClean="0"/>
              <a:t>4к.  </a:t>
            </a:r>
            <a:endParaRPr lang="ru-RU" sz="2800" dirty="0"/>
          </a:p>
        </p:txBody>
      </p:sp>
      <p:pic>
        <p:nvPicPr>
          <p:cNvPr id="14" name="Рисунок 13" descr="post-207850-1266987079.pn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 flipH="1">
            <a:off x="-1" y="0"/>
            <a:ext cx="1927351" cy="2071678"/>
          </a:xfrm>
          <a:prstGeom prst="rect">
            <a:avLst/>
          </a:prstGeom>
        </p:spPr>
      </p:pic>
      <p:pic>
        <p:nvPicPr>
          <p:cNvPr id="15" name="Рисунок 14" descr="post-56918-1251051292.pn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 flipH="1">
            <a:off x="8000992" y="0"/>
            <a:ext cx="1143008" cy="1584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86578" y="6309320"/>
            <a:ext cx="2578832" cy="68281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/>
              <a:t>Завдання уроку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85860"/>
            <a:ext cx="8543956" cy="4840303"/>
          </a:xfrm>
        </p:spPr>
        <p:txBody>
          <a:bodyPr/>
          <a:lstStyle/>
          <a:p>
            <a:pPr>
              <a:buNone/>
            </a:pPr>
            <a:r>
              <a:rPr lang="uk-UA" b="1" dirty="0" smtClean="0"/>
              <a:t>1. Засвоїти табличні випадки множення числа </a:t>
            </a:r>
            <a:r>
              <a:rPr lang="uk-UA" b="1" smtClean="0"/>
              <a:t>2 .</a:t>
            </a:r>
            <a:endParaRPr lang="uk-UA" b="1" dirty="0" smtClean="0"/>
          </a:p>
          <a:p>
            <a:pPr>
              <a:buNone/>
            </a:pPr>
            <a:r>
              <a:rPr lang="uk-UA" b="1" dirty="0" smtClean="0"/>
              <a:t>2.Знаходити значення виразів використовуючи таблицю множення числа 2.</a:t>
            </a:r>
          </a:p>
          <a:p>
            <a:pPr>
              <a:buNone/>
            </a:pPr>
            <a:r>
              <a:rPr lang="uk-UA" b="1" dirty="0" smtClean="0"/>
              <a:t>3.Порівнювати вирази.</a:t>
            </a:r>
          </a:p>
          <a:p>
            <a:pPr>
              <a:buNone/>
            </a:pPr>
            <a:r>
              <a:rPr lang="uk-UA" b="1" dirty="0" smtClean="0"/>
              <a:t>4.Розв</a:t>
            </a:r>
            <a:r>
              <a:rPr lang="en-US" b="1" dirty="0" smtClean="0"/>
              <a:t>’</a:t>
            </a:r>
            <a:r>
              <a:rPr lang="uk-UA" b="1" dirty="0" err="1" smtClean="0"/>
              <a:t>язувати</a:t>
            </a:r>
            <a:r>
              <a:rPr lang="uk-UA" b="1" dirty="0" smtClean="0"/>
              <a:t>  задачі  </a:t>
            </a:r>
            <a:r>
              <a:rPr lang="uk-UA" b="1" dirty="0" err="1" smtClean="0"/>
              <a:t>пов</a:t>
            </a:r>
            <a:r>
              <a:rPr lang="en-US" b="1" dirty="0" smtClean="0"/>
              <a:t>’</a:t>
            </a:r>
            <a:r>
              <a:rPr lang="uk-UA" b="1" dirty="0" err="1" smtClean="0"/>
              <a:t>язані</a:t>
            </a:r>
            <a:r>
              <a:rPr lang="uk-UA" b="1" dirty="0" smtClean="0"/>
              <a:t> з дією множення.</a:t>
            </a:r>
          </a:p>
          <a:p>
            <a:pPr>
              <a:buNone/>
            </a:pPr>
            <a:r>
              <a:rPr lang="uk-UA" b="1" dirty="0" smtClean="0"/>
              <a:t>5.Розвивати логічне мислення.</a:t>
            </a:r>
            <a:endParaRPr lang="ru-RU" b="1" dirty="0"/>
          </a:p>
        </p:txBody>
      </p:sp>
      <p:pic>
        <p:nvPicPr>
          <p:cNvPr id="4" name="Рисунок 3" descr="buratino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286644" y="3714752"/>
            <a:ext cx="2114564" cy="2643206"/>
          </a:xfrm>
          <a:prstGeom prst="rect">
            <a:avLst/>
          </a:prstGeom>
        </p:spPr>
      </p:pic>
      <p:pic>
        <p:nvPicPr>
          <p:cNvPr id="5" name="Рисунок 4" descr="post-56918-1251051292.pn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 flipH="1">
            <a:off x="8000992" y="0"/>
            <a:ext cx="1143008" cy="1584000"/>
          </a:xfrm>
          <a:prstGeom prst="rect">
            <a:avLst/>
          </a:prstGeom>
        </p:spPr>
      </p:pic>
      <p:pic>
        <p:nvPicPr>
          <p:cNvPr id="6" name="Рисунок 5" descr="post-207850-1266987079.png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>
          <a:xfrm flipH="1">
            <a:off x="-2" y="0"/>
            <a:ext cx="1428730" cy="15357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 </a:t>
            </a:r>
            <a:endParaRPr lang="ru-RU" dirty="0"/>
          </a:p>
        </p:txBody>
      </p:sp>
      <p:pic>
        <p:nvPicPr>
          <p:cNvPr id="4" name="Рисунок 3" descr="post-207850-1266987079.pn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 flipH="1">
            <a:off x="214282" y="214290"/>
            <a:ext cx="1928826" cy="2073263"/>
          </a:xfrm>
          <a:prstGeom prst="rect">
            <a:avLst/>
          </a:prstGeom>
        </p:spPr>
      </p:pic>
      <p:pic>
        <p:nvPicPr>
          <p:cNvPr id="5" name="Рисунок 4" descr="post-56918-1251051292.pn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 flipH="1">
            <a:off x="7715272" y="428604"/>
            <a:ext cx="1143008" cy="1584000"/>
          </a:xfrm>
          <a:prstGeom prst="rect">
            <a:avLst/>
          </a:prstGeom>
        </p:spPr>
      </p:pic>
      <p:pic>
        <p:nvPicPr>
          <p:cNvPr id="6" name="Содержимое 3" descr="buratino.png"/>
          <p:cNvPicPr>
            <a:picLocks noGrp="1" noChangeAspect="1"/>
          </p:cNvPicPr>
          <p:nvPr>
            <p:ph idx="1"/>
          </p:nvPr>
        </p:nvPicPr>
        <p:blipFill>
          <a:blip r:embed="rId4" cstate="print"/>
          <a:stretch>
            <a:fillRect/>
          </a:stretch>
        </p:blipFill>
        <p:spPr bwMode="auto">
          <a:xfrm>
            <a:off x="-142908" y="3429000"/>
            <a:ext cx="2357454" cy="2946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371172" y="2357430"/>
            <a:ext cx="840166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№ 641, № 642, с.108-109</a:t>
            </a:r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357290" y="357166"/>
            <a:ext cx="6580409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Домашнє завдання</a:t>
            </a:r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pic>
        <p:nvPicPr>
          <p:cNvPr id="8" name="Рисунок 7" descr="post-207850-1266987079.pn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 flipH="1">
            <a:off x="366682" y="366690"/>
            <a:ext cx="1928826" cy="207326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32240" y="6384337"/>
            <a:ext cx="2578832" cy="68281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/>
              <a:t>Наш гаманець</a:t>
            </a:r>
            <a:endParaRPr lang="ru-RU" b="1" dirty="0"/>
          </a:p>
        </p:txBody>
      </p:sp>
      <p:pic>
        <p:nvPicPr>
          <p:cNvPr id="4" name="Содержимое 14" descr="meshok0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l="5670" t="3150" r="27189" b="15949"/>
          <a:stretch>
            <a:fillRect/>
          </a:stretch>
        </p:blipFill>
        <p:spPr bwMode="auto">
          <a:xfrm>
            <a:off x="785786" y="2357430"/>
            <a:ext cx="1928826" cy="2091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Овал 5"/>
          <p:cNvSpPr/>
          <p:nvPr/>
        </p:nvSpPr>
        <p:spPr>
          <a:xfrm>
            <a:off x="4071934" y="2428868"/>
            <a:ext cx="1000132" cy="9858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dirty="0" smtClean="0"/>
              <a:t>8к.  </a:t>
            </a:r>
            <a:endParaRPr lang="ru-RU" sz="2800" dirty="0"/>
          </a:p>
        </p:txBody>
      </p:sp>
      <p:sp>
        <p:nvSpPr>
          <p:cNvPr id="10" name="Овал 9"/>
          <p:cNvSpPr/>
          <p:nvPr/>
        </p:nvSpPr>
        <p:spPr>
          <a:xfrm>
            <a:off x="4071934" y="1428736"/>
            <a:ext cx="1000132" cy="9858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dirty="0" smtClean="0"/>
              <a:t>2к.  </a:t>
            </a:r>
            <a:endParaRPr lang="ru-RU" sz="2800" dirty="0"/>
          </a:p>
        </p:txBody>
      </p:sp>
      <p:sp>
        <p:nvSpPr>
          <p:cNvPr id="11" name="Овал 10"/>
          <p:cNvSpPr/>
          <p:nvPr/>
        </p:nvSpPr>
        <p:spPr>
          <a:xfrm>
            <a:off x="4071934" y="3429000"/>
            <a:ext cx="1000132" cy="9858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dirty="0" smtClean="0"/>
              <a:t>3к.  </a:t>
            </a:r>
            <a:endParaRPr lang="ru-RU" sz="2800" dirty="0"/>
          </a:p>
        </p:txBody>
      </p:sp>
      <p:sp>
        <p:nvSpPr>
          <p:cNvPr id="12" name="Овал 11"/>
          <p:cNvSpPr/>
          <p:nvPr/>
        </p:nvSpPr>
        <p:spPr>
          <a:xfrm>
            <a:off x="4071934" y="4429132"/>
            <a:ext cx="1000132" cy="9858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dirty="0" smtClean="0"/>
              <a:t>4к.  </a:t>
            </a:r>
            <a:endParaRPr lang="ru-RU" sz="2800" dirty="0"/>
          </a:p>
        </p:txBody>
      </p:sp>
      <p:sp>
        <p:nvSpPr>
          <p:cNvPr id="13" name="Овал 12"/>
          <p:cNvSpPr/>
          <p:nvPr/>
        </p:nvSpPr>
        <p:spPr>
          <a:xfrm>
            <a:off x="5786446" y="1428736"/>
            <a:ext cx="1000132" cy="9858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dirty="0" smtClean="0"/>
              <a:t>8к.  </a:t>
            </a:r>
            <a:endParaRPr lang="ru-RU" sz="2800" dirty="0"/>
          </a:p>
        </p:txBody>
      </p:sp>
      <p:sp>
        <p:nvSpPr>
          <p:cNvPr id="14" name="Овал 13"/>
          <p:cNvSpPr/>
          <p:nvPr/>
        </p:nvSpPr>
        <p:spPr>
          <a:xfrm>
            <a:off x="5786446" y="2428868"/>
            <a:ext cx="1000132" cy="9858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dirty="0" smtClean="0"/>
              <a:t>4к.  </a:t>
            </a:r>
            <a:endParaRPr lang="ru-RU" sz="2800" dirty="0"/>
          </a:p>
        </p:txBody>
      </p:sp>
      <p:sp>
        <p:nvSpPr>
          <p:cNvPr id="20" name="Овал 19"/>
          <p:cNvSpPr/>
          <p:nvPr/>
        </p:nvSpPr>
        <p:spPr>
          <a:xfrm>
            <a:off x="5786446" y="3429000"/>
            <a:ext cx="1000132" cy="10001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dirty="0" smtClean="0"/>
              <a:t>3к.</a:t>
            </a:r>
            <a:endParaRPr lang="ru-RU" sz="2800" dirty="0"/>
          </a:p>
        </p:txBody>
      </p:sp>
      <p:sp>
        <p:nvSpPr>
          <p:cNvPr id="21" name="Овал 20"/>
          <p:cNvSpPr/>
          <p:nvPr/>
        </p:nvSpPr>
        <p:spPr>
          <a:xfrm>
            <a:off x="7429520" y="2428868"/>
            <a:ext cx="1000132" cy="10001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dirty="0" smtClean="0"/>
              <a:t>2к.</a:t>
            </a:r>
            <a:endParaRPr lang="ru-RU" sz="2800" dirty="0"/>
          </a:p>
        </p:txBody>
      </p:sp>
      <p:sp>
        <p:nvSpPr>
          <p:cNvPr id="22" name="Овал 21"/>
          <p:cNvSpPr/>
          <p:nvPr/>
        </p:nvSpPr>
        <p:spPr>
          <a:xfrm>
            <a:off x="7429520" y="1428736"/>
            <a:ext cx="1000132" cy="10001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dirty="0" smtClean="0"/>
              <a:t>2к.</a:t>
            </a:r>
            <a:endParaRPr lang="ru-RU" sz="2800" dirty="0"/>
          </a:p>
        </p:txBody>
      </p:sp>
      <p:sp>
        <p:nvSpPr>
          <p:cNvPr id="23" name="Овал 22"/>
          <p:cNvSpPr/>
          <p:nvPr/>
        </p:nvSpPr>
        <p:spPr>
          <a:xfrm>
            <a:off x="5786446" y="4429132"/>
            <a:ext cx="1000132" cy="10001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dirty="0" smtClean="0"/>
              <a:t>5к.</a:t>
            </a:r>
            <a:endParaRPr lang="ru-RU" sz="2800" dirty="0"/>
          </a:p>
        </p:txBody>
      </p:sp>
      <p:sp>
        <p:nvSpPr>
          <p:cNvPr id="24" name="Овал 23"/>
          <p:cNvSpPr/>
          <p:nvPr/>
        </p:nvSpPr>
        <p:spPr>
          <a:xfrm>
            <a:off x="7429520" y="3429000"/>
            <a:ext cx="1000132" cy="10001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dirty="0" smtClean="0"/>
              <a:t>2к.</a:t>
            </a:r>
            <a:endParaRPr lang="ru-RU" sz="2800" dirty="0"/>
          </a:p>
        </p:txBody>
      </p:sp>
      <p:sp>
        <p:nvSpPr>
          <p:cNvPr id="25" name="Овал 24"/>
          <p:cNvSpPr/>
          <p:nvPr/>
        </p:nvSpPr>
        <p:spPr>
          <a:xfrm>
            <a:off x="7429520" y="4429132"/>
            <a:ext cx="1000132" cy="10001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dirty="0" smtClean="0"/>
              <a:t>1к.</a:t>
            </a:r>
            <a:endParaRPr lang="ru-RU" sz="2800" dirty="0"/>
          </a:p>
        </p:txBody>
      </p:sp>
      <p:pic>
        <p:nvPicPr>
          <p:cNvPr id="16" name="Рисунок 15" descr="post-207850-1266987079.pn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 flipH="1">
            <a:off x="-1" y="0"/>
            <a:ext cx="1927351" cy="2071678"/>
          </a:xfrm>
          <a:prstGeom prst="rect">
            <a:avLst/>
          </a:prstGeom>
        </p:spPr>
      </p:pic>
      <p:pic>
        <p:nvPicPr>
          <p:cNvPr id="17" name="Рисунок 16" descr="post-56918-1251051292.pn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 flipH="1">
            <a:off x="8164578" y="0"/>
            <a:ext cx="979421" cy="135729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60817" y="6309320"/>
            <a:ext cx="2578832" cy="68281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Ключик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072206"/>
            <a:ext cx="8229600" cy="53957"/>
          </a:xfrm>
          <a:ln w="38100"/>
        </p:spPr>
        <p:txBody>
          <a:bodyPr/>
          <a:lstStyle/>
          <a:p>
            <a:pPr>
              <a:buNone/>
            </a:pPr>
            <a:endParaRPr lang="ru-RU" dirty="0">
              <a:ln w="38100">
                <a:solidFill>
                  <a:sysClr val="windowText" lastClr="000000"/>
                </a:solidFill>
              </a:ln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rot="5400000" flipH="1" flipV="1">
            <a:off x="571472" y="3429000"/>
            <a:ext cx="571504" cy="0"/>
          </a:xfrm>
          <a:prstGeom prst="line">
            <a:avLst/>
          </a:prstGeom>
          <a:ln w="5715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857224" y="3143248"/>
            <a:ext cx="2286016" cy="0"/>
          </a:xfrm>
          <a:prstGeom prst="line">
            <a:avLst/>
          </a:prstGeom>
          <a:ln w="5715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rot="5400000" flipH="1" flipV="1">
            <a:off x="2714612" y="2714620"/>
            <a:ext cx="857256" cy="0"/>
          </a:xfrm>
          <a:prstGeom prst="line">
            <a:avLst/>
          </a:prstGeom>
          <a:ln w="5715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3143240" y="2285992"/>
            <a:ext cx="1143008" cy="0"/>
          </a:xfrm>
          <a:prstGeom prst="line">
            <a:avLst/>
          </a:prstGeom>
          <a:ln w="5715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rot="5400000">
            <a:off x="3143240" y="3429000"/>
            <a:ext cx="2286016" cy="0"/>
          </a:xfrm>
          <a:prstGeom prst="line">
            <a:avLst/>
          </a:prstGeom>
          <a:ln w="5715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rot="10800000">
            <a:off x="3143240" y="4572008"/>
            <a:ext cx="1143008" cy="0"/>
          </a:xfrm>
          <a:prstGeom prst="line">
            <a:avLst/>
          </a:prstGeom>
          <a:ln w="5715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 rot="5400000" flipH="1" flipV="1">
            <a:off x="2678893" y="4179099"/>
            <a:ext cx="928694" cy="0"/>
          </a:xfrm>
          <a:prstGeom prst="line">
            <a:avLst/>
          </a:prstGeom>
          <a:ln w="5715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 rot="10800000">
            <a:off x="1714480" y="3714752"/>
            <a:ext cx="1428760" cy="0"/>
          </a:xfrm>
          <a:prstGeom prst="line">
            <a:avLst/>
          </a:prstGeom>
          <a:ln w="5715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 rot="5400000">
            <a:off x="1428728" y="4000504"/>
            <a:ext cx="571504" cy="0"/>
          </a:xfrm>
          <a:prstGeom prst="line">
            <a:avLst/>
          </a:prstGeom>
          <a:ln w="5715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 rot="10800000">
            <a:off x="1142976" y="4286256"/>
            <a:ext cx="571504" cy="0"/>
          </a:xfrm>
          <a:prstGeom prst="line">
            <a:avLst/>
          </a:prstGeom>
          <a:ln w="5715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 rot="5400000" flipH="1" flipV="1">
            <a:off x="857224" y="4000504"/>
            <a:ext cx="571504" cy="0"/>
          </a:xfrm>
          <a:prstGeom prst="line">
            <a:avLst/>
          </a:prstGeom>
          <a:ln w="5715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 rot="10800000">
            <a:off x="857224" y="3714752"/>
            <a:ext cx="285752" cy="0"/>
          </a:xfrm>
          <a:prstGeom prst="line">
            <a:avLst/>
          </a:prstGeom>
          <a:ln w="5715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/>
          <p:nvPr/>
        </p:nvCxnSpPr>
        <p:spPr>
          <a:xfrm rot="5400000" flipH="1" flipV="1">
            <a:off x="1214414" y="4286256"/>
            <a:ext cx="0" cy="0"/>
          </a:xfrm>
          <a:prstGeom prst="line">
            <a:avLst/>
          </a:prstGeom>
          <a:ln w="5715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/>
          <p:nvPr/>
        </p:nvCxnSpPr>
        <p:spPr>
          <a:xfrm rot="10800000">
            <a:off x="1142976" y="4286256"/>
            <a:ext cx="571504" cy="0"/>
          </a:xfrm>
          <a:prstGeom prst="line">
            <a:avLst/>
          </a:prstGeom>
          <a:ln w="5715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/>
        </p:nvCxnSpPr>
        <p:spPr>
          <a:xfrm rot="10800000">
            <a:off x="1214414" y="4286256"/>
            <a:ext cx="500066" cy="0"/>
          </a:xfrm>
          <a:prstGeom prst="line">
            <a:avLst/>
          </a:prstGeom>
          <a:ln w="5715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0" name="Рисунок 39" descr="post-207850-1266987079.pn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 flipH="1">
            <a:off x="214282" y="214290"/>
            <a:ext cx="1928826" cy="2073263"/>
          </a:xfrm>
          <a:prstGeom prst="rect">
            <a:avLst/>
          </a:prstGeom>
        </p:spPr>
      </p:pic>
      <p:pic>
        <p:nvPicPr>
          <p:cNvPr id="41" name="Рисунок 40" descr="post-56918-1251051292.pn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 flipH="1">
            <a:off x="7715272" y="428604"/>
            <a:ext cx="1143008" cy="1584000"/>
          </a:xfrm>
          <a:prstGeom prst="rect">
            <a:avLst/>
          </a:prstGeom>
        </p:spPr>
      </p:pic>
      <p:pic>
        <p:nvPicPr>
          <p:cNvPr id="42" name="Содержимое 3" descr="buratino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6357950" y="3214686"/>
            <a:ext cx="2271696" cy="28396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60232" y="6239335"/>
            <a:ext cx="2578832" cy="68281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 descr="post-207850-1266987079.pn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>
          <a:xfrm flipH="1">
            <a:off x="142844" y="0"/>
            <a:ext cx="2409825" cy="2590800"/>
          </a:xfrm>
          <a:prstGeom prst="rect">
            <a:avLst/>
          </a:prstGeom>
        </p:spPr>
      </p:pic>
      <p:pic>
        <p:nvPicPr>
          <p:cNvPr id="5" name="Рисунок 4" descr="post-56918-1251051292.pn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 flipH="1">
            <a:off x="7715272" y="428604"/>
            <a:ext cx="1143008" cy="1584000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2214546" y="4500570"/>
            <a:ext cx="492102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pic>
        <p:nvPicPr>
          <p:cNvPr id="9" name="Содержимое 3" descr="buratino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3000364" y="714356"/>
            <a:ext cx="3071834" cy="38397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Прямоугольник 9"/>
          <p:cNvSpPr/>
          <p:nvPr/>
        </p:nvSpPr>
        <p:spPr>
          <a:xfrm>
            <a:off x="2428860" y="4286256"/>
            <a:ext cx="4249240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uk-UA" sz="7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МОЛОДЦІ</a:t>
            </a:r>
            <a:endParaRPr lang="ru-RU" sz="72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58068" y="6309320"/>
            <a:ext cx="2578832" cy="68281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buratino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42844" y="1928802"/>
            <a:ext cx="3395683" cy="4244605"/>
          </a:xfrm>
          <a:prstGeom prst="rect">
            <a:avLst/>
          </a:prstGeom>
        </p:spPr>
      </p:pic>
      <p:pic>
        <p:nvPicPr>
          <p:cNvPr id="5" name="Рисунок 4" descr="N_picture_91_infinitely(2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643734"/>
          </a:xfrm>
          <a:prstGeom prst="rect">
            <a:avLst/>
          </a:prstGeom>
        </p:spPr>
      </p:pic>
      <p:pic>
        <p:nvPicPr>
          <p:cNvPr id="6" name="Рисунок 5" descr="buratino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357222" y="3821884"/>
            <a:ext cx="2428892" cy="3036116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857224" y="285728"/>
            <a:ext cx="685804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 МАТЕМАТИКА</a:t>
            </a:r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pic>
        <p:nvPicPr>
          <p:cNvPr id="13" name="Рисунок 12" descr="1261579346_zolotoy_kluchik.jpg"/>
          <p:cNvPicPr>
            <a:picLocks noChangeAspect="1"/>
          </p:cNvPicPr>
          <p:nvPr/>
        </p:nvPicPr>
        <p:blipFill>
          <a:blip r:embed="rId4" cstate="print"/>
          <a:srcRect l="20465" t="5720" r="17013" b="7183"/>
          <a:stretch>
            <a:fillRect/>
          </a:stretch>
        </p:blipFill>
        <p:spPr>
          <a:xfrm rot="5400000">
            <a:off x="6965958" y="4970504"/>
            <a:ext cx="969994" cy="212379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32240" y="6313418"/>
            <a:ext cx="2578832" cy="68281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/>
              <a:t>Вилучи </a:t>
            </a:r>
            <a:r>
              <a:rPr lang="uk-UA" b="1" dirty="0" smtClean="0">
                <a:solidFill>
                  <a:srgbClr val="FF0000"/>
                </a:solidFill>
              </a:rPr>
              <a:t>,,</a:t>
            </a:r>
            <a:r>
              <a:rPr lang="uk-UA" b="1" dirty="0" err="1" smtClean="0">
                <a:solidFill>
                  <a:srgbClr val="FF0000"/>
                </a:solidFill>
              </a:rPr>
              <a:t>зайве”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uk-UA" b="1" dirty="0" smtClean="0"/>
              <a:t> </a:t>
            </a:r>
            <a:r>
              <a:rPr lang="uk-UA" sz="4000" b="1" dirty="0" smtClean="0"/>
              <a:t>47 , 34 , 52 , 2 , 95</a:t>
            </a:r>
            <a:endParaRPr lang="uk-UA" sz="4000" b="1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uk-UA" sz="4000" b="1" dirty="0" smtClean="0"/>
              <a:t> 50 , 40 , 2 , 10 , 60</a:t>
            </a:r>
            <a:endParaRPr lang="uk-UA" sz="4000" b="1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uk-UA" sz="4000" b="1" dirty="0" smtClean="0">
                <a:solidFill>
                  <a:srgbClr val="FF0000"/>
                </a:solidFill>
              </a:rPr>
              <a:t> </a:t>
            </a:r>
            <a:r>
              <a:rPr lang="uk-UA" sz="4000" b="1" dirty="0" smtClean="0"/>
              <a:t>7 , </a:t>
            </a:r>
            <a:r>
              <a:rPr lang="en-US" sz="4000" b="1" dirty="0" smtClean="0"/>
              <a:t>9</a:t>
            </a:r>
            <a:r>
              <a:rPr lang="uk-UA" sz="4000" b="1" dirty="0" smtClean="0"/>
              <a:t> , 15 , 2 , 13</a:t>
            </a:r>
            <a:endParaRPr lang="uk-UA" sz="4000" b="1" dirty="0" smtClean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 flipH="1">
            <a:off x="7546677" y="1571612"/>
            <a:ext cx="38290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800" b="1" dirty="0" smtClean="0">
                <a:solidFill>
                  <a:srgbClr val="FF0000"/>
                </a:solidFill>
              </a:rPr>
              <a:t>2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572396" y="2214554"/>
            <a:ext cx="49725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800" b="1" dirty="0" smtClean="0">
                <a:solidFill>
                  <a:srgbClr val="FF0000"/>
                </a:solidFill>
              </a:rPr>
              <a:t>2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572396" y="2928934"/>
            <a:ext cx="5000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800" b="1" dirty="0" smtClean="0">
                <a:solidFill>
                  <a:srgbClr val="FF0000"/>
                </a:solidFill>
              </a:rPr>
              <a:t>2</a:t>
            </a:r>
            <a:endParaRPr lang="ru-RU" sz="4800" b="1" dirty="0">
              <a:solidFill>
                <a:srgbClr val="FF0000"/>
              </a:solidFill>
            </a:endParaRPr>
          </a:p>
        </p:txBody>
      </p:sp>
      <p:pic>
        <p:nvPicPr>
          <p:cNvPr id="8" name="Рисунок 7" descr="post-207850-1266987079.pn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 flipH="1">
            <a:off x="0" y="0"/>
            <a:ext cx="1785950" cy="1919689"/>
          </a:xfrm>
          <a:prstGeom prst="rect">
            <a:avLst/>
          </a:prstGeom>
        </p:spPr>
      </p:pic>
      <p:pic>
        <p:nvPicPr>
          <p:cNvPr id="10" name="Рисунок 9" descr="post-56918-1251051292.pn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 flipH="1">
            <a:off x="8001024" y="142852"/>
            <a:ext cx="876322" cy="121442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80232" y="6311082"/>
            <a:ext cx="2578832" cy="68281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Рисунок 6" descr="2126063.jpg"/>
          <p:cNvPicPr>
            <a:picLocks noChangeAspect="1"/>
          </p:cNvPicPr>
          <p:nvPr/>
        </p:nvPicPr>
        <p:blipFill>
          <a:blip r:embed="rId2" cstate="print"/>
          <a:srcRect l="21862" r="30706"/>
          <a:stretch>
            <a:fillRect/>
          </a:stretch>
        </p:blipFill>
        <p:spPr>
          <a:xfrm>
            <a:off x="0" y="0"/>
            <a:ext cx="4214842" cy="6858000"/>
          </a:xfrm>
          <a:prstGeom prst="rect">
            <a:avLst/>
          </a:prstGeom>
        </p:spPr>
      </p:pic>
      <p:pic>
        <p:nvPicPr>
          <p:cNvPr id="13" name="Рисунок 12" descr="Отсканировано2 08.02.2011 12-57.bmp"/>
          <p:cNvPicPr>
            <a:picLocks noChangeAspect="1"/>
          </p:cNvPicPr>
          <p:nvPr/>
        </p:nvPicPr>
        <p:blipFill>
          <a:blip r:embed="rId3" cstate="print"/>
          <a:srcRect l="8648" t="2083" r="1264" b="32292"/>
          <a:stretch>
            <a:fillRect/>
          </a:stretch>
        </p:blipFill>
        <p:spPr>
          <a:xfrm>
            <a:off x="4200198" y="714356"/>
            <a:ext cx="4943802" cy="614364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81297" y="6318064"/>
            <a:ext cx="2578832" cy="682811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25602"/>
          </a:xfrm>
        </p:spPr>
        <p:txBody>
          <a:bodyPr/>
          <a:lstStyle/>
          <a:p>
            <a:r>
              <a:rPr lang="ru-RU" sz="3200" b="1" dirty="0" err="1" smtClean="0"/>
              <a:t>Математичний</a:t>
            </a:r>
            <a:r>
              <a:rPr lang="ru-RU" sz="3200" b="1" dirty="0" smtClean="0"/>
              <a:t> диктант:2, 22, 1</a:t>
            </a:r>
            <a:r>
              <a:rPr lang="en-US" sz="3200" b="1" dirty="0" smtClean="0"/>
              <a:t>6</a:t>
            </a:r>
            <a:r>
              <a:rPr lang="ru-RU" sz="3200" b="1" dirty="0" smtClean="0"/>
              <a:t>, 18, 81,1,8.</a:t>
            </a:r>
            <a:endParaRPr lang="ru-RU" sz="3200" b="1" dirty="0"/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457200" y="1571612"/>
            <a:ext cx="8229600" cy="4554551"/>
          </a:xfrm>
          <a:ln w="38100"/>
        </p:spPr>
        <p:txBody>
          <a:bodyPr/>
          <a:lstStyle/>
          <a:p>
            <a:pPr>
              <a:buNone/>
            </a:pPr>
            <a:r>
              <a:rPr lang="ru-RU" b="1" dirty="0" smtClean="0"/>
              <a:t>    </a:t>
            </a:r>
            <a:r>
              <a:rPr lang="en-US" b="1" dirty="0" smtClean="0"/>
              <a:t>4 + 4  = 8                  </a:t>
            </a:r>
            <a:r>
              <a:rPr lang="ru-RU" b="1" dirty="0" smtClean="0"/>
              <a:t>          </a:t>
            </a:r>
            <a:r>
              <a:rPr lang="en-US" b="1" dirty="0" smtClean="0"/>
              <a:t> </a:t>
            </a:r>
            <a:r>
              <a:rPr lang="ru-RU" b="1" dirty="0" smtClean="0"/>
              <a:t>4</a:t>
            </a:r>
            <a:r>
              <a:rPr lang="en-US" b="1" dirty="0" smtClean="0"/>
              <a:t> x 2= 8</a:t>
            </a:r>
          </a:p>
          <a:p>
            <a:pPr>
              <a:buNone/>
            </a:pPr>
            <a:r>
              <a:rPr lang="en-US" b="1" dirty="0" smtClean="0"/>
              <a:t>    2+ 2 +2 + 2= 8                    2 x 4 = 8</a:t>
            </a:r>
          </a:p>
          <a:p>
            <a:pPr>
              <a:buNone/>
            </a:pPr>
            <a:endParaRPr lang="en-US" b="1" dirty="0" smtClean="0"/>
          </a:p>
          <a:p>
            <a:pPr>
              <a:buNone/>
            </a:pPr>
            <a:r>
              <a:rPr lang="en-US" b="1" dirty="0" smtClean="0"/>
              <a:t>             </a:t>
            </a:r>
            <a:r>
              <a:rPr lang="uk-UA" b="1" dirty="0" smtClean="0"/>
              <a:t> </a:t>
            </a:r>
            <a:r>
              <a:rPr lang="en-US" b="1" dirty="0" smtClean="0"/>
              <a:t>    2 </a:t>
            </a:r>
            <a:r>
              <a:rPr lang="uk-UA" b="1" dirty="0" smtClean="0"/>
              <a:t>    </a:t>
            </a:r>
            <a:r>
              <a:rPr lang="en-US" b="1" dirty="0" smtClean="0"/>
              <a:t>x</a:t>
            </a:r>
            <a:r>
              <a:rPr lang="uk-UA" b="1" dirty="0" smtClean="0"/>
              <a:t>      4          </a:t>
            </a:r>
            <a:r>
              <a:rPr lang="en-US" b="1" dirty="0" smtClean="0"/>
              <a:t>=</a:t>
            </a:r>
            <a:r>
              <a:rPr lang="uk-UA" b="1" dirty="0" smtClean="0"/>
              <a:t>          </a:t>
            </a:r>
            <a:r>
              <a:rPr lang="en-US" b="1" dirty="0" smtClean="0"/>
              <a:t>8</a:t>
            </a:r>
          </a:p>
          <a:p>
            <a:pPr>
              <a:buNone/>
            </a:pPr>
            <a:endParaRPr lang="en-US" b="1" dirty="0" smtClean="0"/>
          </a:p>
          <a:p>
            <a:pPr>
              <a:buNone/>
            </a:pPr>
            <a:r>
              <a:rPr lang="uk-UA" b="1" dirty="0" smtClean="0"/>
              <a:t>       </a:t>
            </a:r>
            <a:r>
              <a:rPr lang="en-US" b="1" dirty="0" smtClean="0"/>
              <a:t>          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 rot="5400000" flipH="1" flipV="1">
            <a:off x="1928794" y="4429132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rot="5400000" flipH="1" flipV="1">
            <a:off x="4929190" y="4429132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 rot="5400000">
            <a:off x="6108711" y="4249743"/>
            <a:ext cx="642942" cy="158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 rot="5400000">
            <a:off x="1928794" y="3929066"/>
            <a:ext cx="642942" cy="500066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 rot="16200000" flipH="1">
            <a:off x="3964777" y="3964785"/>
            <a:ext cx="642942" cy="42862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Рисунок 24" descr="post-56918-1251051292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 flipH="1">
            <a:off x="8215338" y="0"/>
            <a:ext cx="785786" cy="1080456"/>
          </a:xfrm>
          <a:prstGeom prst="rect">
            <a:avLst/>
          </a:prstGeom>
        </p:spPr>
      </p:pic>
      <p:pic>
        <p:nvPicPr>
          <p:cNvPr id="29" name="Рисунок 28" descr="post-207850-1266987079.pn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 flipH="1">
            <a:off x="0" y="0"/>
            <a:ext cx="1214414" cy="1305354"/>
          </a:xfrm>
          <a:prstGeom prst="rect">
            <a:avLst/>
          </a:prstGeom>
        </p:spPr>
      </p:pic>
      <p:sp>
        <p:nvSpPr>
          <p:cNvPr id="30" name="TextBox 29"/>
          <p:cNvSpPr txBox="1"/>
          <p:nvPr/>
        </p:nvSpPr>
        <p:spPr>
          <a:xfrm>
            <a:off x="928662" y="4572008"/>
            <a:ext cx="20002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>
                <a:solidFill>
                  <a:srgbClr val="FF0000"/>
                </a:solidFill>
              </a:rPr>
              <a:t>множник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3857620" y="4572008"/>
            <a:ext cx="16430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>
                <a:solidFill>
                  <a:srgbClr val="FF0000"/>
                </a:solidFill>
              </a:rPr>
              <a:t>множник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5857884" y="4572008"/>
            <a:ext cx="24288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>
                <a:solidFill>
                  <a:srgbClr val="FF0000"/>
                </a:solidFill>
              </a:rPr>
              <a:t>добуток</a:t>
            </a:r>
            <a:endParaRPr lang="ru-RU" sz="2400" b="1" dirty="0">
              <a:solidFill>
                <a:srgbClr val="FF000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04248" y="6304337"/>
            <a:ext cx="2578832" cy="68281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0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  <p:bldP spid="3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/>
              <a:t>Наш гаманець</a:t>
            </a:r>
            <a:endParaRPr lang="ru-RU" b="1" dirty="0"/>
          </a:p>
        </p:txBody>
      </p:sp>
      <p:pic>
        <p:nvPicPr>
          <p:cNvPr id="4" name="Содержимое 14" descr="meshok0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l="5670" t="3150" r="27189" b="15949"/>
          <a:stretch>
            <a:fillRect/>
          </a:stretch>
        </p:blipFill>
        <p:spPr bwMode="auto">
          <a:xfrm>
            <a:off x="714348" y="1684324"/>
            <a:ext cx="2214578" cy="24015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Овал 6"/>
          <p:cNvSpPr/>
          <p:nvPr/>
        </p:nvSpPr>
        <p:spPr>
          <a:xfrm>
            <a:off x="3929058" y="1428736"/>
            <a:ext cx="1000132" cy="10001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dirty="0" smtClean="0"/>
              <a:t>2к.</a:t>
            </a:r>
            <a:endParaRPr lang="ru-RU" sz="3200" dirty="0"/>
          </a:p>
        </p:txBody>
      </p:sp>
      <p:sp>
        <p:nvSpPr>
          <p:cNvPr id="8" name="Овал 7"/>
          <p:cNvSpPr/>
          <p:nvPr/>
        </p:nvSpPr>
        <p:spPr>
          <a:xfrm>
            <a:off x="3929058" y="2428868"/>
            <a:ext cx="1000132" cy="10001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dirty="0" smtClean="0"/>
              <a:t>8к.</a:t>
            </a:r>
            <a:endParaRPr lang="ru-RU" sz="32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60232" y="6309320"/>
            <a:ext cx="2578832" cy="68281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 dirty="0" err="1" smtClean="0">
                <a:solidFill>
                  <a:srgbClr val="FF0000"/>
                </a:solidFill>
              </a:rPr>
              <a:t>Математичний</a:t>
            </a:r>
            <a:r>
              <a:rPr lang="ru-RU" sz="3600" b="1" dirty="0" smtClean="0">
                <a:solidFill>
                  <a:srgbClr val="FF0000"/>
                </a:solidFill>
              </a:rPr>
              <a:t> диктант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643050"/>
            <a:ext cx="8143932" cy="5214950"/>
          </a:xfrm>
        </p:spPr>
        <p:txBody>
          <a:bodyPr/>
          <a:lstStyle/>
          <a:p>
            <a:pPr>
              <a:buNone/>
            </a:pPr>
            <a:r>
              <a:rPr lang="en-US" b="1" dirty="0" smtClean="0"/>
              <a:t>2</a:t>
            </a:r>
            <a:r>
              <a:rPr lang="ru-RU" b="1" dirty="0" smtClean="0"/>
              <a:t>, 22, 16, 18, 81, 1, 8.</a:t>
            </a:r>
          </a:p>
          <a:p>
            <a:pPr>
              <a:buNone/>
            </a:pPr>
            <a:r>
              <a:rPr lang="ru-RU" b="1" dirty="0" err="1" smtClean="0">
                <a:solidFill>
                  <a:srgbClr val="FF0000"/>
                </a:solidFill>
              </a:rPr>
              <a:t>Таблиця</a:t>
            </a:r>
            <a:r>
              <a:rPr lang="ru-RU" b="1" dirty="0" smtClean="0">
                <a:solidFill>
                  <a:srgbClr val="FF0000"/>
                </a:solidFill>
              </a:rPr>
              <a:t> </a:t>
            </a:r>
            <a:r>
              <a:rPr lang="ru-RU" b="1" dirty="0" err="1" smtClean="0">
                <a:solidFill>
                  <a:srgbClr val="FF0000"/>
                </a:solidFill>
              </a:rPr>
              <a:t>множення</a:t>
            </a:r>
            <a:r>
              <a:rPr lang="ru-RU" b="1" dirty="0" smtClean="0">
                <a:solidFill>
                  <a:srgbClr val="FF0000"/>
                </a:solidFill>
              </a:rPr>
              <a:t> числа 2.</a:t>
            </a:r>
          </a:p>
          <a:p>
            <a:pPr>
              <a:buNone/>
            </a:pPr>
            <a:endParaRPr lang="en-US" b="1" dirty="0" smtClean="0"/>
          </a:p>
        </p:txBody>
      </p:sp>
      <p:pic>
        <p:nvPicPr>
          <p:cNvPr id="4" name="Рисунок 3" descr="post-56918-1251051292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 flipH="1">
            <a:off x="7715272" y="142852"/>
            <a:ext cx="1143008" cy="1584000"/>
          </a:xfrm>
          <a:prstGeom prst="rect">
            <a:avLst/>
          </a:prstGeom>
        </p:spPr>
      </p:pic>
      <p:pic>
        <p:nvPicPr>
          <p:cNvPr id="5" name="Рисунок 4" descr="buratino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072198" y="3429000"/>
            <a:ext cx="2114564" cy="2643206"/>
          </a:xfrm>
          <a:prstGeom prst="rect">
            <a:avLst/>
          </a:prstGeom>
        </p:spPr>
      </p:pic>
      <p:pic>
        <p:nvPicPr>
          <p:cNvPr id="6" name="Рисунок 5" descr="post-207850-1266987079.png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 flipH="1">
            <a:off x="0" y="0"/>
            <a:ext cx="1785950" cy="1919689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285720" y="3429000"/>
            <a:ext cx="164981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2</a:t>
            </a:r>
            <a:r>
              <a:rPr lang="en-US" sz="3200" b="1" dirty="0" smtClean="0"/>
              <a:t> x </a:t>
            </a:r>
            <a:r>
              <a:rPr lang="ru-RU" sz="3200" b="1" dirty="0" smtClean="0"/>
              <a:t>2</a:t>
            </a:r>
            <a:r>
              <a:rPr lang="en-US" sz="3200" b="1" dirty="0" smtClean="0"/>
              <a:t> </a:t>
            </a:r>
            <a:r>
              <a:rPr lang="ru-RU" sz="3200" b="1" dirty="0" smtClean="0"/>
              <a:t>=</a:t>
            </a:r>
            <a:r>
              <a:rPr lang="en-US" sz="3200" b="1" dirty="0" smtClean="0"/>
              <a:t> </a:t>
            </a:r>
            <a:r>
              <a:rPr lang="ru-RU" sz="3200" b="1" dirty="0" smtClean="0"/>
              <a:t>4</a:t>
            </a:r>
            <a:endParaRPr lang="ru-RU" sz="32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285720" y="4000504"/>
            <a:ext cx="164981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/>
              <a:t>2 x 3 = 6</a:t>
            </a:r>
            <a:endParaRPr lang="ru-RU" sz="32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285720" y="4572008"/>
            <a:ext cx="164981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/>
              <a:t>2 x 4 = 8</a:t>
            </a:r>
            <a:endParaRPr lang="ru-RU" sz="32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285720" y="5143512"/>
            <a:ext cx="185499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/>
              <a:t>2 x 5 = 10</a:t>
            </a:r>
            <a:endParaRPr lang="ru-RU" sz="32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2714612" y="2857496"/>
            <a:ext cx="185499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/>
              <a:t>2 x 6 = 12</a:t>
            </a:r>
            <a:endParaRPr lang="ru-RU" sz="3200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285720" y="2857496"/>
            <a:ext cx="164981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/>
              <a:t>2 x 1 = 2</a:t>
            </a:r>
            <a:endParaRPr lang="ru-RU" sz="3200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2714612" y="3429000"/>
            <a:ext cx="185499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/>
              <a:t>2 x 7 = 14</a:t>
            </a:r>
            <a:endParaRPr lang="ru-RU" sz="3200" b="1" dirty="0"/>
          </a:p>
        </p:txBody>
      </p:sp>
      <p:sp>
        <p:nvSpPr>
          <p:cNvPr id="19" name="TextBox 18"/>
          <p:cNvSpPr txBox="1"/>
          <p:nvPr/>
        </p:nvSpPr>
        <p:spPr>
          <a:xfrm>
            <a:off x="2714612" y="4000504"/>
            <a:ext cx="185499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/>
              <a:t>2 x 8 = 16</a:t>
            </a:r>
            <a:endParaRPr lang="ru-RU" sz="3200" b="1" dirty="0"/>
          </a:p>
        </p:txBody>
      </p:sp>
      <p:sp>
        <p:nvSpPr>
          <p:cNvPr id="20" name="TextBox 19"/>
          <p:cNvSpPr txBox="1"/>
          <p:nvPr/>
        </p:nvSpPr>
        <p:spPr>
          <a:xfrm>
            <a:off x="2714612" y="4572008"/>
            <a:ext cx="185499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/>
              <a:t>2 x 9 = 18</a:t>
            </a:r>
            <a:endParaRPr lang="ru-RU" sz="3200" b="1" dirty="0"/>
          </a:p>
        </p:txBody>
      </p:sp>
      <p:sp>
        <p:nvSpPr>
          <p:cNvPr id="21" name="TextBox 20"/>
          <p:cNvSpPr txBox="1"/>
          <p:nvPr/>
        </p:nvSpPr>
        <p:spPr>
          <a:xfrm>
            <a:off x="2714612" y="5143512"/>
            <a:ext cx="206017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/>
              <a:t>2 x 10 = 20</a:t>
            </a:r>
            <a:endParaRPr lang="ru-RU" sz="3200" b="1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97346" y="6381128"/>
            <a:ext cx="2578832" cy="68281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1"/>
      <p:bldP spid="11" grpId="0"/>
      <p:bldP spid="12" grpId="0"/>
      <p:bldP spid="13" grpId="0"/>
      <p:bldP spid="14" grpId="0"/>
      <p:bldP spid="16" grpId="0"/>
      <p:bldP spid="17" grpId="0"/>
      <p:bldP spid="19" grpId="0"/>
      <p:bldP spid="20" grpId="0"/>
      <p:bldP spid="2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/>
              <a:t>Хвилинка відпочинку</a:t>
            </a:r>
            <a:endParaRPr lang="ru-RU" b="1" dirty="0"/>
          </a:p>
        </p:txBody>
      </p:sp>
      <p:pic>
        <p:nvPicPr>
          <p:cNvPr id="4" name="Таблиця множення на 2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4419600" y="3709988"/>
            <a:ext cx="304800" cy="304800"/>
          </a:xfrm>
          <a:prstGeom prst="rect">
            <a:avLst/>
          </a:prstGeom>
        </p:spPr>
      </p:pic>
      <p:pic>
        <p:nvPicPr>
          <p:cNvPr id="5" name="Рисунок 4" descr="buratino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85720" y="1142984"/>
            <a:ext cx="4143404" cy="5179257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04248" y="6293438"/>
            <a:ext cx="2578832" cy="68281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522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нач.школа 13. математика.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нач.школа 13. математика.</Template>
  <TotalTime>1889</TotalTime>
  <Words>680</Words>
  <Application>Microsoft Office PowerPoint</Application>
  <PresentationFormat>Экран (4:3)</PresentationFormat>
  <Paragraphs>157</Paragraphs>
  <Slides>27</Slides>
  <Notes>3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31" baseType="lpstr">
      <vt:lpstr>Arial</vt:lpstr>
      <vt:lpstr>Calibri</vt:lpstr>
      <vt:lpstr>Times New Roman</vt:lpstr>
      <vt:lpstr>нач.школа 13. математика.</vt:lpstr>
      <vt:lpstr>Презентация PowerPoint</vt:lpstr>
      <vt:lpstr>Завдання уроку</vt:lpstr>
      <vt:lpstr>Презентация PowerPoint</vt:lpstr>
      <vt:lpstr>Вилучи ,,зайве”</vt:lpstr>
      <vt:lpstr>Презентация PowerPoint</vt:lpstr>
      <vt:lpstr>Математичний диктант:2, 22, 16, 18, 81,1,8.</vt:lpstr>
      <vt:lpstr>Наш гаманець</vt:lpstr>
      <vt:lpstr>Математичний диктант</vt:lpstr>
      <vt:lpstr>Хвилинка відпочинку</vt:lpstr>
      <vt:lpstr>Робота в парах</vt:lpstr>
      <vt:lpstr>Презентация PowerPoint</vt:lpstr>
      <vt:lpstr>Знаходження значень виразів</vt:lpstr>
      <vt:lpstr>Презентация PowerPoint</vt:lpstr>
      <vt:lpstr>Наш гаманець</vt:lpstr>
      <vt:lpstr>Презентация PowerPoint</vt:lpstr>
      <vt:lpstr>Презентация PowerPoint</vt:lpstr>
      <vt:lpstr>Робота над задачею</vt:lpstr>
      <vt:lpstr>Задача</vt:lpstr>
      <vt:lpstr>Задача</vt:lpstr>
      <vt:lpstr>Робота в групах</vt:lpstr>
      <vt:lpstr>Задача</vt:lpstr>
      <vt:lpstr>Наш гаманець</vt:lpstr>
      <vt:lpstr>Завдання уроку</vt:lpstr>
      <vt:lpstr> </vt:lpstr>
      <vt:lpstr>Наш гаманець</vt:lpstr>
      <vt:lpstr>Ключик</vt:lpstr>
      <vt:lpstr>Презентация PowerPoint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179</cp:revision>
  <dcterms:created xsi:type="dcterms:W3CDTF">2011-02-08T06:25:06Z</dcterms:created>
  <dcterms:modified xsi:type="dcterms:W3CDTF">2016-11-06T15:10:43Z</dcterms:modified>
</cp:coreProperties>
</file>