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80" r:id="rId2"/>
    <p:sldId id="278" r:id="rId3"/>
    <p:sldId id="306" r:id="rId4"/>
    <p:sldId id="310" r:id="rId5"/>
    <p:sldId id="277" r:id="rId6"/>
    <p:sldId id="256" r:id="rId7"/>
    <p:sldId id="279" r:id="rId8"/>
    <p:sldId id="264" r:id="rId9"/>
    <p:sldId id="281" r:id="rId10"/>
    <p:sldId id="282" r:id="rId11"/>
    <p:sldId id="283" r:id="rId12"/>
    <p:sldId id="286" r:id="rId13"/>
    <p:sldId id="287" r:id="rId14"/>
    <p:sldId id="288" r:id="rId15"/>
    <p:sldId id="292" r:id="rId16"/>
    <p:sldId id="309" r:id="rId17"/>
    <p:sldId id="284" r:id="rId18"/>
    <p:sldId id="265" r:id="rId19"/>
    <p:sldId id="266" r:id="rId20"/>
    <p:sldId id="267" r:id="rId21"/>
    <p:sldId id="268" r:id="rId22"/>
    <p:sldId id="269" r:id="rId23"/>
    <p:sldId id="270" r:id="rId24"/>
    <p:sldId id="285" r:id="rId25"/>
    <p:sldId id="271" r:id="rId26"/>
    <p:sldId id="289" r:id="rId27"/>
    <p:sldId id="316" r:id="rId28"/>
    <p:sldId id="291" r:id="rId29"/>
    <p:sldId id="311" r:id="rId30"/>
    <p:sldId id="293" r:id="rId31"/>
    <p:sldId id="297" r:id="rId32"/>
    <p:sldId id="298" r:id="rId33"/>
    <p:sldId id="308" r:id="rId34"/>
    <p:sldId id="312" r:id="rId35"/>
    <p:sldId id="307" r:id="rId36"/>
    <p:sldId id="258" r:id="rId37"/>
    <p:sldId id="296" r:id="rId38"/>
    <p:sldId id="301" r:id="rId39"/>
    <p:sldId id="260" r:id="rId40"/>
    <p:sldId id="300" r:id="rId41"/>
    <p:sldId id="302" r:id="rId42"/>
    <p:sldId id="303" r:id="rId43"/>
    <p:sldId id="304" r:id="rId44"/>
    <p:sldId id="262" r:id="rId45"/>
    <p:sldId id="315" r:id="rId46"/>
    <p:sldId id="305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3" d="100"/>
          <a:sy n="63" d="100"/>
        </p:scale>
        <p:origin x="-158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02C45B-D70D-4A7D-8FC4-E1C275565201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A0C43A4-45F6-48E0-91BF-4D1DD00D22C3}">
      <dgm:prSet phldrT="[Текст]" custT="1"/>
      <dgm:spPr/>
      <dgm:t>
        <a:bodyPr/>
        <a:lstStyle/>
        <a:p>
          <a:r>
            <a:rPr lang="uk-UA" sz="2800" b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rPr>
            <a:t>Вуглеводи – </a:t>
          </a:r>
          <a:r>
            <a:rPr lang="uk-UA" sz="2400" b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rPr>
            <a:t>основні виробники енергії </a:t>
          </a:r>
        </a:p>
        <a:p>
          <a:r>
            <a:rPr lang="uk-UA" sz="2400" b="1" i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rPr>
            <a:t>Крупи, хліб, овочі,  фрукти</a:t>
          </a:r>
          <a:endParaRPr lang="ru-RU" sz="2400" b="1" i="1" dirty="0">
            <a:solidFill>
              <a:schemeClr val="accent5">
                <a:lumMod val="50000"/>
              </a:schemeClr>
            </a:solidFill>
            <a:latin typeface="Bookman Old Style" pitchFamily="18" charset="0"/>
          </a:endParaRPr>
        </a:p>
      </dgm:t>
    </dgm:pt>
    <dgm:pt modelId="{8776121D-0328-4D2E-9993-E185442C8C16}" type="parTrans" cxnId="{B23238DF-8C06-479A-84E9-916342958058}">
      <dgm:prSet/>
      <dgm:spPr/>
      <dgm:t>
        <a:bodyPr/>
        <a:lstStyle/>
        <a:p>
          <a:endParaRPr lang="ru-RU"/>
        </a:p>
      </dgm:t>
    </dgm:pt>
    <dgm:pt modelId="{0717ECFC-C0D5-41F8-AA75-59FBF4947681}" type="sibTrans" cxnId="{B23238DF-8C06-479A-84E9-916342958058}">
      <dgm:prSet/>
      <dgm:spPr/>
      <dgm:t>
        <a:bodyPr/>
        <a:lstStyle/>
        <a:p>
          <a:endParaRPr lang="ru-RU"/>
        </a:p>
      </dgm:t>
    </dgm:pt>
    <dgm:pt modelId="{D9210C98-7802-4CDC-8310-1B76A53FD095}">
      <dgm:prSet phldrT="[Текст]" custT="1"/>
      <dgm:spPr/>
      <dgm:t>
        <a:bodyPr/>
        <a:lstStyle/>
        <a:p>
          <a:r>
            <a:rPr lang="uk-UA" sz="2800" b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rPr>
            <a:t>Білки – </a:t>
          </a:r>
          <a:r>
            <a:rPr lang="uk-UA" sz="2400" b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rPr>
            <a:t>будівельний матеріал нашого організму </a:t>
          </a:r>
          <a:r>
            <a:rPr lang="uk-UA" sz="2400" b="1" i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rPr>
            <a:t>М’ясо, риба,сир, бобові, горіхи, яйця</a:t>
          </a:r>
          <a:endParaRPr lang="ru-RU" sz="2400" b="1" i="1" dirty="0">
            <a:solidFill>
              <a:schemeClr val="accent5">
                <a:lumMod val="50000"/>
              </a:schemeClr>
            </a:solidFill>
            <a:latin typeface="Bookman Old Style" pitchFamily="18" charset="0"/>
          </a:endParaRPr>
        </a:p>
      </dgm:t>
    </dgm:pt>
    <dgm:pt modelId="{FAE952C7-1C10-4149-9034-B568B0B077FB}" type="parTrans" cxnId="{1B88D7EF-D0FA-4B46-AFEA-2AD2D1C91CD5}">
      <dgm:prSet/>
      <dgm:spPr/>
      <dgm:t>
        <a:bodyPr/>
        <a:lstStyle/>
        <a:p>
          <a:endParaRPr lang="ru-RU"/>
        </a:p>
      </dgm:t>
    </dgm:pt>
    <dgm:pt modelId="{5642AB32-AFD5-427E-A119-BB7D406E7DF1}" type="sibTrans" cxnId="{1B88D7EF-D0FA-4B46-AFEA-2AD2D1C91CD5}">
      <dgm:prSet/>
      <dgm:spPr/>
      <dgm:t>
        <a:bodyPr/>
        <a:lstStyle/>
        <a:p>
          <a:endParaRPr lang="ru-RU"/>
        </a:p>
      </dgm:t>
    </dgm:pt>
    <dgm:pt modelId="{AE3CF05F-823D-4F4E-8D98-729D07E10EA2}">
      <dgm:prSet phldrT="[Текст]" custT="1"/>
      <dgm:spPr/>
      <dgm:t>
        <a:bodyPr/>
        <a:lstStyle/>
        <a:p>
          <a:pPr algn="r"/>
          <a:r>
            <a:rPr lang="uk-UA" sz="2800" b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rPr>
            <a:t>Жири – </a:t>
          </a:r>
          <a:r>
            <a:rPr lang="uk-UA" sz="2400" b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rPr>
            <a:t>продовольчі склади та запаси «пального» </a:t>
          </a:r>
          <a:r>
            <a:rPr lang="uk-UA" sz="2400" b="1" i="1" dirty="0" smtClean="0">
              <a:solidFill>
                <a:schemeClr val="accent5">
                  <a:lumMod val="50000"/>
                </a:schemeClr>
              </a:solidFill>
              <a:latin typeface="Bookman Old Style" pitchFamily="18" charset="0"/>
            </a:rPr>
            <a:t>Масло, олія, сало</a:t>
          </a:r>
          <a:endParaRPr lang="ru-RU" sz="2400" b="1" i="1" dirty="0">
            <a:solidFill>
              <a:schemeClr val="accent5">
                <a:lumMod val="50000"/>
              </a:schemeClr>
            </a:solidFill>
            <a:latin typeface="Bookman Old Style" pitchFamily="18" charset="0"/>
          </a:endParaRPr>
        </a:p>
      </dgm:t>
    </dgm:pt>
    <dgm:pt modelId="{FC99D914-7909-4283-9742-C2C2DC81F2DD}" type="parTrans" cxnId="{2AB271EA-A2C7-446B-9EAA-FACD7B0DCC16}">
      <dgm:prSet/>
      <dgm:spPr/>
      <dgm:t>
        <a:bodyPr/>
        <a:lstStyle/>
        <a:p>
          <a:endParaRPr lang="ru-RU"/>
        </a:p>
      </dgm:t>
    </dgm:pt>
    <dgm:pt modelId="{BC936B0D-E74C-4D01-B343-C36FEF41B6DA}" type="sibTrans" cxnId="{2AB271EA-A2C7-446B-9EAA-FACD7B0DCC16}">
      <dgm:prSet/>
      <dgm:spPr/>
      <dgm:t>
        <a:bodyPr/>
        <a:lstStyle/>
        <a:p>
          <a:endParaRPr lang="ru-RU"/>
        </a:p>
      </dgm:t>
    </dgm:pt>
    <dgm:pt modelId="{74C9B5BA-354E-47AB-919E-0A2C9EAA1E07}" type="pres">
      <dgm:prSet presAssocID="{9002C45B-D70D-4A7D-8FC4-E1C275565201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835345-7001-49B1-9E52-3E3002E0F2FE}" type="pres">
      <dgm:prSet presAssocID="{9002C45B-D70D-4A7D-8FC4-E1C275565201}" presName="arrow" presStyleLbl="bgShp" presStyleIdx="0" presStyleCnt="1" custLinFactNeighborX="-1250" custLinFactNeighborY="-12000"/>
      <dgm:spPr/>
    </dgm:pt>
    <dgm:pt modelId="{F55DC073-58E4-4CF6-876D-787568C6FA13}" type="pres">
      <dgm:prSet presAssocID="{9002C45B-D70D-4A7D-8FC4-E1C275565201}" presName="arrowDiagram3" presStyleCnt="0"/>
      <dgm:spPr/>
    </dgm:pt>
    <dgm:pt modelId="{1DB0F842-F20A-48B6-978C-AF4A6E85B8B7}" type="pres">
      <dgm:prSet presAssocID="{8A0C43A4-45F6-48E0-91BF-4D1DD00D22C3}" presName="bullet3a" presStyleLbl="node1" presStyleIdx="0" presStyleCnt="3" custLinFactX="123504" custLinFactY="-100000" custLinFactNeighborX="200000" custLinFactNeighborY="-185609"/>
      <dgm:spPr/>
    </dgm:pt>
    <dgm:pt modelId="{F33DDCB5-5BF9-448A-A2C5-EDC14C19193C}" type="pres">
      <dgm:prSet presAssocID="{8A0C43A4-45F6-48E0-91BF-4D1DD00D22C3}" presName="textBox3a" presStyleLbl="revTx" presStyleIdx="0" presStyleCnt="3" custScaleX="123853" custScaleY="156478" custLinFactY="-100000" custLinFactNeighborX="-2303" custLinFactNeighborY="-109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1B9B2C-4380-4C3A-B6F6-28006194EB02}" type="pres">
      <dgm:prSet presAssocID="{D9210C98-7802-4CDC-8310-1B76A53FD095}" presName="bullet3b" presStyleLbl="node1" presStyleIdx="1" presStyleCnt="3" custLinFactX="48431" custLinFactNeighborX="100000" custLinFactNeighborY="-73612"/>
      <dgm:spPr/>
    </dgm:pt>
    <dgm:pt modelId="{AA94D711-42AD-43D9-84C3-B278E05816EF}" type="pres">
      <dgm:prSet presAssocID="{D9210C98-7802-4CDC-8310-1B76A53FD095}" presName="textBox3b" presStyleLbl="revTx" presStyleIdx="1" presStyleCnt="3" custScaleX="115278" custLinFactNeighborX="34568" custLinFactNeighborY="-3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DF0259-25F1-463E-8955-C5247357F5E2}" type="pres">
      <dgm:prSet presAssocID="{AE3CF05F-823D-4F4E-8D98-729D07E10EA2}" presName="bullet3c" presStyleLbl="node1" presStyleIdx="2" presStyleCnt="3" custLinFactX="181494" custLinFactY="-13232" custLinFactNeighborX="200000" custLinFactNeighborY="-100000"/>
      <dgm:spPr/>
    </dgm:pt>
    <dgm:pt modelId="{206431D5-BCA5-4CDC-93B5-924D7F5D1115}" type="pres">
      <dgm:prSet presAssocID="{AE3CF05F-823D-4F4E-8D98-729D07E10EA2}" presName="textBox3c" presStyleLbl="revTx" presStyleIdx="2" presStyleCnt="3" custScaleX="98617" custScaleY="60100" custLinFactNeighborX="42687" custLinFactNeighborY="-254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3238DF-8C06-479A-84E9-916342958058}" srcId="{9002C45B-D70D-4A7D-8FC4-E1C275565201}" destId="{8A0C43A4-45F6-48E0-91BF-4D1DD00D22C3}" srcOrd="0" destOrd="0" parTransId="{8776121D-0328-4D2E-9993-E185442C8C16}" sibTransId="{0717ECFC-C0D5-41F8-AA75-59FBF4947681}"/>
    <dgm:cxn modelId="{1B88D7EF-D0FA-4B46-AFEA-2AD2D1C91CD5}" srcId="{9002C45B-D70D-4A7D-8FC4-E1C275565201}" destId="{D9210C98-7802-4CDC-8310-1B76A53FD095}" srcOrd="1" destOrd="0" parTransId="{FAE952C7-1C10-4149-9034-B568B0B077FB}" sibTransId="{5642AB32-AFD5-427E-A119-BB7D406E7DF1}"/>
    <dgm:cxn modelId="{3B63F3E7-E122-4B18-8DB1-4A68361C010F}" type="presOf" srcId="{D9210C98-7802-4CDC-8310-1B76A53FD095}" destId="{AA94D711-42AD-43D9-84C3-B278E05816EF}" srcOrd="0" destOrd="0" presId="urn:microsoft.com/office/officeart/2005/8/layout/arrow2"/>
    <dgm:cxn modelId="{8552B586-98DD-4755-9A61-6A5026E1A919}" type="presOf" srcId="{8A0C43A4-45F6-48E0-91BF-4D1DD00D22C3}" destId="{F33DDCB5-5BF9-448A-A2C5-EDC14C19193C}" srcOrd="0" destOrd="0" presId="urn:microsoft.com/office/officeart/2005/8/layout/arrow2"/>
    <dgm:cxn modelId="{9F1A66F3-3C4C-4180-B823-C292958805AD}" type="presOf" srcId="{9002C45B-D70D-4A7D-8FC4-E1C275565201}" destId="{74C9B5BA-354E-47AB-919E-0A2C9EAA1E07}" srcOrd="0" destOrd="0" presId="urn:microsoft.com/office/officeart/2005/8/layout/arrow2"/>
    <dgm:cxn modelId="{075C3C93-2D77-42E2-A169-2E9AE6437943}" type="presOf" srcId="{AE3CF05F-823D-4F4E-8D98-729D07E10EA2}" destId="{206431D5-BCA5-4CDC-93B5-924D7F5D1115}" srcOrd="0" destOrd="0" presId="urn:microsoft.com/office/officeart/2005/8/layout/arrow2"/>
    <dgm:cxn modelId="{2AB271EA-A2C7-446B-9EAA-FACD7B0DCC16}" srcId="{9002C45B-D70D-4A7D-8FC4-E1C275565201}" destId="{AE3CF05F-823D-4F4E-8D98-729D07E10EA2}" srcOrd="2" destOrd="0" parTransId="{FC99D914-7909-4283-9742-C2C2DC81F2DD}" sibTransId="{BC936B0D-E74C-4D01-B343-C36FEF41B6DA}"/>
    <dgm:cxn modelId="{B1B8D327-811D-49D9-8246-B985E40C9B10}" type="presParOf" srcId="{74C9B5BA-354E-47AB-919E-0A2C9EAA1E07}" destId="{60835345-7001-49B1-9E52-3E3002E0F2FE}" srcOrd="0" destOrd="0" presId="urn:microsoft.com/office/officeart/2005/8/layout/arrow2"/>
    <dgm:cxn modelId="{FFFAF671-A885-4887-957E-FDDD4CF55930}" type="presParOf" srcId="{74C9B5BA-354E-47AB-919E-0A2C9EAA1E07}" destId="{F55DC073-58E4-4CF6-876D-787568C6FA13}" srcOrd="1" destOrd="0" presId="urn:microsoft.com/office/officeart/2005/8/layout/arrow2"/>
    <dgm:cxn modelId="{87AE0E16-AAC1-43D1-8E99-F498A2E879C3}" type="presParOf" srcId="{F55DC073-58E4-4CF6-876D-787568C6FA13}" destId="{1DB0F842-F20A-48B6-978C-AF4A6E85B8B7}" srcOrd="0" destOrd="0" presId="urn:microsoft.com/office/officeart/2005/8/layout/arrow2"/>
    <dgm:cxn modelId="{E3F092B1-22AC-4A99-9910-5354501185BB}" type="presParOf" srcId="{F55DC073-58E4-4CF6-876D-787568C6FA13}" destId="{F33DDCB5-5BF9-448A-A2C5-EDC14C19193C}" srcOrd="1" destOrd="0" presId="urn:microsoft.com/office/officeart/2005/8/layout/arrow2"/>
    <dgm:cxn modelId="{026973AC-446A-4CAC-A0CA-E0032F8BC71B}" type="presParOf" srcId="{F55DC073-58E4-4CF6-876D-787568C6FA13}" destId="{0A1B9B2C-4380-4C3A-B6F6-28006194EB02}" srcOrd="2" destOrd="0" presId="urn:microsoft.com/office/officeart/2005/8/layout/arrow2"/>
    <dgm:cxn modelId="{A9B9D88F-AB52-40F0-90ED-3512A0C06893}" type="presParOf" srcId="{F55DC073-58E4-4CF6-876D-787568C6FA13}" destId="{AA94D711-42AD-43D9-84C3-B278E05816EF}" srcOrd="3" destOrd="0" presId="urn:microsoft.com/office/officeart/2005/8/layout/arrow2"/>
    <dgm:cxn modelId="{A7672272-55B9-49F1-9D5F-1374334A1E16}" type="presParOf" srcId="{F55DC073-58E4-4CF6-876D-787568C6FA13}" destId="{81DF0259-25F1-463E-8955-C5247357F5E2}" srcOrd="4" destOrd="0" presId="urn:microsoft.com/office/officeart/2005/8/layout/arrow2"/>
    <dgm:cxn modelId="{ADD3A564-1941-4509-9D38-7E4A415AD7F3}" type="presParOf" srcId="{F55DC073-58E4-4CF6-876D-787568C6FA13}" destId="{206431D5-BCA5-4CDC-93B5-924D7F5D1115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EB17C-C604-4096-943B-CEAB036BFBDB}" type="datetimeFigureOut">
              <a:rPr lang="ru-RU" smtClean="0"/>
              <a:t>14.01.2017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9AF32-D5C7-43CC-8F4A-451BC0B079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492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09AF32-D5C7-43CC-8F4A-451BC0B0790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89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videoplayback%20(online-video-cutter.com).mp4" TargetMode="Externa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6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hyperlink" Target="&#1050;&#1072;&#1088;&#1083;&#1089;&#1086;&#1085;.mp4" TargetMode="External"/><Relationship Id="rId5" Type="http://schemas.openxmlformats.org/officeDocument/2006/relationships/hyperlink" Target="&#1042;&#1110;&#1085;&#1085;&#1110;%20&#1087;&#1091;&#1093;.mp4" TargetMode="External"/><Relationship Id="rId4" Type="http://schemas.openxmlformats.org/officeDocument/2006/relationships/image" Target="../media/image8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videoplayback%20(online-video-cutter.com).mp4" TargetMode="Externa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hyperlink" Target="videoplayback%20(online-video-cutter.com)%20(4).mp4" TargetMode="Externa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4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10800000" flipH="1" flipV="1">
            <a:off x="5458906" y="4170948"/>
            <a:ext cx="3055629" cy="56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5917922"/>
            <a:ext cx="223224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78592" y="3882834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Зроби свій вибір</a:t>
            </a:r>
            <a:endParaRPr lang="ru-RU" sz="6000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00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7404" y="0"/>
            <a:ext cx="7469740" cy="1074601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Який продукт заховався?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2345828"/>
            <a:ext cx="1798507" cy="17550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 rot="10800000">
            <a:off x="3455875" y="4653136"/>
            <a:ext cx="2232249" cy="2016224"/>
          </a:xfrm>
          <a:prstGeom prst="triangl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817632" y="5184275"/>
            <a:ext cx="3240360" cy="122758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930" y="4318961"/>
            <a:ext cx="1807752" cy="18650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524" y="2516372"/>
            <a:ext cx="2457599" cy="20520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006" y="1263687"/>
            <a:ext cx="1932806" cy="18877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4512" y="3542420"/>
            <a:ext cx="2205678" cy="1424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266" y="1700807"/>
            <a:ext cx="1589733" cy="1476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176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11113"/>
            <a:ext cx="5256584" cy="838563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Наша їжа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050472419"/>
              </p:ext>
            </p:extLst>
          </p:nvPr>
        </p:nvGraphicFramePr>
        <p:xfrm>
          <a:off x="0" y="692696"/>
          <a:ext cx="9093580" cy="6165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255172"/>
            <a:ext cx="2772823" cy="19885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694" y="1155522"/>
            <a:ext cx="2575614" cy="180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585" y="5445224"/>
            <a:ext cx="2252103" cy="1334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977" y="4450383"/>
            <a:ext cx="1867570" cy="10018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03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574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6984776" cy="107099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bg1"/>
                </a:solidFill>
                <a:latin typeface="Bookman Old Style" pitchFamily="18" charset="0"/>
              </a:rPr>
              <a:t>«Міні-вікторина»</a:t>
            </a:r>
            <a:endParaRPr lang="ru-RU" sz="5400" b="1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91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715" y="151554"/>
            <a:ext cx="3008813" cy="19573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1530" y="18976"/>
            <a:ext cx="3592793" cy="1144541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r"/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Риба, яйця  – це …   матеріал нашого організму  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73130" y="3573016"/>
            <a:ext cx="2173195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Олія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-    …    для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нашого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організму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477" y="3573016"/>
            <a:ext cx="1894425" cy="1262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335" y="2780081"/>
            <a:ext cx="2113980" cy="15858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79913" y="5453746"/>
            <a:ext cx="2945756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Крупи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–  </a:t>
            </a:r>
            <a:r>
              <a:rPr lang="ru-RU" sz="24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виробники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 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… 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258" y="4947538"/>
            <a:ext cx="2173276" cy="16446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938406"/>
            <a:ext cx="2459867" cy="16399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564" y="775955"/>
            <a:ext cx="2687705" cy="1677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737" y="2478683"/>
            <a:ext cx="2366194" cy="1479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891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00034" y="476672"/>
            <a:ext cx="7784645" cy="1827583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uk-UA" sz="36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Висновок:</a:t>
            </a: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їжа повинна бути різноманітною, містити достатню кількість вітамінів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24944"/>
            <a:ext cx="7433402" cy="31820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08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2096" y="116632"/>
            <a:ext cx="7632848" cy="2592288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i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Словникова</a:t>
            </a:r>
            <a:r>
              <a:rPr lang="ru-RU" sz="36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i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скарбничка</a:t>
            </a:r>
            <a:r>
              <a:rPr lang="ru-RU" sz="36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4800" b="1" i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Вітаміни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–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речовини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життєво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необхідні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для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організму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людини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	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897" y="3077488"/>
            <a:ext cx="3926210" cy="31409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615" y="3645024"/>
            <a:ext cx="3721472" cy="21413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630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632848" cy="1656184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600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Вітаміни добрі чи злі? Чому?</a:t>
            </a:r>
            <a:r>
              <a:rPr lang="uk-UA" sz="3600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uk-UA" sz="3600" dirty="0" smtClean="0"/>
              <a:t>          </a:t>
            </a:r>
            <a:endParaRPr lang="ru-RU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648" y="2636912"/>
            <a:ext cx="4050209" cy="31996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85000"/>
            <a:ext cx="3146128" cy="23646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18" y="4047844"/>
            <a:ext cx="3337188" cy="2659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449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188640"/>
            <a:ext cx="5472608" cy="1008112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«Вибір наосліп»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395329"/>
            <a:ext cx="7200800" cy="52313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12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440" y="233532"/>
            <a:ext cx="4608512" cy="3361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545" y="3940371"/>
            <a:ext cx="3319488" cy="24896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50336"/>
            <a:ext cx="4304531" cy="28696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2201" y="1365009"/>
            <a:ext cx="2746648" cy="997479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Цибуля 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05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109" y="260648"/>
            <a:ext cx="4701353" cy="38538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140968"/>
            <a:ext cx="2960093" cy="29600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301208"/>
            <a:ext cx="3037603" cy="965929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Помідор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36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"/>
            <a:ext cx="9324528" cy="683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62696"/>
            <a:ext cx="3744416" cy="26647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8316416" cy="2304256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uk-UA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«Студія 2-Б» запрошує погортати сторінки журналу        </a:t>
            </a:r>
            <a:br>
              <a:rPr lang="uk-UA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uk-UA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uk-UA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          </a:t>
            </a:r>
            <a:r>
              <a:rPr lang="uk-UA" sz="54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«Здоров'я» </a:t>
            </a:r>
            <a:endParaRPr lang="ru-RU" sz="80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73084"/>
            <a:ext cx="4464496" cy="29792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22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0648"/>
            <a:ext cx="7416824" cy="51883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5805264"/>
            <a:ext cx="5400600" cy="720080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Капуста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24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04864"/>
            <a:ext cx="5904656" cy="36017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476672"/>
            <a:ext cx="2880320" cy="1070992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Картопля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3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3701500" cy="3744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28206"/>
            <a:ext cx="4860032" cy="32496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2532" y="1772816"/>
            <a:ext cx="3907452" cy="1215008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Буряк столовий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34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018" y="692696"/>
            <a:ext cx="7920880" cy="59406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5190" y="77162"/>
            <a:ext cx="4824536" cy="620688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Гарбуз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02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4624"/>
            <a:ext cx="8388424" cy="2520280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uk-UA" sz="36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Висновок:</a:t>
            </a: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овочі та фрукти мають велику кількість вітамінів - речовин, необхідних  для організму людини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257892"/>
            <a:ext cx="2843808" cy="25689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84185"/>
            <a:ext cx="4608512" cy="33163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32656"/>
            <a:ext cx="7545832" cy="5184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8935" y="5805264"/>
            <a:ext cx="4834880" cy="910533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Смачно і корисно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43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88" y="-10834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07835"/>
            <a:ext cx="3103734" cy="15559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5405" y="188640"/>
            <a:ext cx="7487638" cy="974400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«Це потрібно знати»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1769" y="3665558"/>
            <a:ext cx="3851919" cy="31085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Яблука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капуста,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лимони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цибуля,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часник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багаті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на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вітамін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С,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який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запобігає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застуді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зміцнює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захисні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сили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організму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2" t="9180" b="11424"/>
          <a:stretch/>
        </p:blipFill>
        <p:spPr bwMode="auto">
          <a:xfrm>
            <a:off x="1122597" y="1628800"/>
            <a:ext cx="2758571" cy="20076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95" y="4077072"/>
            <a:ext cx="4317107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140" y="2185816"/>
            <a:ext cx="2576067" cy="17500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669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88" y="-10834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772816"/>
            <a:ext cx="7415630" cy="1478456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Руханка</a:t>
            </a: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b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«Вершки та корінці»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27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902" y="2996952"/>
            <a:ext cx="7581528" cy="1162268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«У магазині» </a:t>
            </a:r>
            <a:b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Інформація для споживача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4497"/>
            <a:ext cx="3960441" cy="26433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4497"/>
            <a:ext cx="3352546" cy="24382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578" y="4359492"/>
            <a:ext cx="3592199" cy="23947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328569"/>
            <a:ext cx="3680614" cy="2516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396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113"/>
            <a:ext cx="3312368" cy="6658247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uk-UA" sz="49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uk-UA" sz="49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Корисно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вживати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овочі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фрукти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каші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рибу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соки,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молочні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продукти</a:t>
            </a:r>
            <a:endParaRPr lang="ru-RU" sz="48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016" y="790591"/>
            <a:ext cx="5254920" cy="52752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509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978" y="0"/>
            <a:ext cx="9449978" cy="683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890" y="23375"/>
            <a:ext cx="8280109" cy="1677434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Тема нашого випуску </a:t>
            </a: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«Культура харчування»</a:t>
            </a:r>
            <a:endParaRPr lang="ru-RU" sz="6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837" y="3432724"/>
            <a:ext cx="5208972" cy="32936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3896784" cy="25978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610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3336" y="76680"/>
            <a:ext cx="7848872" cy="6624736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Практична робота </a:t>
            </a:r>
            <a:r>
              <a:rPr lang="uk-UA" sz="4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«Вибір корисних для здоров'я  продуктів»</a:t>
            </a:r>
            <a:br>
              <a:rPr lang="uk-UA" sz="4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uk-UA" sz="49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uk-UA" sz="49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uk-UA" sz="49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uk-UA" sz="49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endParaRPr lang="ru-RU" b="1" i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984" y="2569072"/>
            <a:ext cx="6372200" cy="4098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24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8517"/>
            <a:ext cx="5040560" cy="3827994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Шоколад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чіпси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цукерки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печиво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тістечка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солодкі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газовані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напої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морозиво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… 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029" y="3493063"/>
            <a:ext cx="2209800" cy="1438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517" y="4945442"/>
            <a:ext cx="2539727" cy="15882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326518"/>
            <a:ext cx="1841190" cy="14729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706" y="5089498"/>
            <a:ext cx="2880320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45606" y="2518820"/>
            <a:ext cx="1995548" cy="19789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730474"/>
            <a:ext cx="2040577" cy="135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15" y="297922"/>
            <a:ext cx="2287141" cy="18907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9976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465" y="116632"/>
            <a:ext cx="7915894" cy="1977727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4000" b="1" i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Висновок</a:t>
            </a:r>
            <a:r>
              <a:rPr lang="ru-RU" sz="40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: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не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захоплюйся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цими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продуктами,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бо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від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них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користі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небагато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031" y="2409418"/>
            <a:ext cx="3432969" cy="29637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25154"/>
            <a:ext cx="3384376" cy="2308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96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858496" cy="1152128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Можна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вживати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мармелад,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зефір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748" y="4668056"/>
            <a:ext cx="2980583" cy="174177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638214"/>
            <a:ext cx="3149533" cy="1771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24"/>
          <a:stretch/>
        </p:blipFill>
        <p:spPr bwMode="auto">
          <a:xfrm>
            <a:off x="2896997" y="1699088"/>
            <a:ext cx="4320480" cy="25507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60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6" y="-14529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4256" y="4365104"/>
            <a:ext cx="7660232" cy="2356756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Пам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’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ятай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! 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Навіть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корисна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їжа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може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зашкодити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здоров’ю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якщо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її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споживати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надміру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339104"/>
            <a:ext cx="3737967" cy="37379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65680"/>
            <a:ext cx="3816424" cy="25362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025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204" y="1442741"/>
            <a:ext cx="3619500" cy="3619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110" y="3428206"/>
            <a:ext cx="4848200" cy="32195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4941"/>
            <a:ext cx="7355160" cy="1152128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Що потрібно змінити у харчуванні нашим героям?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8968" y="154724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hlinkClick r:id="rId5" action="ppaction://hlinkfile"/>
              </a:rPr>
              <a:t>Фрагмент мультфільму </a:t>
            </a:r>
            <a:r>
              <a:rPr lang="uk-UA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  <a:hlinkClick r:id="rId5" action="ppaction://hlinkfile"/>
              </a:rPr>
              <a:t>“Вінні-Пух”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8074" y="5324671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Bookman Old Style" pitchFamily="18" charset="0"/>
                <a:hlinkClick r:id="rId6" action="ppaction://hlinkfile"/>
              </a:rPr>
              <a:t>Фрагмент мультфільму </a:t>
            </a:r>
            <a:r>
              <a:rPr lang="uk-UA" dirty="0" err="1" smtClean="0">
                <a:latin typeface="Bookman Old Style" pitchFamily="18" charset="0"/>
                <a:hlinkClick r:id="rId6" action="ppaction://hlinkfile"/>
              </a:rPr>
              <a:t>“Малюк</a:t>
            </a:r>
            <a:r>
              <a:rPr lang="uk-UA" dirty="0" smtClean="0">
                <a:latin typeface="Bookman Old Style" pitchFamily="18" charset="0"/>
                <a:hlinkClick r:id="rId6" action="ppaction://hlinkfile"/>
              </a:rPr>
              <a:t> і </a:t>
            </a:r>
            <a:r>
              <a:rPr lang="uk-UA" dirty="0" err="1" smtClean="0">
                <a:latin typeface="Bookman Old Style" pitchFamily="18" charset="0"/>
                <a:hlinkClick r:id="rId6" action="ppaction://hlinkfile"/>
              </a:rPr>
              <a:t>Карлсон”</a:t>
            </a:r>
            <a:endParaRPr lang="ru-RU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61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848872" cy="2592288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ереїдання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призводить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до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перевантаження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організму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поганого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самопочуття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ожиріння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315544"/>
            <a:ext cx="3686810" cy="23042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01622"/>
            <a:ext cx="3810000" cy="25336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91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5838"/>
            <a:ext cx="7809184" cy="2953122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Для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організму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людини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шкідливе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і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недоїдання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.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При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недоїданні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затримується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ріст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з’являється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слабкість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939056"/>
            <a:ext cx="3600400" cy="2400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81028"/>
            <a:ext cx="3888432" cy="29163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811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113"/>
            <a:ext cx="8172400" cy="1135299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Отже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: культура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харчування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…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285" y="1137613"/>
            <a:ext cx="3240360" cy="16724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23" y="2829601"/>
            <a:ext cx="3145532" cy="1965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125" y="1312834"/>
            <a:ext cx="4956778" cy="54079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31" y="4769459"/>
            <a:ext cx="3136023" cy="1956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801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4631" y="11113"/>
            <a:ext cx="7842177" cy="3777927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ТРАДИЦІЙНА </a:t>
            </a:r>
            <a:b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УКРАЇНСЬКА КУХНЯ </a:t>
            </a:r>
            <a:b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Кожна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країна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має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свої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традиції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харчування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.</a:t>
            </a:r>
            <a:b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Українці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полюбляють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борщ, 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капусняк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вареники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голубці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тощо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044" y="4149080"/>
            <a:ext cx="3712107" cy="2437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445" y="4253582"/>
            <a:ext cx="3813795" cy="22280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950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978" y="0"/>
            <a:ext cx="9449978" cy="683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689" y="0"/>
            <a:ext cx="8460431" cy="2938668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uk-UA" sz="4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Культура харчування</a:t>
            </a: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– </a:t>
            </a:r>
            <a:r>
              <a:rPr lang="uk-UA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це 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знання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про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властивості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та </a:t>
            </a:r>
            <a:r>
              <a:rPr lang="ru-RU" sz="40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особливості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вибору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продуктів</a:t>
            </a:r>
            <a:endParaRPr lang="ru-RU" sz="60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7560" y="2780927"/>
            <a:ext cx="5426928" cy="40321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910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3960440" cy="6358855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Вживають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у нас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і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страви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інших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народів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–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пельмені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(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російська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кухня),</a:t>
            </a:r>
            <a:b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спагеті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піцу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(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італійська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),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хачапурі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шашлики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(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грузинська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)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60648"/>
            <a:ext cx="3065353" cy="20307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872" y="2452831"/>
            <a:ext cx="2724847" cy="18188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75366"/>
            <a:ext cx="3211774" cy="21441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47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2929" y="123843"/>
            <a:ext cx="6330388" cy="969615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latin typeface="Bookman Old Style" pitchFamily="18" charset="0"/>
              </a:rPr>
              <a:t/>
            </a:r>
            <a:br>
              <a:rPr lang="ru-RU" sz="4000" b="1" dirty="0" smtClean="0">
                <a:latin typeface="Bookman Old Style" pitchFamily="18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ТРАДИЦІЙНА </a:t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УКРАЇНСЬКА КУХНЯ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endParaRPr lang="ru-RU" sz="40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196751"/>
            <a:ext cx="4608512" cy="5542369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/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Найпоширенішими стравами в Україні були ті, які виготовлялися </a:t>
            </a:r>
            <a:r>
              <a:rPr lang="uk-UA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    з натуральних складників: зернові, бобові, овочеві       культури, </a:t>
            </a:r>
          </a:p>
          <a:p>
            <a:pPr algn="l"/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фрукти, </a:t>
            </a:r>
          </a:p>
          <a:p>
            <a:pPr algn="l"/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гриби, ягоди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876" y="548680"/>
            <a:ext cx="3316072" cy="203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146" y="2780928"/>
            <a:ext cx="4237022" cy="21185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804" y="5100050"/>
            <a:ext cx="2976559" cy="16668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927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88640"/>
            <a:ext cx="5972200" cy="1100476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latin typeface="Bookman Old Style" pitchFamily="18" charset="0"/>
              </a:rPr>
              <a:t/>
            </a:r>
            <a:br>
              <a:rPr lang="ru-RU" sz="4000" b="1" dirty="0" smtClean="0">
                <a:latin typeface="Bookman Old Style" pitchFamily="18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ТРАДИЦІЙНА </a:t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УКРАЇНСЬКА КУХНЯ 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/>
            </a:r>
            <a:b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endParaRPr lang="ru-RU" sz="40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9" y="1412775"/>
            <a:ext cx="3960440" cy="5274544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l"/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У їжу більше споживали сала    і смальцю. На меню впливали   й пори року. Головним способом заготовки харчів (продукти про запас)  було квашення й солінн</a:t>
            </a:r>
            <a:r>
              <a:rPr lang="uk-UA" b="1" dirty="0" smtClean="0">
                <a:latin typeface="Bookman Old Style" pitchFamily="18" charset="0"/>
              </a:rPr>
              <a:t>я</a:t>
            </a:r>
            <a:endParaRPr lang="ru-RU" b="1" dirty="0">
              <a:latin typeface="Bookman Old Styl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103" y="1988840"/>
            <a:ext cx="2376264" cy="17799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466" y="1234645"/>
            <a:ext cx="2253579" cy="15083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1" t="10201" r="6235" b="6168"/>
          <a:stretch/>
        </p:blipFill>
        <p:spPr bwMode="auto">
          <a:xfrm>
            <a:off x="6860201" y="3569239"/>
            <a:ext cx="2193493" cy="15276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096843"/>
            <a:ext cx="3306294" cy="16531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434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0064" y="4509120"/>
            <a:ext cx="7774423" cy="2160239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000" b="1" dirty="0" smtClean="0">
                <a:latin typeface="Bookman Old Style" pitchFamily="18" charset="0"/>
              </a:rPr>
              <a:t/>
            </a:r>
            <a:br>
              <a:rPr lang="ru-RU" sz="4000" b="1" dirty="0" smtClean="0">
                <a:latin typeface="Bookman Old Style" pitchFamily="18" charset="0"/>
              </a:rPr>
            </a:b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Яку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страву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можна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приготувати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із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запропонованих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40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продуктів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0"/>
          <a:stretch/>
        </p:blipFill>
        <p:spPr bwMode="auto">
          <a:xfrm>
            <a:off x="1962817" y="162163"/>
            <a:ext cx="6120680" cy="42682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418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956376" cy="1844824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Поясни </a:t>
            </a:r>
            <a:r>
              <a:rPr lang="ru-RU" b="1" i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вислів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br>
              <a:rPr lang="ru-RU" b="1" i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Їсти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необхідно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щоб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жити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</a:t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а не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жити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щоб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їсти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76872"/>
            <a:ext cx="7200800" cy="42385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59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4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10800000" flipH="1" flipV="1">
            <a:off x="5458906" y="4170948"/>
            <a:ext cx="3055629" cy="566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5917922"/>
            <a:ext cx="223224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78592" y="3882834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Зроби свій вибір</a:t>
            </a:r>
            <a:endParaRPr lang="ru-RU" sz="6000" b="1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84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223376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7340352" cy="678284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Домашнє завдання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183560" y="2128615"/>
            <a:ext cx="3960440" cy="2684350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28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Підручник: </a:t>
            </a: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сторінка 31-33, завдання 2 на сторінці 33 – усно.                                                   </a:t>
            </a:r>
            <a:r>
              <a:rPr lang="uk-UA" sz="28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Зошит:</a:t>
            </a: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завдання на сторінці 17-18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45867"/>
            <a:ext cx="3888432" cy="30226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02724" y="5733256"/>
            <a:ext cx="4020652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Бажаю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успіхів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!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05771"/>
            <a:ext cx="2441848" cy="24418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132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5627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r>
              <a:rPr lang="uk-UA" sz="40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Ви зможете дізнатися про …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349" y="1052736"/>
            <a:ext cx="5942615" cy="5769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94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11113"/>
            <a:ext cx="7956376" cy="2409775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ЇЖТЕ НА ЗДОРОВ’Я! </a:t>
            </a:r>
            <a:b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Продукти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харчування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є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джерелом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енергії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потрібної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для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виконання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фізичної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та </a:t>
            </a:r>
            <a:r>
              <a:rPr lang="ru-RU" sz="36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розумової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6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роботи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797807"/>
            <a:ext cx="5563818" cy="3687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8" t="7067" r="14153" b="7479"/>
          <a:stretch/>
        </p:blipFill>
        <p:spPr bwMode="auto">
          <a:xfrm>
            <a:off x="6383526" y="3343813"/>
            <a:ext cx="2800652" cy="26737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6093296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5" action="ppaction://hlinkfile"/>
              </a:rPr>
              <a:t>Корисні продукти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32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6784" y="44903"/>
            <a:ext cx="8136904" cy="2736025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ЇЖТЕ НА ЗДОРОВ’Я! </a:t>
            </a:r>
            <a:b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Продукти</a:t>
            </a: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харчування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сприяють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нормальному росту і 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розвитку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організму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, 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підвищують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стійкість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до хвороб 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тощо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6" t="11908" r="7549"/>
          <a:stretch/>
        </p:blipFill>
        <p:spPr bwMode="auto">
          <a:xfrm>
            <a:off x="1020997" y="2908466"/>
            <a:ext cx="3334871" cy="25186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987" y="3645024"/>
            <a:ext cx="4891405" cy="30571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84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"/>
            <a:ext cx="9223376" cy="684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4088" y="40130"/>
            <a:ext cx="8109600" cy="1601277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uk-UA" sz="3200" b="1" i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Висновок:</a:t>
            </a:r>
            <a:r>
              <a:rPr lang="uk-UA" sz="28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uk-UA" sz="3200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корисна для здоров'я їжа – достатня за кількістю і різноманітна за складом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692690"/>
            <a:ext cx="4762500" cy="3048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360" y="1988840"/>
            <a:ext cx="4075894" cy="2090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012" y="2132856"/>
            <a:ext cx="3430988" cy="21386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081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11113"/>
            <a:ext cx="9223376" cy="68341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3120" y="11113"/>
            <a:ext cx="7920880" cy="1301006"/>
          </a:xfr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5">
                    <a:lumMod val="50000"/>
                  </a:schemeClr>
                </a:solidFill>
                <a:latin typeface="Bookman Old Style" pitchFamily="18" charset="0"/>
              </a:rPr>
              <a:t>Який продукт заховався?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628800"/>
            <a:ext cx="2158547" cy="19368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 rot="10800000">
            <a:off x="2627783" y="3933055"/>
            <a:ext cx="2692361" cy="2438463"/>
          </a:xfrm>
          <a:prstGeom prst="triangl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932040" y="1988840"/>
            <a:ext cx="3744416" cy="1504406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195" y="4110996"/>
            <a:ext cx="2470596" cy="21263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06520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1119</TotalTime>
  <Words>373</Words>
  <Application>Microsoft Office PowerPoint</Application>
  <PresentationFormat>Экран (4:3)</PresentationFormat>
  <Paragraphs>63</Paragraphs>
  <Slides>46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Зроби свій вибір</vt:lpstr>
      <vt:lpstr>«Студія 2-Б» запрошує погортати сторінки журналу                     «Здоров'я» </vt:lpstr>
      <vt:lpstr>Тема нашого випуску «Культура харчування»</vt:lpstr>
      <vt:lpstr>Культура харчування – це  знання про властивості  та особливості вибору продуктів</vt:lpstr>
      <vt:lpstr>Ви зможете дізнатися про …</vt:lpstr>
      <vt:lpstr>ЇЖТЕ НА ЗДОРОВ’Я!  Продукти харчування є джерелом енергії, потрібної для виконання фізичної та розумової роботи</vt:lpstr>
      <vt:lpstr>ЇЖТЕ НА ЗДОРОВ’Я!  Продукти харчування сприяють нормальному росту і розвитку організму, підвищують стійкість до хвороб тощо</vt:lpstr>
      <vt:lpstr>Висновок: корисна для здоров'я їжа – достатня за кількістю і різноманітна за складом</vt:lpstr>
      <vt:lpstr>Який продукт заховався?</vt:lpstr>
      <vt:lpstr>Який продукт заховався?</vt:lpstr>
      <vt:lpstr>Наша їжа</vt:lpstr>
      <vt:lpstr>«Міні-вікторина»</vt:lpstr>
      <vt:lpstr>Риба, яйця  – це …   матеріал нашого організму  </vt:lpstr>
      <vt:lpstr>Висновок: їжа повинна бути різноманітною, містити достатню кількість вітамінів</vt:lpstr>
      <vt:lpstr>Словникова скарбничка  Вітаміни – речовини, життєво необхідні для організму людини </vt:lpstr>
      <vt:lpstr>Вітаміни добрі чи злі? Чому?           </vt:lpstr>
      <vt:lpstr>«Вибір наосліп»</vt:lpstr>
      <vt:lpstr>Цибуля </vt:lpstr>
      <vt:lpstr>Помідор</vt:lpstr>
      <vt:lpstr>Капуста</vt:lpstr>
      <vt:lpstr>Картопля</vt:lpstr>
      <vt:lpstr>Буряк столовий</vt:lpstr>
      <vt:lpstr>Гарбуз</vt:lpstr>
      <vt:lpstr>Висновок: овочі та фрукти мають велику кількість вітамінів - речовин, необхідних  для організму людини</vt:lpstr>
      <vt:lpstr>Смачно і корисно</vt:lpstr>
      <vt:lpstr>«Це потрібно знати»</vt:lpstr>
      <vt:lpstr>Руханка  «Вершки та корінці»</vt:lpstr>
      <vt:lpstr>«У магазині»  Інформація для споживача</vt:lpstr>
      <vt:lpstr> Корисно вживати овочі, фрукти, каші, рибу, соки, молочні продукти</vt:lpstr>
      <vt:lpstr>Практична робота «Вибір корисних для здоров'я  продуктів»     </vt:lpstr>
      <vt:lpstr>Шоколад, чіпси, цукерки, печиво, тістечка, солодкі газовані напої, морозиво … </vt:lpstr>
      <vt:lpstr>Висновок: не захоплюйся цими продуктами, бо від них користі небагато</vt:lpstr>
      <vt:lpstr>Можна вживати  мармелад, зефір</vt:lpstr>
      <vt:lpstr>Пам’ятай!  Навіть корисна їжа може зашкодити здоров’ю, якщо її споживати надміру</vt:lpstr>
      <vt:lpstr>Що потрібно змінити у харчуванні нашим героям?</vt:lpstr>
      <vt:lpstr>Переїдання призводить  до перевантаження організму, поганого самопочуття, ожиріння</vt:lpstr>
      <vt:lpstr>Для організму людини шкідливе і недоїдання.  При недоїданні затримується ріст, з’являється слабкість</vt:lpstr>
      <vt:lpstr>Отже: культура харчування…</vt:lpstr>
      <vt:lpstr>ТРАДИЦІЙНА  УКРАЇНСЬКА КУХНЯ  Кожна країна має свої  традиції харчування. Українці полюбляють борщ, капусняк, вареники,  голубці тощо </vt:lpstr>
      <vt:lpstr>Вживають у нас  і страви інших народів –пельмені (російська кухня), спагеті, піцу (італійська), хачапурі, шашлики (грузинська)</vt:lpstr>
      <vt:lpstr> ТРАДИЦІЙНА  УКРАЇНСЬКА КУХНЯ  </vt:lpstr>
      <vt:lpstr> ТРАДИЦІЙНА  УКРАЇНСЬКА КУХНЯ  </vt:lpstr>
      <vt:lpstr> Яку страву можна приготувати із запропонованих продуктів</vt:lpstr>
      <vt:lpstr>Поясни вислів  Їсти необхідно, щоб жити,  а не жити, щоб їсти</vt:lpstr>
      <vt:lpstr>Зроби свій вибір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ЇЖТЕ НА ЗДОРОВ’Я!  Кожній людині необхідні продукти харчування. Вони є джерелом енергії, потрібної для виконання фізичної та розумової роботи, сприяють нормальному росту і розвитку організму, підвищують стійкість до хвороб тощо. Їжа повинна бути різноманітною, містити достатню кількість вітамінів </dc:title>
  <dc:creator>User</dc:creator>
  <cp:lastModifiedBy>ОК</cp:lastModifiedBy>
  <cp:revision>160</cp:revision>
  <dcterms:created xsi:type="dcterms:W3CDTF">2016-10-23T15:03:53Z</dcterms:created>
  <dcterms:modified xsi:type="dcterms:W3CDTF">2017-01-14T16:38:21Z</dcterms:modified>
</cp:coreProperties>
</file>