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8" r:id="rId3"/>
    <p:sldId id="272" r:id="rId4"/>
    <p:sldId id="274" r:id="rId5"/>
    <p:sldId id="292" r:id="rId6"/>
    <p:sldId id="261" r:id="rId7"/>
    <p:sldId id="257" r:id="rId8"/>
    <p:sldId id="260" r:id="rId9"/>
    <p:sldId id="262" r:id="rId10"/>
    <p:sldId id="279" r:id="rId11"/>
    <p:sldId id="293" r:id="rId12"/>
    <p:sldId id="295" r:id="rId13"/>
    <p:sldId id="277" r:id="rId14"/>
    <p:sldId id="280" r:id="rId15"/>
    <p:sldId id="281" r:id="rId16"/>
    <p:sldId id="264" r:id="rId17"/>
    <p:sldId id="265" r:id="rId18"/>
    <p:sldId id="284" r:id="rId19"/>
    <p:sldId id="266" r:id="rId20"/>
    <p:sldId id="285" r:id="rId21"/>
    <p:sldId id="268" r:id="rId22"/>
    <p:sldId id="269" r:id="rId23"/>
    <p:sldId id="286" r:id="rId24"/>
    <p:sldId id="296" r:id="rId25"/>
    <p:sldId id="287" r:id="rId26"/>
    <p:sldId id="271" r:id="rId27"/>
    <p:sldId id="288" r:id="rId28"/>
    <p:sldId id="291" r:id="rId29"/>
    <p:sldId id="270" r:id="rId30"/>
    <p:sldId id="290" r:id="rId31"/>
    <p:sldId id="27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13B3"/>
    <a:srgbClr val="0000FF"/>
    <a:srgbClr val="6600FF"/>
    <a:srgbClr val="750901"/>
    <a:srgbClr val="FF3300"/>
    <a:srgbClr val="9900CC"/>
    <a:srgbClr val="003399"/>
    <a:srgbClr val="660033"/>
    <a:srgbClr val="006600"/>
    <a:srgbClr val="CC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757" autoAdjust="0"/>
    <p:restoredTop sz="94654" autoAdjust="0"/>
  </p:normalViewPr>
  <p:slideViewPr>
    <p:cSldViewPr>
      <p:cViewPr varScale="1">
        <p:scale>
          <a:sx n="104" d="100"/>
          <a:sy n="104" d="100"/>
        </p:scale>
        <p:origin x="-24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89C7-65B3-4648-9CDB-165C7BB84807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C3BC3-0539-4314-B364-96D7AA9312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89C7-65B3-4648-9CDB-165C7BB84807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C3BC3-0539-4314-B364-96D7AA9312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89C7-65B3-4648-9CDB-165C7BB84807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C3BC3-0539-4314-B364-96D7AA9312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89C7-65B3-4648-9CDB-165C7BB84807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C3BC3-0539-4314-B364-96D7AA9312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89C7-65B3-4648-9CDB-165C7BB84807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C3BC3-0539-4314-B364-96D7AA9312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89C7-65B3-4648-9CDB-165C7BB84807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C3BC3-0539-4314-B364-96D7AA9312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89C7-65B3-4648-9CDB-165C7BB84807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C3BC3-0539-4314-B364-96D7AA9312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89C7-65B3-4648-9CDB-165C7BB84807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C3BC3-0539-4314-B364-96D7AA9312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89C7-65B3-4648-9CDB-165C7BB84807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C3BC3-0539-4314-B364-96D7AA9312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89C7-65B3-4648-9CDB-165C7BB84807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C3BC3-0539-4314-B364-96D7AA9312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89C7-65B3-4648-9CDB-165C7BB84807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C3BC3-0539-4314-B364-96D7AA9312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C89C7-65B3-4648-9CDB-165C7BB84807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C3BC3-0539-4314-B364-96D7AA9312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8.gif"/><Relationship Id="rId7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10" Type="http://schemas.openxmlformats.org/officeDocument/2006/relationships/image" Target="../media/image31.jpeg"/><Relationship Id="rId4" Type="http://schemas.openxmlformats.org/officeDocument/2006/relationships/image" Target="../media/image23.jpeg"/><Relationship Id="rId9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7.png"/><Relationship Id="rId7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10" Type="http://schemas.openxmlformats.org/officeDocument/2006/relationships/image" Target="../media/image11.png"/><Relationship Id="rId4" Type="http://schemas.openxmlformats.org/officeDocument/2006/relationships/image" Target="../media/image8.gif"/><Relationship Id="rId9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85786" y="1714488"/>
            <a:ext cx="72152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Закріплення правопису кличок тварин</a:t>
            </a:r>
          </a:p>
        </p:txBody>
      </p:sp>
      <p:pic>
        <p:nvPicPr>
          <p:cNvPr id="4" name="Picture 7" descr="C:\Documents and Settings\Оксана Алексеевна\Рабочий стол\Новая папка (3)\butterflies_2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771221">
            <a:off x="859542" y="645991"/>
            <a:ext cx="1510758" cy="1410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Documents and Settings\Оксана Алексеевна\Рабочий стол\Новая папка (3)\1206101923_biene_maja_000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5140" y="928670"/>
            <a:ext cx="1714500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C:\Documents and Settings\Оксана Алексеевна\Рабочий стол\Новая папка (3)\67 (1)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16" y="0"/>
            <a:ext cx="2439388" cy="183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Documents and Settings\Оксана Алексеевна\Рабочий стол\Новая папка (3)\bokor33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855604">
            <a:off x="7409568" y="2789295"/>
            <a:ext cx="1182334" cy="110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071802" y="3357562"/>
            <a:ext cx="57864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uk-UA" sz="32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Підготувала</a:t>
            </a:r>
            <a:endParaRPr lang="ru-RU" altLang="uk-UA" sz="3200" b="1" dirty="0" smtClean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r>
              <a:rPr lang="ru-RU" altLang="uk-UA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Величко Людмила </a:t>
            </a:r>
            <a:r>
              <a:rPr lang="ru-RU" altLang="uk-UA" sz="32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Олександрівна</a:t>
            </a:r>
            <a:r>
              <a:rPr lang="ru-RU" altLang="uk-UA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,</a:t>
            </a:r>
          </a:p>
          <a:p>
            <a:r>
              <a:rPr lang="ru-RU" altLang="uk-UA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учитель </a:t>
            </a:r>
            <a:r>
              <a:rPr lang="ru-RU" altLang="uk-UA" sz="32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початкових</a:t>
            </a:r>
            <a:r>
              <a:rPr lang="ru-RU" altLang="uk-UA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ru-RU" altLang="uk-UA" sz="32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класів</a:t>
            </a:r>
            <a:endParaRPr lang="ru-RU" altLang="uk-UA" sz="3200" b="1" dirty="0" smtClean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r>
              <a:rPr lang="uk-UA" altLang="uk-UA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Чернігівської спеціалізованої</a:t>
            </a:r>
          </a:p>
          <a:p>
            <a:r>
              <a:rPr lang="uk-UA" altLang="uk-UA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школи І –ІІІ ступенів</a:t>
            </a:r>
            <a:r>
              <a:rPr lang="ru-RU" altLang="uk-UA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«</a:t>
            </a:r>
            <a:r>
              <a:rPr lang="ru-RU" altLang="uk-UA" sz="32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Надія</a:t>
            </a:r>
            <a:r>
              <a:rPr lang="ru-RU" altLang="uk-UA" sz="32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»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 rot="18586117">
            <a:off x="1785347" y="513446"/>
            <a:ext cx="1760679" cy="3612109"/>
          </a:xfrm>
          <a:prstGeom prst="ellipse">
            <a:avLst/>
          </a:prstGeom>
          <a:solidFill>
            <a:srgbClr val="0000FF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 rot="19992846">
            <a:off x="3996436" y="2938496"/>
            <a:ext cx="1672925" cy="4184772"/>
          </a:xfrm>
          <a:prstGeom prst="ellipse">
            <a:avLst/>
          </a:prstGeom>
          <a:solidFill>
            <a:srgbClr val="660033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 rot="4038760">
            <a:off x="1557084" y="2161818"/>
            <a:ext cx="1700699" cy="34237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428992" y="0"/>
            <a:ext cx="1571636" cy="4010052"/>
          </a:xfrm>
          <a:prstGeom prst="ellipse">
            <a:avLst/>
          </a:prstGeom>
          <a:solidFill>
            <a:srgbClr val="C000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 rot="1075087">
            <a:off x="2403949" y="3218690"/>
            <a:ext cx="1553628" cy="3798194"/>
          </a:xfrm>
          <a:prstGeom prst="ellipse">
            <a:avLst/>
          </a:prstGeom>
          <a:solidFill>
            <a:srgbClr val="9900CC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17883185">
            <a:off x="5233566" y="2305121"/>
            <a:ext cx="1727852" cy="3345874"/>
          </a:xfrm>
          <a:prstGeom prst="ellipse">
            <a:avLst/>
          </a:prstGeom>
          <a:solidFill>
            <a:srgbClr val="0066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3143240" y="2571744"/>
            <a:ext cx="1785950" cy="2071702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43900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786578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 rot="632871">
            <a:off x="5007265" y="3570773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ПИШЕМО    ГАРНО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3015040">
            <a:off x="3834138" y="5041905"/>
            <a:ext cx="24272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КОРЕКЦІЯ</a:t>
            </a:r>
          </a:p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НАСТРОЮ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17266463">
            <a:off x="2299575" y="4837266"/>
            <a:ext cx="16430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КНИГА ЗНАНЬ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20353154">
            <a:off x="973959" y="3227988"/>
            <a:ext cx="22860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ВСЕ ЗМОЖУ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867231">
            <a:off x="1026832" y="1683813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ІНТЕРВ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16848922">
            <a:off x="2495100" y="661255"/>
            <a:ext cx="28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Я  -  МОЛОДЕЦЬ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14678" y="335756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СЮРПРИЗ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 rot="2895305">
            <a:off x="4938589" y="246367"/>
            <a:ext cx="1633854" cy="3455847"/>
          </a:xfrm>
          <a:prstGeom prst="ellipse">
            <a:avLst/>
          </a:prstGeom>
          <a:solidFill>
            <a:srgbClr val="00B0F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 rot="18925112">
            <a:off x="4407653" y="1199541"/>
            <a:ext cx="25921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КРИГОЛАМ</a:t>
            </a:r>
            <a:endParaRPr lang="ru-RU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2" grpId="0" animBg="1"/>
      <p:bldP spid="15" grpId="0" animBg="1"/>
      <p:bldP spid="16" grpId="0" animBg="1"/>
      <p:bldP spid="20" grpId="1" animBg="1"/>
      <p:bldP spid="20" grpId="2" animBg="1"/>
      <p:bldP spid="2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лилиния 2"/>
          <p:cNvSpPr/>
          <p:nvPr/>
        </p:nvSpPr>
        <p:spPr>
          <a:xfrm>
            <a:off x="285720" y="428604"/>
            <a:ext cx="8286808" cy="5715040"/>
          </a:xfrm>
          <a:custGeom>
            <a:avLst/>
            <a:gdLst>
              <a:gd name="connsiteX0" fmla="*/ 0 w 8286808"/>
              <a:gd name="connsiteY0" fmla="*/ 952526 h 5715040"/>
              <a:gd name="connsiteX1" fmla="*/ 278989 w 8286808"/>
              <a:gd name="connsiteY1" fmla="*/ 278989 h 5715040"/>
              <a:gd name="connsiteX2" fmla="*/ 952527 w 8286808"/>
              <a:gd name="connsiteY2" fmla="*/ 2 h 5715040"/>
              <a:gd name="connsiteX3" fmla="*/ 7334282 w 8286808"/>
              <a:gd name="connsiteY3" fmla="*/ 0 h 5715040"/>
              <a:gd name="connsiteX4" fmla="*/ 8007819 w 8286808"/>
              <a:gd name="connsiteY4" fmla="*/ 278989 h 5715040"/>
              <a:gd name="connsiteX5" fmla="*/ 8286806 w 8286808"/>
              <a:gd name="connsiteY5" fmla="*/ 952527 h 5715040"/>
              <a:gd name="connsiteX6" fmla="*/ 8286808 w 8286808"/>
              <a:gd name="connsiteY6" fmla="*/ 4762514 h 5715040"/>
              <a:gd name="connsiteX7" fmla="*/ 8007819 w 8286808"/>
              <a:gd name="connsiteY7" fmla="*/ 5436052 h 5715040"/>
              <a:gd name="connsiteX8" fmla="*/ 7334281 w 8286808"/>
              <a:gd name="connsiteY8" fmla="*/ 5715040 h 5715040"/>
              <a:gd name="connsiteX9" fmla="*/ 952526 w 8286808"/>
              <a:gd name="connsiteY9" fmla="*/ 5715040 h 5715040"/>
              <a:gd name="connsiteX10" fmla="*/ 278988 w 8286808"/>
              <a:gd name="connsiteY10" fmla="*/ 5436051 h 5715040"/>
              <a:gd name="connsiteX11" fmla="*/ 0 w 8286808"/>
              <a:gd name="connsiteY11" fmla="*/ 4762513 h 5715040"/>
              <a:gd name="connsiteX12" fmla="*/ 0 w 8286808"/>
              <a:gd name="connsiteY12" fmla="*/ 952526 h 571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86808" h="5715040">
                <a:moveTo>
                  <a:pt x="0" y="952526"/>
                </a:moveTo>
                <a:cubicBezTo>
                  <a:pt x="0" y="699900"/>
                  <a:pt x="100356" y="457622"/>
                  <a:pt x="278989" y="278989"/>
                </a:cubicBezTo>
                <a:cubicBezTo>
                  <a:pt x="457623" y="100356"/>
                  <a:pt x="699902" y="1"/>
                  <a:pt x="952527" y="2"/>
                </a:cubicBezTo>
                <a:lnTo>
                  <a:pt x="7334282" y="0"/>
                </a:lnTo>
                <a:cubicBezTo>
                  <a:pt x="7586908" y="0"/>
                  <a:pt x="7829186" y="100356"/>
                  <a:pt x="8007819" y="278989"/>
                </a:cubicBezTo>
                <a:cubicBezTo>
                  <a:pt x="8186452" y="457623"/>
                  <a:pt x="8286807" y="699902"/>
                  <a:pt x="8286806" y="952527"/>
                </a:cubicBezTo>
                <a:cubicBezTo>
                  <a:pt x="8286807" y="2222523"/>
                  <a:pt x="8286807" y="3492518"/>
                  <a:pt x="8286808" y="4762514"/>
                </a:cubicBezTo>
                <a:cubicBezTo>
                  <a:pt x="8286808" y="5015140"/>
                  <a:pt x="8186453" y="5257418"/>
                  <a:pt x="8007819" y="5436052"/>
                </a:cubicBezTo>
                <a:cubicBezTo>
                  <a:pt x="7829186" y="5614685"/>
                  <a:pt x="7586907" y="5715040"/>
                  <a:pt x="7334281" y="5715040"/>
                </a:cubicBezTo>
                <a:lnTo>
                  <a:pt x="952526" y="5715040"/>
                </a:lnTo>
                <a:cubicBezTo>
                  <a:pt x="699900" y="5715040"/>
                  <a:pt x="457622" y="5614685"/>
                  <a:pt x="278988" y="5436051"/>
                </a:cubicBezTo>
                <a:cubicBezTo>
                  <a:pt x="100355" y="5257417"/>
                  <a:pt x="0" y="5015139"/>
                  <a:pt x="0" y="4762513"/>
                </a:cubicBezTo>
                <a:lnTo>
                  <a:pt x="0" y="952526"/>
                </a:lnTo>
                <a:close/>
              </a:path>
            </a:pathLst>
          </a:cu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1"/>
                </a:solidFill>
              </a:ln>
            </a:endParaRPr>
          </a:p>
        </p:txBody>
      </p:sp>
      <p:sp>
        <p:nvSpPr>
          <p:cNvPr id="8" name="TextBox 7"/>
          <p:cNvSpPr txBox="1"/>
          <p:nvPr/>
        </p:nvSpPr>
        <p:spPr>
          <a:xfrm rot="2807721">
            <a:off x="2536770" y="-317512"/>
            <a:ext cx="1200329" cy="6836655"/>
          </a:xfrm>
          <a:prstGeom prst="rect">
            <a:avLst/>
          </a:prstGeom>
          <a:noFill/>
        </p:spPr>
        <p:txBody>
          <a:bodyPr vert="vert270" wrap="square" rtlCol="0" anchor="b" anchorCtr="0">
            <a:spAutoFit/>
          </a:bodyPr>
          <a:lstStyle/>
          <a:p>
            <a:r>
              <a:rPr lang="uk-UA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Прнв</a:t>
            </a:r>
            <a:r>
              <a:rPr lang="uk-UA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r>
              <a:rPr lang="uk-UA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дмідьног</a:t>
            </a:r>
            <a:endParaRPr lang="ru-RU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 rot="2265244">
            <a:off x="4335313" y="2423908"/>
            <a:ext cx="52315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Охроза</a:t>
            </a:r>
            <a:r>
              <a:rPr lang="uk-UA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r>
              <a:rPr lang="uk-UA" sz="6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цьат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9" descr="ba572f866f1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286124"/>
            <a:ext cx="2385449" cy="2786058"/>
          </a:xfrm>
          <a:prstGeom prst="rect">
            <a:avLst/>
          </a:prstGeom>
          <a:noFill/>
        </p:spPr>
      </p:pic>
      <p:pic>
        <p:nvPicPr>
          <p:cNvPr id="14" name="Picture 2" descr="C:\Users\mOnter\Pictures\Рисунок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357562"/>
            <a:ext cx="2585347" cy="2714644"/>
          </a:xfrm>
          <a:prstGeom prst="rect">
            <a:avLst/>
          </a:prstGeom>
          <a:noFill/>
        </p:spPr>
      </p:pic>
      <p:pic>
        <p:nvPicPr>
          <p:cNvPr id="10" name="Рисунок 9" descr="http://demiart.ru/forum/uploads2/post-42474-123419869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58214" y="5500702"/>
            <a:ext cx="785786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лилиния 2"/>
          <p:cNvSpPr/>
          <p:nvPr/>
        </p:nvSpPr>
        <p:spPr>
          <a:xfrm>
            <a:off x="214282" y="428604"/>
            <a:ext cx="8286808" cy="5715040"/>
          </a:xfrm>
          <a:custGeom>
            <a:avLst/>
            <a:gdLst>
              <a:gd name="connsiteX0" fmla="*/ 0 w 8286808"/>
              <a:gd name="connsiteY0" fmla="*/ 952526 h 5715040"/>
              <a:gd name="connsiteX1" fmla="*/ 278989 w 8286808"/>
              <a:gd name="connsiteY1" fmla="*/ 278989 h 5715040"/>
              <a:gd name="connsiteX2" fmla="*/ 952527 w 8286808"/>
              <a:gd name="connsiteY2" fmla="*/ 2 h 5715040"/>
              <a:gd name="connsiteX3" fmla="*/ 7334282 w 8286808"/>
              <a:gd name="connsiteY3" fmla="*/ 0 h 5715040"/>
              <a:gd name="connsiteX4" fmla="*/ 8007819 w 8286808"/>
              <a:gd name="connsiteY4" fmla="*/ 278989 h 5715040"/>
              <a:gd name="connsiteX5" fmla="*/ 8286806 w 8286808"/>
              <a:gd name="connsiteY5" fmla="*/ 952527 h 5715040"/>
              <a:gd name="connsiteX6" fmla="*/ 8286808 w 8286808"/>
              <a:gd name="connsiteY6" fmla="*/ 4762514 h 5715040"/>
              <a:gd name="connsiteX7" fmla="*/ 8007819 w 8286808"/>
              <a:gd name="connsiteY7" fmla="*/ 5436052 h 5715040"/>
              <a:gd name="connsiteX8" fmla="*/ 7334281 w 8286808"/>
              <a:gd name="connsiteY8" fmla="*/ 5715040 h 5715040"/>
              <a:gd name="connsiteX9" fmla="*/ 952526 w 8286808"/>
              <a:gd name="connsiteY9" fmla="*/ 5715040 h 5715040"/>
              <a:gd name="connsiteX10" fmla="*/ 278988 w 8286808"/>
              <a:gd name="connsiteY10" fmla="*/ 5436051 h 5715040"/>
              <a:gd name="connsiteX11" fmla="*/ 0 w 8286808"/>
              <a:gd name="connsiteY11" fmla="*/ 4762513 h 5715040"/>
              <a:gd name="connsiteX12" fmla="*/ 0 w 8286808"/>
              <a:gd name="connsiteY12" fmla="*/ 952526 h 571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86808" h="5715040">
                <a:moveTo>
                  <a:pt x="0" y="952526"/>
                </a:moveTo>
                <a:cubicBezTo>
                  <a:pt x="0" y="699900"/>
                  <a:pt x="100356" y="457622"/>
                  <a:pt x="278989" y="278989"/>
                </a:cubicBezTo>
                <a:cubicBezTo>
                  <a:pt x="457623" y="100356"/>
                  <a:pt x="699902" y="1"/>
                  <a:pt x="952527" y="2"/>
                </a:cubicBezTo>
                <a:lnTo>
                  <a:pt x="7334282" y="0"/>
                </a:lnTo>
                <a:cubicBezTo>
                  <a:pt x="7586908" y="0"/>
                  <a:pt x="7829186" y="100356"/>
                  <a:pt x="8007819" y="278989"/>
                </a:cubicBezTo>
                <a:cubicBezTo>
                  <a:pt x="8186452" y="457623"/>
                  <a:pt x="8286807" y="699902"/>
                  <a:pt x="8286806" y="952527"/>
                </a:cubicBezTo>
                <a:cubicBezTo>
                  <a:pt x="8286807" y="2222523"/>
                  <a:pt x="8286807" y="3492518"/>
                  <a:pt x="8286808" y="4762514"/>
                </a:cubicBezTo>
                <a:cubicBezTo>
                  <a:pt x="8286808" y="5015140"/>
                  <a:pt x="8186453" y="5257418"/>
                  <a:pt x="8007819" y="5436052"/>
                </a:cubicBezTo>
                <a:cubicBezTo>
                  <a:pt x="7829186" y="5614685"/>
                  <a:pt x="7586907" y="5715040"/>
                  <a:pt x="7334281" y="5715040"/>
                </a:cubicBezTo>
                <a:lnTo>
                  <a:pt x="952526" y="5715040"/>
                </a:lnTo>
                <a:cubicBezTo>
                  <a:pt x="699900" y="5715040"/>
                  <a:pt x="457622" y="5614685"/>
                  <a:pt x="278988" y="5436051"/>
                </a:cubicBezTo>
                <a:cubicBezTo>
                  <a:pt x="100355" y="5257417"/>
                  <a:pt x="0" y="5015139"/>
                  <a:pt x="0" y="4762513"/>
                </a:cubicBezTo>
                <a:lnTo>
                  <a:pt x="0" y="952526"/>
                </a:lnTo>
                <a:close/>
              </a:path>
            </a:pathLst>
          </a:cu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accent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2807721">
            <a:off x="2536770" y="-317512"/>
            <a:ext cx="1200329" cy="6836655"/>
          </a:xfrm>
          <a:prstGeom prst="rect">
            <a:avLst/>
          </a:prstGeom>
          <a:noFill/>
        </p:spPr>
        <p:txBody>
          <a:bodyPr vert="vert270" wrap="square" rtlCol="0" anchor="b" anchorCtr="0">
            <a:spAutoFit/>
          </a:bodyPr>
          <a:lstStyle/>
          <a:p>
            <a:r>
              <a:rPr lang="uk-UA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Прнв</a:t>
            </a:r>
            <a:r>
              <a:rPr lang="uk-UA" sz="6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uk-UA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дмідьног</a:t>
            </a:r>
            <a:endParaRPr lang="ru-RU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 rot="2265244">
            <a:off x="4335313" y="2423908"/>
            <a:ext cx="52315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Охроза</a:t>
            </a:r>
            <a:r>
              <a:rPr lang="uk-UA" sz="6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</a:t>
            </a:r>
            <a:r>
              <a:rPr lang="uk-UA" sz="6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цьат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9" descr="ba572f866f1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286124"/>
            <a:ext cx="2385449" cy="2786058"/>
          </a:xfrm>
          <a:prstGeom prst="rect">
            <a:avLst/>
          </a:prstGeom>
          <a:noFill/>
        </p:spPr>
      </p:pic>
      <p:pic>
        <p:nvPicPr>
          <p:cNvPr id="14" name="Picture 2" descr="C:\Users\mOnter\Pictures\Рисунок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357562"/>
            <a:ext cx="2585347" cy="2714644"/>
          </a:xfrm>
          <a:prstGeom prst="rect">
            <a:avLst/>
          </a:prstGeom>
          <a:noFill/>
        </p:spPr>
      </p:pic>
      <p:sp>
        <p:nvSpPr>
          <p:cNvPr id="15" name="Овал 14"/>
          <p:cNvSpPr/>
          <p:nvPr/>
        </p:nvSpPr>
        <p:spPr>
          <a:xfrm>
            <a:off x="714348" y="214290"/>
            <a:ext cx="3000396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ВУХАНЬ</a:t>
            </a:r>
            <a:endParaRPr lang="ru-RU" sz="40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214942" y="142852"/>
            <a:ext cx="3071834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МИШКО</a:t>
            </a:r>
            <a:endParaRPr lang="ru-RU" sz="40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 descr="http://demiart.ru/forum/uploads2/post-42474-123419869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58214" y="5500702"/>
            <a:ext cx="785786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трелка вправо 10"/>
          <p:cNvSpPr/>
          <p:nvPr/>
        </p:nvSpPr>
        <p:spPr>
          <a:xfrm rot="2519112">
            <a:off x="2576562" y="2385179"/>
            <a:ext cx="467978" cy="446757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7617304">
            <a:off x="6753776" y="2260140"/>
            <a:ext cx="454299" cy="32342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16" grpId="0" animBg="1"/>
      <p:bldP spid="11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572271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Tx/>
              <a:buNone/>
            </a:pPr>
            <a:endParaRPr lang="uk-UA" altLang="uk-UA" sz="5400" b="1" dirty="0" smtClean="0">
              <a:solidFill>
                <a:schemeClr val="accent2"/>
              </a:solidFill>
            </a:endParaRPr>
          </a:p>
          <a:p>
            <a:pPr lvl="2">
              <a:buNone/>
            </a:pPr>
            <a:r>
              <a:rPr lang="uk-UA" altLang="uk-UA" sz="71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двору походжав</a:t>
            </a:r>
          </a:p>
          <a:p>
            <a:pPr eaLnBrk="1" hangingPunct="1">
              <a:buNone/>
            </a:pPr>
            <a:r>
              <a:rPr lang="uk-UA" altLang="uk-UA" sz="71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  <a:r>
              <a:rPr lang="uk-UA" altLang="uk-UA" sz="71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ндик   б </a:t>
            </a:r>
            <a:r>
              <a:rPr lang="uk-UA" altLang="uk-UA" sz="71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елькотун</a:t>
            </a:r>
            <a:r>
              <a:rPr lang="uk-UA" altLang="uk-UA" sz="71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гусак Шипун.</a:t>
            </a:r>
          </a:p>
          <a:p>
            <a:pPr>
              <a:buNone/>
            </a:pPr>
            <a:r>
              <a:rPr lang="uk-UA" altLang="uk-UA" sz="71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мого товариша є собака р </a:t>
            </a:r>
            <a:r>
              <a:rPr lang="uk-UA" altLang="uk-UA" sz="71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екс</a:t>
            </a:r>
            <a:r>
              <a:rPr lang="uk-UA" altLang="uk-UA" sz="71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eaLnBrk="1" hangingPunct="1">
              <a:buFontTx/>
              <a:buNone/>
            </a:pPr>
            <a:r>
              <a:rPr lang="uk-UA" altLang="uk-UA" sz="71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2571736" y="1571612"/>
            <a:ext cx="11430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altLang="uk-UA" sz="5400" b="1" dirty="0" smtClean="0">
                <a:solidFill>
                  <a:srgbClr val="FF3300"/>
                </a:solidFill>
              </a:rPr>
              <a:t> </a:t>
            </a:r>
            <a:r>
              <a:rPr lang="uk-UA" altLang="uk-UA" sz="7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altLang="uk-UA" sz="72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 flipH="1">
            <a:off x="3071802" y="4500570"/>
            <a:ext cx="576263" cy="79216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0" name="Text Box 18"/>
          <p:cNvSpPr txBox="1">
            <a:spLocks noChangeArrowheads="1"/>
          </p:cNvSpPr>
          <p:nvPr/>
        </p:nvSpPr>
        <p:spPr bwMode="auto">
          <a:xfrm>
            <a:off x="6227763" y="47244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 altLang="uk-UA"/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3214678" y="4143380"/>
            <a:ext cx="79057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altLang="uk-UA" sz="7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endParaRPr lang="ru-RU" altLang="uk-UA" sz="72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 flipH="1">
            <a:off x="2571736" y="1714488"/>
            <a:ext cx="576263" cy="863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1" name="Picture 8" descr="4874b060730f3ca1e0af4833c631078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5000636"/>
            <a:ext cx="785818" cy="1571636"/>
          </a:xfrm>
          <a:prstGeom prst="rect">
            <a:avLst/>
          </a:prstGeom>
          <a:noFill/>
        </p:spPr>
      </p:pic>
      <p:pic>
        <p:nvPicPr>
          <p:cNvPr id="12" name="Picture 9" descr="ptici1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5214950"/>
            <a:ext cx="2016125" cy="1385887"/>
          </a:xfrm>
          <a:prstGeom prst="rect">
            <a:avLst/>
          </a:prstGeom>
          <a:noFill/>
        </p:spPr>
      </p:pic>
      <p:pic>
        <p:nvPicPr>
          <p:cNvPr id="13" name="Picture 7" descr="99999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9586" y="5357826"/>
            <a:ext cx="994137" cy="1033449"/>
          </a:xfrm>
          <a:prstGeom prst="rect">
            <a:avLst/>
          </a:prstGeom>
          <a:noFill/>
        </p:spPr>
      </p:pic>
      <p:pic>
        <p:nvPicPr>
          <p:cNvPr id="15" name="Рисунок 14" descr="http://mepopedia.com/~web102-c/hw07/hw07-1015445226/images/34499_tom_jerry_tom.pn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9520" y="1142984"/>
            <a:ext cx="171448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3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3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6" grpId="0"/>
      <p:bldP spid="15377" grpId="0" animBg="1"/>
      <p:bldP spid="15379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 rot="18586117">
            <a:off x="1785347" y="513446"/>
            <a:ext cx="1760679" cy="3612109"/>
          </a:xfrm>
          <a:prstGeom prst="ellipse">
            <a:avLst/>
          </a:prstGeom>
          <a:solidFill>
            <a:srgbClr val="0000FF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 rot="19992846">
            <a:off x="3996436" y="2938496"/>
            <a:ext cx="1672925" cy="4184772"/>
          </a:xfrm>
          <a:prstGeom prst="ellipse">
            <a:avLst/>
          </a:prstGeom>
          <a:solidFill>
            <a:srgbClr val="660033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 rot="4038760">
            <a:off x="1557084" y="2161818"/>
            <a:ext cx="1700699" cy="34237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428992" y="0"/>
            <a:ext cx="1571636" cy="4010052"/>
          </a:xfrm>
          <a:prstGeom prst="ellipse">
            <a:avLst/>
          </a:prstGeom>
          <a:solidFill>
            <a:srgbClr val="C000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 rot="1075087">
            <a:off x="2403949" y="3218690"/>
            <a:ext cx="1553628" cy="3798194"/>
          </a:xfrm>
          <a:prstGeom prst="ellipse">
            <a:avLst/>
          </a:prstGeom>
          <a:solidFill>
            <a:srgbClr val="9900CC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17883185">
            <a:off x="5233566" y="2305121"/>
            <a:ext cx="1727852" cy="3345874"/>
          </a:xfrm>
          <a:prstGeom prst="ellipse">
            <a:avLst/>
          </a:prstGeom>
          <a:solidFill>
            <a:srgbClr val="0066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3143240" y="2643182"/>
            <a:ext cx="1785950" cy="2071702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43900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786578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 rot="632871">
            <a:off x="5007265" y="3570773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ПИШЕМО    ГАРНО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3015040">
            <a:off x="4002021" y="4867693"/>
            <a:ext cx="24272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КОРЕКЦЯ </a:t>
            </a:r>
          </a:p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НАСТРОЮ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17266463">
            <a:off x="2299575" y="4837266"/>
            <a:ext cx="16430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КНИГА ЗНАНЬ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20353154">
            <a:off x="973959" y="3227988"/>
            <a:ext cx="22860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ВСЕ ЗМОЖУ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867231">
            <a:off x="1026832" y="1683813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ІНТЕРВ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16848922">
            <a:off x="2495100" y="661255"/>
            <a:ext cx="28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Я  -  МОЛОДЕЦЬ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14678" y="335756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СЮРПРИЗ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2" grpId="0" animBg="1"/>
      <p:bldP spid="15" grpId="0" animBg="1"/>
      <p:bldP spid="15" grpId="1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 rot="18586117">
            <a:off x="1785347" y="513446"/>
            <a:ext cx="1760679" cy="3612109"/>
          </a:xfrm>
          <a:prstGeom prst="ellipse">
            <a:avLst/>
          </a:prstGeom>
          <a:solidFill>
            <a:srgbClr val="0000FF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 rot="19992846">
            <a:off x="3996436" y="2938496"/>
            <a:ext cx="1672925" cy="4184772"/>
          </a:xfrm>
          <a:prstGeom prst="ellipse">
            <a:avLst/>
          </a:prstGeom>
          <a:solidFill>
            <a:srgbClr val="660033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 rot="4038760">
            <a:off x="1557084" y="2161818"/>
            <a:ext cx="1700699" cy="34237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428992" y="0"/>
            <a:ext cx="1571636" cy="4010052"/>
          </a:xfrm>
          <a:prstGeom prst="ellipse">
            <a:avLst/>
          </a:prstGeom>
          <a:solidFill>
            <a:srgbClr val="C000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 rot="1075087">
            <a:off x="2403949" y="3218690"/>
            <a:ext cx="1553628" cy="3798194"/>
          </a:xfrm>
          <a:prstGeom prst="ellipse">
            <a:avLst/>
          </a:prstGeom>
          <a:solidFill>
            <a:srgbClr val="9900CC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3071802" y="2643182"/>
            <a:ext cx="1785950" cy="2071702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43900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786578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 rot="3015040">
            <a:off x="3834138" y="5041904"/>
            <a:ext cx="24272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КОРЕКЦІЯ</a:t>
            </a:r>
          </a:p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НАСТРОЮ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17266463">
            <a:off x="2299575" y="4837266"/>
            <a:ext cx="16430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КНИГА ЗНАНЬ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20353154">
            <a:off x="973959" y="3227988"/>
            <a:ext cx="22860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ВСЕ ЗМОЖУ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867231">
            <a:off x="1026832" y="1683813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ІНТЕРВ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16848922">
            <a:off x="2495100" y="661255"/>
            <a:ext cx="28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Я  -  МОЛОДЕЦЬ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14678" y="335756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СЮРПРИЗ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7" grpId="0" animBg="1"/>
      <p:bldP spid="10" grpId="0" animBg="1"/>
      <p:bldP spid="12" grpId="0" animBg="1"/>
      <p:bldP spid="16" grpId="0" animBg="1"/>
      <p:bldP spid="2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Двойная волна 2"/>
          <p:cNvSpPr/>
          <p:nvPr/>
        </p:nvSpPr>
        <p:spPr>
          <a:xfrm>
            <a:off x="1643042" y="428604"/>
            <a:ext cx="7000924" cy="1571636"/>
          </a:xfrm>
          <a:prstGeom prst="doubleWave">
            <a:avLst>
              <a:gd name="adj1" fmla="val 4744"/>
              <a:gd name="adj2" fmla="val 0"/>
            </a:avLst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В(</a:t>
            </a:r>
            <a:r>
              <a:rPr lang="uk-UA" sz="6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6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інні</a:t>
            </a:r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–П(п)</a:t>
            </a:r>
            <a:r>
              <a:rPr lang="uk-UA" sz="6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ух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войная волна 3"/>
          <p:cNvSpPr/>
          <p:nvPr/>
        </p:nvSpPr>
        <p:spPr>
          <a:xfrm>
            <a:off x="2428860" y="2428868"/>
            <a:ext cx="5000660" cy="1285884"/>
          </a:xfrm>
          <a:prstGeom prst="doubleWav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І(і)а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Двойная волна 4"/>
          <p:cNvSpPr/>
          <p:nvPr/>
        </p:nvSpPr>
        <p:spPr>
          <a:xfrm>
            <a:off x="1857356" y="4000504"/>
            <a:ext cx="6215106" cy="1571636"/>
          </a:xfrm>
          <a:prstGeom prst="doubleWav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П(</a:t>
            </a:r>
            <a:r>
              <a:rPr lang="uk-UA" sz="6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6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’ятачок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cs623328.vk.me/v623328484/2c677/YOxdWnnsJCc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6"/>
            <a:ext cx="1928794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214282" y="142852"/>
            <a:ext cx="8715436" cy="5429288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Горщик меду – </a:t>
            </a:r>
            <a:r>
              <a:rPr lang="uk-UA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едмедику </a:t>
            </a:r>
            <a:r>
              <a:rPr lang="uk-UA" sz="6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6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інні</a:t>
            </a:r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uk-UA" sz="6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6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уху</a:t>
            </a:r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хвіст – </a:t>
            </a:r>
            <a:r>
              <a:rPr lang="uk-UA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слику </a:t>
            </a:r>
            <a:r>
              <a:rPr lang="uk-UA" sz="6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6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кулька – </a:t>
            </a:r>
            <a:r>
              <a:rPr lang="uk-UA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оросятку </a:t>
            </a:r>
            <a:r>
              <a:rPr lang="uk-UA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’ятачку.</a:t>
            </a:r>
          </a:p>
          <a:p>
            <a:pPr algn="just"/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cs623328.vk.me/v623328484/2c677/YOxdWnnsJCc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72074"/>
            <a:ext cx="1643042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 rot="18586117">
            <a:off x="1785347" y="513446"/>
            <a:ext cx="1760679" cy="3612109"/>
          </a:xfrm>
          <a:prstGeom prst="ellipse">
            <a:avLst/>
          </a:prstGeom>
          <a:solidFill>
            <a:srgbClr val="0000FF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 rot="4038760">
            <a:off x="1557084" y="2161818"/>
            <a:ext cx="1700699" cy="34237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428992" y="0"/>
            <a:ext cx="1571636" cy="4010052"/>
          </a:xfrm>
          <a:prstGeom prst="ellipse">
            <a:avLst/>
          </a:prstGeom>
          <a:solidFill>
            <a:srgbClr val="C000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 rot="1075087">
            <a:off x="2403949" y="3218690"/>
            <a:ext cx="1553628" cy="3798194"/>
          </a:xfrm>
          <a:prstGeom prst="ellipse">
            <a:avLst/>
          </a:prstGeom>
          <a:solidFill>
            <a:srgbClr val="9900CC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3143240" y="2643182"/>
            <a:ext cx="1785950" cy="2071702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43900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786578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 rot="17266463">
            <a:off x="2299575" y="4837266"/>
            <a:ext cx="16430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КНИГА ЗНАНЬ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20353154">
            <a:off x="973959" y="3227988"/>
            <a:ext cx="22860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ВСЕ ЗМОЖУ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867231">
            <a:off x="1026832" y="1683813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ІНТЕРВ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16848922">
            <a:off x="2495100" y="661255"/>
            <a:ext cx="28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Я  -  МОЛОДЕЦЬ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14678" y="335756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СЮРПРИЗ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2" grpId="0" animBg="1"/>
      <p:bldP spid="12" grpId="1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4282" y="214290"/>
            <a:ext cx="8572560" cy="650085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4" y="428604"/>
          <a:ext cx="8501123" cy="6277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588"/>
                <a:gridCol w="2643206"/>
                <a:gridCol w="2500329"/>
              </a:tblGrid>
              <a:tr h="684596">
                <a:tc>
                  <a:txBody>
                    <a:bodyPr/>
                    <a:lstStyle/>
                    <a:p>
                      <a:r>
                        <a:rPr lang="uk-UA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Легко </a:t>
                      </a:r>
                      <a:endParaRPr lang="ru-RU" sz="2800" dirty="0"/>
                    </a:p>
                  </a:txBody>
                  <a:tcPr>
                    <a:lnR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Важко</a:t>
                      </a:r>
                      <a:endParaRPr lang="ru-RU" sz="2800" dirty="0"/>
                    </a:p>
                  </a:txBody>
                  <a:tcPr>
                    <a:lnL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Дуже важко </a:t>
                      </a:r>
                      <a:endParaRPr lang="ru-RU" sz="2800" dirty="0"/>
                    </a:p>
                  </a:txBody>
                  <a:tcPr>
                    <a:lnL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9982"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Обведи </a:t>
                      </a:r>
                      <a:r>
                        <a:rPr lang="ru-RU" sz="2800" b="1" kern="1200" dirty="0" err="1" smtClean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правильну</a:t>
                      </a:r>
                      <a:r>
                        <a:rPr lang="ru-RU" sz="2800" b="1" kern="1200" dirty="0" smtClean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букву</a:t>
                      </a:r>
                      <a:endParaRPr lang="ru-RU" sz="2800" b="1" dirty="0">
                        <a:solidFill>
                          <a:srgbClr val="75090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kern="1200" dirty="0" smtClean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Впиши потрібну букву</a:t>
                      </a:r>
                      <a:endParaRPr lang="ru-RU" sz="2800" b="1" dirty="0">
                        <a:solidFill>
                          <a:srgbClr val="75090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uk-UA" sz="2800" b="1" dirty="0" smtClean="0">
                        <a:solidFill>
                          <a:srgbClr val="75090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uk-UA" sz="2800" b="1" baseline="0" dirty="0" smtClean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/>
                        </a:rPr>
                        <a:t> Встав </a:t>
                      </a: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uk-UA" sz="2800" b="1" baseline="0" dirty="0" smtClean="0">
                        <a:solidFill>
                          <a:srgbClr val="75090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uk-UA" sz="2800" b="1" baseline="0" dirty="0" smtClean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/>
                        </a:rPr>
                        <a:t>пропущені </a:t>
                      </a: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uk-UA" sz="2800" b="1" baseline="0" dirty="0" smtClean="0">
                        <a:solidFill>
                          <a:srgbClr val="75090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uk-UA" sz="2800" b="1" baseline="0" dirty="0" smtClean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/>
                        </a:rPr>
                        <a:t>букви та </a:t>
                      </a:r>
                      <a:r>
                        <a:rPr lang="uk-UA" sz="2800" b="1" baseline="0" dirty="0" err="1" smtClean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/>
                        </a:rPr>
                        <a:t>слова-</a:t>
                      </a:r>
                      <a:endParaRPr lang="uk-UA" sz="2800" b="1" baseline="0" dirty="0" smtClean="0">
                        <a:solidFill>
                          <a:srgbClr val="75090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uk-UA" sz="2800" b="1" baseline="0" dirty="0" smtClean="0">
                        <a:solidFill>
                          <a:srgbClr val="75090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uk-UA" sz="2800" b="1" baseline="0" dirty="0" smtClean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/>
                        </a:rPr>
                        <a:t>клички тварин</a:t>
                      </a: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rgbClr val="75090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60676">
                <a:tc>
                  <a:txBody>
                    <a:bodyPr/>
                    <a:lstStyle/>
                    <a:p>
                      <a:r>
                        <a:rPr lang="uk-UA" sz="320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Пес С(с)</a:t>
                      </a:r>
                      <a:r>
                        <a:rPr lang="uk-UA" sz="3200" b="1" kern="120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ірко</a:t>
                      </a:r>
                      <a:r>
                        <a:rPr lang="uk-UA" sz="320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, кіт М(м)</a:t>
                      </a:r>
                      <a:r>
                        <a:rPr lang="uk-UA" sz="3200" b="1" kern="120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урчик</a:t>
                      </a:r>
                      <a:r>
                        <a:rPr lang="uk-UA" sz="320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, корова З(</a:t>
                      </a:r>
                      <a:r>
                        <a:rPr lang="uk-UA" sz="3200" b="1" kern="120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</a:t>
                      </a:r>
                      <a:r>
                        <a:rPr lang="uk-UA" sz="320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uk-UA" sz="3200" b="1" kern="120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ірка</a:t>
                      </a:r>
                      <a:r>
                        <a:rPr lang="uk-UA" sz="320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, мишка С(с)</a:t>
                      </a:r>
                      <a:r>
                        <a:rPr lang="uk-UA" sz="3200" b="1" kern="120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іроманка</a:t>
                      </a:r>
                      <a:r>
                        <a:rPr lang="uk-UA" sz="320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, кінь О(</a:t>
                      </a:r>
                      <a:r>
                        <a:rPr lang="uk-UA" sz="3200" b="1" kern="120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  <a:r>
                        <a:rPr lang="uk-UA" sz="320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uk-UA" sz="3200" b="1" kern="120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рлик</a:t>
                      </a:r>
                      <a:r>
                        <a:rPr lang="uk-UA" sz="320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, білочка Л(</a:t>
                      </a:r>
                      <a:r>
                        <a:rPr lang="uk-UA" sz="3200" b="1" kern="120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л</a:t>
                      </a:r>
                      <a:r>
                        <a:rPr lang="uk-UA" sz="320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uk-UA" sz="3200" b="1" kern="120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асунка</a:t>
                      </a:r>
                      <a:endParaRPr lang="ru-RU" sz="32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uk-UA" sz="32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..</a:t>
                      </a:r>
                      <a:r>
                        <a:rPr lang="uk-UA" sz="3200" b="1" dirty="0" err="1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айчик</a:t>
                      </a:r>
                      <a:r>
                        <a:rPr lang="uk-UA" sz="32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 ..</a:t>
                      </a:r>
                      <a:r>
                        <a:rPr lang="uk-UA" sz="3200" b="1" dirty="0" err="1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уханчик</a:t>
                      </a:r>
                      <a:r>
                        <a:rPr lang="uk-UA" sz="32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, ..</a:t>
                      </a:r>
                      <a:r>
                        <a:rPr lang="uk-UA" sz="3200" b="1" dirty="0" err="1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іт</a:t>
                      </a:r>
                      <a:r>
                        <a:rPr lang="uk-UA" sz="32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 ..ушок, ..</a:t>
                      </a:r>
                      <a:r>
                        <a:rPr lang="uk-UA" sz="3200" b="1" dirty="0" err="1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орова</a:t>
                      </a:r>
                      <a:r>
                        <a:rPr lang="uk-UA" sz="32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 ..</a:t>
                      </a:r>
                      <a:r>
                        <a:rPr lang="uk-UA" sz="3200" b="1" dirty="0" err="1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иска</a:t>
                      </a:r>
                      <a:endParaRPr lang="ru-RU" sz="3200" b="1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У ..</a:t>
                      </a:r>
                      <a:r>
                        <a:rPr lang="uk-UA" sz="3200" b="1" kern="120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отика</a:t>
                      </a:r>
                      <a:r>
                        <a:rPr lang="uk-UA" sz="320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____________ довгі вуса. У цирку виступав ..</a:t>
                      </a:r>
                      <a:r>
                        <a:rPr lang="uk-UA" sz="3200" b="1" kern="120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едмідь</a:t>
                      </a:r>
                      <a:r>
                        <a:rPr lang="uk-UA" sz="320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___________.</a:t>
                      </a:r>
                      <a:endParaRPr lang="ru-RU" sz="3200" b="1" kern="120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pic>
        <p:nvPicPr>
          <p:cNvPr id="14" name="Picture 8" descr="0141555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68" y="0"/>
            <a:ext cx="1000132" cy="147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242" y="150773"/>
            <a:ext cx="9143999" cy="193899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 err="1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Подивіться</a:t>
            </a:r>
            <a:r>
              <a:rPr lang="ru-RU" sz="40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один на одного, </a:t>
            </a:r>
            <a:r>
              <a:rPr lang="ru-RU" sz="4000" b="1" cap="all" dirty="0" err="1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посміхніться</a:t>
            </a:r>
            <a:r>
              <a:rPr lang="ru-RU" sz="40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cap="all" dirty="0" err="1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побажайте</a:t>
            </a:r>
            <a:r>
              <a:rPr lang="ru-RU" sz="40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один одному </a:t>
            </a:r>
            <a:r>
              <a:rPr lang="ru-RU" sz="4000" b="1" cap="all" dirty="0" err="1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успіху</a:t>
            </a:r>
            <a:r>
              <a:rPr lang="ru-RU" sz="40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79537" y="2182565"/>
            <a:ext cx="7488833" cy="286232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 err="1">
                <a:ln w="5715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Добрий</a:t>
            </a:r>
            <a:r>
              <a:rPr lang="ru-RU" sz="6000" b="1" i="1" dirty="0">
                <a:ln w="5715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день вам 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 err="1">
                <a:ln w="5715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Добрий</a:t>
            </a:r>
            <a:r>
              <a:rPr lang="ru-RU" sz="6000" b="1" i="1" dirty="0">
                <a:ln w="5715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день нам 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i="1" dirty="0" err="1">
                <a:ln w="5715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Добрий</a:t>
            </a:r>
            <a:r>
              <a:rPr lang="ru-RU" sz="6000" b="1" i="1" dirty="0">
                <a:ln w="5715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день </a:t>
            </a:r>
            <a:r>
              <a:rPr lang="ru-RU" sz="6000" b="1" i="1" dirty="0" err="1">
                <a:ln w="5715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всім</a:t>
            </a:r>
            <a:r>
              <a:rPr lang="ru-RU" sz="6000" b="1" i="1" dirty="0">
                <a:ln w="5715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!</a:t>
            </a:r>
          </a:p>
        </p:txBody>
      </p:sp>
      <p:pic>
        <p:nvPicPr>
          <p:cNvPr id="2050" name="Picture 2" descr="C:\Users\Vitalik\Desktop\Новая папка (5)\загруженное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2571736" y="4409728"/>
            <a:ext cx="4320481" cy="2448272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0"/>
          <a:ext cx="8929718" cy="68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6301"/>
                <a:gridCol w="2334663"/>
                <a:gridCol w="2948754"/>
              </a:tblGrid>
              <a:tr h="494599">
                <a:tc>
                  <a:txBody>
                    <a:bodyPr/>
                    <a:lstStyle/>
                    <a:p>
                      <a:r>
                        <a:rPr lang="uk-UA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Легко </a:t>
                      </a:r>
                      <a:endParaRPr lang="ru-RU" sz="2800" dirty="0"/>
                    </a:p>
                  </a:txBody>
                  <a:tcPr>
                    <a:lnR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Важко</a:t>
                      </a:r>
                      <a:endParaRPr lang="ru-RU" sz="2800" dirty="0"/>
                    </a:p>
                  </a:txBody>
                  <a:tcPr>
                    <a:lnL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Дуже важко </a:t>
                      </a:r>
                      <a:endParaRPr lang="ru-RU" sz="2800" dirty="0"/>
                    </a:p>
                  </a:txBody>
                  <a:tcPr>
                    <a:lnL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2660"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Обведи </a:t>
                      </a:r>
                      <a:r>
                        <a:rPr lang="ru-RU" sz="2800" b="1" kern="1200" dirty="0" err="1" smtClean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правильну</a:t>
                      </a:r>
                      <a:r>
                        <a:rPr lang="ru-RU" sz="2800" b="1" kern="1200" dirty="0" smtClean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букву</a:t>
                      </a:r>
                      <a:endParaRPr lang="ru-RU" sz="2800" b="1" dirty="0">
                        <a:solidFill>
                          <a:srgbClr val="75090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kern="1200" dirty="0" smtClean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Впиши потрібну букву</a:t>
                      </a:r>
                      <a:endParaRPr lang="ru-RU" sz="2800" b="1" dirty="0">
                        <a:solidFill>
                          <a:srgbClr val="75090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rgbClr val="75090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/>
                        </a:rPr>
                        <a:t> Встав </a:t>
                      </a:r>
                      <a:r>
                        <a:rPr lang="ru-RU" sz="2800" b="1" dirty="0" err="1" smtClean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/>
                        </a:rPr>
                        <a:t>пропущені</a:t>
                      </a:r>
                      <a:endParaRPr lang="ru-RU" sz="2800" b="1" dirty="0" smtClean="0">
                        <a:solidFill>
                          <a:srgbClr val="75090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rgbClr val="75090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/>
                        </a:rPr>
                        <a:t> </a:t>
                      </a:r>
                      <a:r>
                        <a:rPr lang="uk-UA" sz="2800" b="1" dirty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/>
                        </a:rPr>
                        <a:t>букви та </a:t>
                      </a:r>
                      <a:r>
                        <a:rPr lang="ru-RU" sz="2800" b="1" dirty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/>
                        </a:rPr>
                        <a:t>слова </a:t>
                      </a:r>
                      <a:r>
                        <a:rPr lang="uk-UA" sz="2800" b="1" dirty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/>
                        </a:rPr>
                        <a:t>– </a:t>
                      </a:r>
                      <a:endParaRPr lang="uk-UA" sz="2800" b="1" dirty="0" smtClean="0">
                        <a:solidFill>
                          <a:srgbClr val="75090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endParaRPr lang="uk-UA" sz="2800" b="1" dirty="0" smtClean="0">
                        <a:solidFill>
                          <a:srgbClr val="75090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</a:endParaRPr>
                    </a:p>
                    <a:p>
                      <a:pPr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 smtClean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/>
                        </a:rPr>
                        <a:t> клички </a:t>
                      </a:r>
                      <a:r>
                        <a:rPr lang="uk-UA" sz="2800" b="1" dirty="0">
                          <a:solidFill>
                            <a:srgbClr val="75090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Times New Roman"/>
                        </a:rPr>
                        <a:t>тварин</a:t>
                      </a:r>
                      <a:endParaRPr lang="ru-RU" sz="2800" dirty="0">
                        <a:solidFill>
                          <a:srgbClr val="75090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  <a:ea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953599">
                <a:tc>
                  <a:txBody>
                    <a:bodyPr/>
                    <a:lstStyle/>
                    <a:p>
                      <a:r>
                        <a:rPr lang="uk-UA" sz="383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Пес </a:t>
                      </a:r>
                      <a:r>
                        <a:rPr lang="uk-UA" sz="3830" b="1" kern="1200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uk-UA" sz="383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(с)</a:t>
                      </a:r>
                      <a:r>
                        <a:rPr lang="uk-UA" sz="3830" b="1" kern="1200" baseline="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ірко</a:t>
                      </a:r>
                      <a:r>
                        <a:rPr lang="uk-UA" sz="383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, кіт </a:t>
                      </a:r>
                      <a:r>
                        <a:rPr lang="uk-UA" sz="3830" b="1" kern="1200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М</a:t>
                      </a:r>
                      <a:r>
                        <a:rPr lang="uk-UA" sz="383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(м)у- </a:t>
                      </a:r>
                      <a:r>
                        <a:rPr lang="uk-UA" sz="3830" b="1" kern="1200" baseline="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рчик</a:t>
                      </a:r>
                      <a:r>
                        <a:rPr lang="uk-UA" sz="383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, корова </a:t>
                      </a:r>
                      <a:r>
                        <a:rPr lang="uk-UA" sz="3830" b="1" kern="1200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</a:t>
                      </a:r>
                      <a:r>
                        <a:rPr lang="uk-UA" sz="383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uk-UA" sz="3830" b="1" kern="1200" baseline="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з</a:t>
                      </a:r>
                      <a:r>
                        <a:rPr lang="uk-UA" sz="383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uk-UA" sz="3830" b="1" kern="1200" baseline="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ірка</a:t>
                      </a:r>
                      <a:r>
                        <a:rPr lang="uk-UA" sz="383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, мишка </a:t>
                      </a:r>
                      <a:r>
                        <a:rPr lang="uk-UA" sz="3830" b="1" kern="1200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lang="uk-UA" sz="383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(с)</a:t>
                      </a:r>
                      <a:r>
                        <a:rPr lang="uk-UA" sz="3830" b="1" kern="1200" baseline="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іроманка</a:t>
                      </a:r>
                      <a:r>
                        <a:rPr lang="uk-UA" sz="383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, кінь </a:t>
                      </a:r>
                      <a:r>
                        <a:rPr lang="uk-UA" sz="3830" b="1" kern="1200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  <a:r>
                        <a:rPr lang="uk-UA" sz="383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uk-UA" sz="3830" b="1" kern="1200" baseline="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</a:t>
                      </a:r>
                      <a:r>
                        <a:rPr lang="uk-UA" sz="383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uk-UA" sz="3830" b="1" kern="1200" baseline="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рлик</a:t>
                      </a:r>
                      <a:r>
                        <a:rPr lang="uk-UA" sz="383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, білочка </a:t>
                      </a:r>
                      <a:r>
                        <a:rPr lang="uk-UA" sz="3830" b="1" kern="1200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Л</a:t>
                      </a:r>
                      <a:r>
                        <a:rPr lang="uk-UA" sz="383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uk-UA" sz="3830" b="1" kern="1200" baseline="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л</a:t>
                      </a:r>
                      <a:r>
                        <a:rPr lang="uk-UA" sz="383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uk-UA" sz="3830" b="1" kern="1200" baseline="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асунка</a:t>
                      </a:r>
                      <a:endParaRPr lang="ru-RU" sz="3830" b="1" baseline="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R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 </a:t>
                      </a:r>
                      <a:r>
                        <a:rPr lang="uk-UA" sz="383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З</a:t>
                      </a:r>
                      <a:r>
                        <a:rPr lang="uk-UA" sz="3830" b="1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айчик </a:t>
                      </a:r>
                      <a:r>
                        <a:rPr lang="uk-UA" sz="3830" b="1" baseline="0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В</a:t>
                      </a:r>
                      <a:r>
                        <a:rPr lang="uk-UA" sz="3830" b="1" baseline="0" dirty="0" err="1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уханчик</a:t>
                      </a:r>
                      <a:r>
                        <a:rPr lang="uk-UA" sz="3830" b="1" baseline="0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, </a:t>
                      </a:r>
                      <a:r>
                        <a:rPr lang="uk-UA" sz="383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к</a:t>
                      </a:r>
                      <a:r>
                        <a:rPr lang="uk-UA" sz="3830" b="1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іт </a:t>
                      </a:r>
                      <a:r>
                        <a:rPr lang="uk-UA" sz="383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П</a:t>
                      </a:r>
                      <a:r>
                        <a:rPr lang="uk-UA" sz="3830" b="1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ушок</a:t>
                      </a:r>
                      <a:r>
                        <a:rPr lang="uk-UA" sz="3830" b="1" baseline="0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, </a:t>
                      </a:r>
                      <a:r>
                        <a:rPr lang="uk-UA" sz="383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к</a:t>
                      </a:r>
                      <a:r>
                        <a:rPr lang="uk-UA" sz="3830" b="1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орова </a:t>
                      </a:r>
                      <a:r>
                        <a:rPr lang="uk-UA" sz="383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Л</a:t>
                      </a:r>
                      <a:r>
                        <a:rPr lang="uk-UA" sz="3830" b="1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Times New Roman"/>
                        </a:rPr>
                        <a:t>иска</a:t>
                      </a:r>
                      <a:endParaRPr lang="ru-RU" sz="3830" b="1" baseline="0" dirty="0"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uk-UA" sz="383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У </a:t>
                      </a:r>
                      <a:r>
                        <a:rPr lang="uk-UA" sz="383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</a:t>
                      </a:r>
                      <a:r>
                        <a:rPr lang="uk-UA" sz="383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отика </a:t>
                      </a:r>
                      <a:r>
                        <a:rPr lang="uk-UA" sz="3830" b="1" u="sng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(Пушка) </a:t>
                      </a:r>
                      <a:r>
                        <a:rPr lang="uk-UA" sz="383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довгі вуса. В</a:t>
                      </a:r>
                      <a:r>
                        <a:rPr lang="uk-UA" sz="3830" b="1" kern="1200" baseline="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383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цирку виступав </a:t>
                      </a:r>
                      <a:r>
                        <a:rPr lang="uk-UA" sz="3830" b="1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в</a:t>
                      </a:r>
                      <a:r>
                        <a:rPr lang="uk-UA" sz="3830" b="1" kern="1200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едмідь </a:t>
                      </a:r>
                      <a:r>
                        <a:rPr lang="uk-UA" sz="3830" b="1" u="sng" kern="1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(Мишко).</a:t>
                      </a:r>
                      <a:endParaRPr lang="ru-RU" sz="3830" b="1" u="sng" kern="12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rgbClr val="CC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pic>
        <p:nvPicPr>
          <p:cNvPr id="6" name="Picture 8" descr="0141555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5380283"/>
            <a:ext cx="1000132" cy="147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142844" y="1714488"/>
            <a:ext cx="4429156" cy="44291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14876" y="1785926"/>
            <a:ext cx="4214810" cy="44291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ЗІРКА</a:t>
            </a:r>
          </a:p>
          <a:p>
            <a:pPr algn="ctr"/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МУРЧИК</a:t>
            </a:r>
          </a:p>
          <a:p>
            <a:pPr algn="ctr"/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ДІК </a:t>
            </a:r>
          </a:p>
          <a:p>
            <a:pPr algn="ctr"/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ЛАПКО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2071678"/>
            <a:ext cx="28575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КОРОВА</a:t>
            </a:r>
          </a:p>
          <a:p>
            <a:r>
              <a:rPr lang="uk-U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СВИНЯ</a:t>
            </a:r>
          </a:p>
          <a:p>
            <a:r>
              <a:rPr lang="uk-UA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ТЕЛЯ КОЗА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928662" y="214290"/>
            <a:ext cx="3714776" cy="928694"/>
          </a:xfrm>
          <a:prstGeom prst="ellips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НАЗВА 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857752" y="285728"/>
            <a:ext cx="4000528" cy="928694"/>
          </a:xfrm>
          <a:prstGeom prst="ellips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КЛИЧКА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http://fotohood.ru/images/1209107_kot-leopold-animaciy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7163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857224" y="2071678"/>
            <a:ext cx="319492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корова</a:t>
            </a:r>
          </a:p>
          <a:p>
            <a:r>
              <a:rPr lang="ru-RU" sz="6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свиня</a:t>
            </a:r>
            <a:endParaRPr lang="ru-RU" sz="6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теля</a:t>
            </a:r>
          </a:p>
          <a:p>
            <a:r>
              <a:rPr lang="ru-RU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коза</a:t>
            </a:r>
            <a:endParaRPr lang="ru-RU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3504" y="1857364"/>
            <a:ext cx="3081293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uk-UA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  <a:r>
              <a:rPr lang="ru-RU" sz="6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рка</a:t>
            </a:r>
            <a:endParaRPr lang="ru-RU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6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Мурчик</a:t>
            </a:r>
            <a:endParaRPr lang="uk-UA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6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Дік</a:t>
            </a:r>
            <a:endParaRPr lang="uk-UA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Лапко</a:t>
            </a:r>
            <a:endParaRPr lang="ru-RU" sz="6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allAtOnce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Содержимое 6" descr="606847999146603362785158-4734937-700_7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 rot="18586117">
            <a:off x="1785347" y="513446"/>
            <a:ext cx="1760679" cy="3612109"/>
          </a:xfrm>
          <a:prstGeom prst="ellipse">
            <a:avLst/>
          </a:prstGeom>
          <a:solidFill>
            <a:srgbClr val="0000FF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 rot="4038760">
            <a:off x="1557084" y="2161818"/>
            <a:ext cx="1700699" cy="34237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428992" y="0"/>
            <a:ext cx="1571636" cy="4010052"/>
          </a:xfrm>
          <a:prstGeom prst="ellipse">
            <a:avLst/>
          </a:prstGeom>
          <a:solidFill>
            <a:srgbClr val="C000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3143240" y="2643182"/>
            <a:ext cx="1785950" cy="2071702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43900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786578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 rot="20353154">
            <a:off x="973959" y="3227988"/>
            <a:ext cx="22860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ВСЕ ЗМОЖУ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867231">
            <a:off x="1026832" y="1683813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ІНТЕРВ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16848922">
            <a:off x="2495100" y="661255"/>
            <a:ext cx="28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Я  -  МОЛОДЕЦЬ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14678" y="335756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СЮРПРИЗ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7" grpId="1" animBg="1"/>
      <p:bldP spid="10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357158" y="2928934"/>
            <a:ext cx="1857388" cy="2928958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357554" y="2214554"/>
            <a:ext cx="2071702" cy="3643338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29388" y="1000108"/>
            <a:ext cx="2214578" cy="4786346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71472" y="3214686"/>
            <a:ext cx="164307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Записати назви казок, в яких є клички тварин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8992" y="2857496"/>
            <a:ext cx="19288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3600" b="1" dirty="0" smtClean="0">
              <a:solidFill>
                <a:schemeClr val="bg1"/>
              </a:solidFill>
            </a:endParaRPr>
          </a:p>
          <a:p>
            <a:r>
              <a:rPr lang="uk-UA" sz="3600" b="1" dirty="0" smtClean="0">
                <a:solidFill>
                  <a:schemeClr val="bg1"/>
                </a:solidFill>
              </a:rPr>
              <a:t>С.81 вправа 3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72264" y="1643050"/>
            <a:ext cx="235745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Скласти</a:t>
            </a:r>
          </a:p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речення, де були б назви і клички тварин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642910" y="142852"/>
            <a:ext cx="3571900" cy="1643050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Домашнє завдання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VOVA\Desktop\микроф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142984"/>
            <a:ext cx="4511527" cy="45098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8 0.01067  0.017 0.02133  0.021 0.03467  C 0.025 0.04933  0.027 0.06667  0.029 0.084  C 0.031 0.10133  0.029 0.116  0.027 0.132  C 0.025 0.14667  0.022 0.16267  0.015 0.176  C 0.009 0.18933  -0.001 0.2  -0.012 0.208  C -0.022 0.216  -0.034 0.22133  -0.046 0.224  C -0.058 0.22667  -0.07 0.22667  -0.081 0.224  C -0.093 0.22133  -0.104 0.21467  -0.113 0.204  C -0.122 0.19467  -0.13 0.18267  -0.134 0.168  C -0.139 0.15467  -0.141 0.136  -0.141 0.12133  C -0.142 0.10667  -0.141 0.08933  -0.136 0.07467  C -0.131 0.06133  -0.122 0.05067  -0.11 0.04533  C -0.098 0.04133  -0.086 0.04667  -0.078 0.056  C -0.071 0.06533  -0.066 0.08  -0.065 0.09733  C -0.065 0.11467  -0.066 0.13067  -0.071 0.144  C -0.076 0.15733  -0.075 0.16  -0.095 0.17733  C -0.113 0.196  -0.131 0.19067  -0.142 0.192  C -0.153 0.192  -0.162 0.18667  -0.173 0.18133  C -0.185 0.17467  -0.195 0.16267  -0.202 0.152  C -0.209 0.14133  -0.212 0.128  -0.216 0.10667  C -0.219 0.08533  -0.219 0.07467  -0.219 0.05867  C -0.219 0.04267  -0.219 0.02667  -0.219 0.01067 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ьная выноска 8"/>
          <p:cNvSpPr/>
          <p:nvPr/>
        </p:nvSpPr>
        <p:spPr>
          <a:xfrm>
            <a:off x="0" y="0"/>
            <a:ext cx="5072066" cy="2357454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Знайдіть помилки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2844" y="2714620"/>
            <a:ext cx="9001156" cy="3286148"/>
          </a:xfrm>
          <a:prstGeom prst="roundRect">
            <a:avLst/>
          </a:prstGeom>
          <a:solidFill>
            <a:srgbClr val="3513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  <a:p>
            <a:pPr algn="ctr"/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Марійка годувала </a:t>
            </a:r>
            <a:r>
              <a:rPr lang="uk-UA" sz="6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Хом</a:t>
            </a:r>
            <a:r>
              <a:rPr 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’</a:t>
            </a:r>
            <a:r>
              <a:rPr lang="uk-UA" sz="6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ячка</a:t>
            </a:r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lang="uk-UA" sz="6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пухнастика</a:t>
            </a:r>
            <a:r>
              <a:rPr lang="uk-UA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.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2872" y="3143248"/>
            <a:ext cx="810112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Марійка годувала </a:t>
            </a:r>
          </a:p>
          <a:p>
            <a:r>
              <a:rPr lang="uk-UA" sz="6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хом</a:t>
            </a:r>
            <a:r>
              <a:rPr lang="en-US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ru-RU" sz="6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ячка</a:t>
            </a:r>
            <a:r>
              <a:rPr lang="ru-RU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Пухнастика</a:t>
            </a:r>
            <a:r>
              <a:rPr lang="ru-RU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6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build="allAtOnce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 rot="18586117">
            <a:off x="1785347" y="513446"/>
            <a:ext cx="1760679" cy="3612109"/>
          </a:xfrm>
          <a:prstGeom prst="ellipse">
            <a:avLst/>
          </a:prstGeom>
          <a:solidFill>
            <a:srgbClr val="0000FF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3428992" y="0"/>
            <a:ext cx="1571636" cy="4010052"/>
          </a:xfrm>
          <a:prstGeom prst="ellipse">
            <a:avLst/>
          </a:prstGeom>
          <a:solidFill>
            <a:srgbClr val="C000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3071802" y="2643182"/>
            <a:ext cx="1857388" cy="2071702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43900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786578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 rot="1867231">
            <a:off x="1026832" y="1683813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ІНТЕРВ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16848922">
            <a:off x="2495100" y="661255"/>
            <a:ext cx="28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Я  -  МОЛОДЕЦЬ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14678" y="335756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СЮРПРИЗ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0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вал 9"/>
          <p:cNvSpPr/>
          <p:nvPr/>
        </p:nvSpPr>
        <p:spPr>
          <a:xfrm>
            <a:off x="3428992" y="0"/>
            <a:ext cx="1571636" cy="4010052"/>
          </a:xfrm>
          <a:prstGeom prst="ellipse">
            <a:avLst/>
          </a:prstGeom>
          <a:solidFill>
            <a:srgbClr val="C000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3286116" y="2643182"/>
            <a:ext cx="1643074" cy="2071702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43900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786578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 rot="16848922">
            <a:off x="2495100" y="661255"/>
            <a:ext cx="28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Я  -  МОЛОДЕЦЬ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14678" y="335756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СЮРПРИЗ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Vitalik\Desktop\Новая папка (5)\загруженное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2071670" y="2428868"/>
            <a:ext cx="4320481" cy="2448272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6" grpId="0" animBg="1"/>
      <p:bldP spid="16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42844" y="2214554"/>
            <a:ext cx="8858312" cy="2214578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4282" y="2571744"/>
            <a:ext cx="87154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b="1" dirty="0" smtClean="0">
                <a:solidFill>
                  <a:schemeClr val="bg1"/>
                </a:solidFill>
              </a:rPr>
              <a:t>ПМРОУЛХОНДВЦГІ</a:t>
            </a:r>
            <a:endParaRPr lang="ru-RU" sz="8000" b="1" dirty="0" smtClean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57224" y="2428868"/>
            <a:ext cx="76438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 О Л О Д Ц І</a:t>
            </a:r>
            <a:endParaRPr lang="ru-RU" sz="9600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C00000"/>
                </a:solidFill>
              </a:rPr>
              <a:t>Правило </a:t>
            </a:r>
            <a:r>
              <a:rPr lang="uk-UA" sz="6000" b="1" dirty="0">
                <a:solidFill>
                  <a:srgbClr val="C00000"/>
                </a:solidFill>
              </a:rPr>
              <a:t>піднятої </a:t>
            </a:r>
            <a:r>
              <a:rPr lang="uk-UA" sz="6000" b="1" dirty="0" smtClean="0">
                <a:solidFill>
                  <a:srgbClr val="C00000"/>
                </a:solidFill>
              </a:rPr>
              <a:t>руки</a:t>
            </a:r>
            <a:r>
              <a:rPr lang="uk-UA" sz="6000" b="1" dirty="0">
                <a:solidFill>
                  <a:srgbClr val="C00000"/>
                </a:solidFill>
              </a:rPr>
              <a:t/>
            </a:r>
            <a:br>
              <a:rPr lang="uk-UA" sz="6000" b="1" dirty="0">
                <a:solidFill>
                  <a:srgbClr val="C00000"/>
                </a:solidFill>
              </a:rPr>
            </a:b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071546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</a:rPr>
              <a:t>        </a:t>
            </a:r>
            <a:r>
              <a:rPr lang="uk-UA" sz="6000" b="1" dirty="0" smtClean="0">
                <a:solidFill>
                  <a:srgbClr val="3513B3"/>
                </a:solidFill>
              </a:rPr>
              <a:t>Дружня </a:t>
            </a:r>
            <a:r>
              <a:rPr lang="uk-UA" sz="6000" b="1" dirty="0">
                <a:solidFill>
                  <a:srgbClr val="3513B3"/>
                </a:solidFill>
              </a:rPr>
              <a:t>співпраця у парах, </a:t>
            </a:r>
            <a:r>
              <a:rPr lang="uk-UA" sz="6000" b="1" dirty="0" smtClean="0">
                <a:solidFill>
                  <a:srgbClr val="3513B3"/>
                </a:solidFill>
              </a:rPr>
              <a:t>групах</a:t>
            </a:r>
            <a:r>
              <a:rPr lang="uk-UA" sz="6000" b="1" dirty="0"/>
              <a:t/>
            </a:r>
            <a:br>
              <a:rPr lang="uk-UA" sz="6000" b="1" dirty="0"/>
            </a:br>
            <a:endParaRPr lang="ru-RU" sz="6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000372"/>
            <a:ext cx="87868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C00000"/>
                </a:solidFill>
              </a:rPr>
              <a:t>Уважно </a:t>
            </a:r>
            <a:r>
              <a:rPr lang="uk-UA" sz="6000" b="1" dirty="0">
                <a:solidFill>
                  <a:srgbClr val="C00000"/>
                </a:solidFill>
              </a:rPr>
              <a:t>слухати </a:t>
            </a:r>
            <a:r>
              <a:rPr lang="uk-UA" sz="6000" b="1" dirty="0" smtClean="0">
                <a:solidFill>
                  <a:srgbClr val="C00000"/>
                </a:solidFill>
              </a:rPr>
              <a:t>учителя </a:t>
            </a:r>
            <a:r>
              <a:rPr lang="uk-UA" sz="6000" b="1" dirty="0">
                <a:solidFill>
                  <a:srgbClr val="C00000"/>
                </a:solidFill>
              </a:rPr>
              <a:t>і </a:t>
            </a:r>
            <a:r>
              <a:rPr lang="uk-UA" sz="6000" b="1" dirty="0" smtClean="0">
                <a:solidFill>
                  <a:srgbClr val="C00000"/>
                </a:solidFill>
              </a:rPr>
              <a:t>учнів</a:t>
            </a:r>
            <a:r>
              <a:rPr lang="uk-UA" sz="6000" b="1" dirty="0">
                <a:solidFill>
                  <a:srgbClr val="C00000"/>
                </a:solidFill>
              </a:rPr>
              <a:t/>
            </a:r>
            <a:br>
              <a:rPr lang="uk-UA" sz="6000" b="1" dirty="0">
                <a:solidFill>
                  <a:srgbClr val="C00000"/>
                </a:solidFill>
              </a:rPr>
            </a:b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4786322"/>
            <a:ext cx="942978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6000" b="1" i="0" u="none" strike="noStrike" cap="none" normalizeH="0" baseline="0" dirty="0" smtClean="0">
                <a:ln>
                  <a:noFill/>
                </a:ln>
                <a:solidFill>
                  <a:srgbClr val="3513B3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Активно і творчо працювати</a:t>
            </a:r>
            <a:endParaRPr kumimoji="0" lang="uk-UA" sz="6000" b="0" i="0" u="none" strike="noStrike" cap="none" normalizeH="0" baseline="0" dirty="0" smtClean="0">
              <a:ln>
                <a:noFill/>
              </a:ln>
              <a:solidFill>
                <a:srgbClr val="3513B3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04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8143900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786578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Выноска-облако 11"/>
          <p:cNvSpPr/>
          <p:nvPr/>
        </p:nvSpPr>
        <p:spPr>
          <a:xfrm>
            <a:off x="357158" y="0"/>
            <a:ext cx="8643998" cy="6215106"/>
          </a:xfrm>
          <a:prstGeom prst="cloudCallou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142976" y="1142984"/>
            <a:ext cx="707236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ПРАЦЮВАЛИ ВИ СТАРАННО,</a:t>
            </a:r>
          </a:p>
          <a:p>
            <a:pPr algn="ctr"/>
            <a:r>
              <a:rPr lang="uk-UA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 Ж, ПОЧУЙТЕ У КІНЦІ,</a:t>
            </a:r>
          </a:p>
          <a:p>
            <a:pPr algn="ctr"/>
            <a:r>
              <a:rPr lang="uk-UA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 У </a:t>
            </a:r>
            <a:r>
              <a:rPr lang="uk-UA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НАШІМ</a:t>
            </a:r>
            <a:endParaRPr lang="uk-UA" sz="4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4400" b="1" dirty="0" smtClean="0">
                <a:solidFill>
                  <a:srgbClr val="7509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ДРУГІМ </a:t>
            </a:r>
            <a:r>
              <a:rPr lang="uk-UA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КЛАСІ</a:t>
            </a:r>
          </a:p>
          <a:p>
            <a:pPr algn="ctr"/>
            <a:r>
              <a:rPr lang="uk-UA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ДІТИ ПРОСТО </a:t>
            </a:r>
            <a:r>
              <a:rPr lang="uk-UA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МОЛОДЦІ!!!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2" descr="C:\Documents and Settings\Admin\Рабочий стол\nasekomoe-6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125538"/>
            <a:ext cx="7578725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 descr="01415554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142852"/>
            <a:ext cx="1000132" cy="147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cs623328.vk.me/v623328484/2c677/YOxdWnnsJCc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286388"/>
            <a:ext cx="1500166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6" cstate="print">
            <a:extLst>
              <a:ext uri="{28A0092B-C50C-407E-A947-70E740481C1C}">
                <a14:useLocalDpi xmlns:ve="http://schemas.openxmlformats.org/markup-compatibility/2006" xmlns:o="urn:schemas-microsoft-com:office:office" xmlns:m="http://schemas.openxmlformats.org/officeDocument/2006/math" xmlns:v="urn:schemas-microsoft-com:vml" xmlns:wp="http://schemas.openxmlformats.org/drawingml/2006/wordprocessingDrawing" xmlns:w10="urn:schemas-microsoft-com:office:word" xmlns:w="http://schemas.openxmlformats.org/wordprocessingml/2006/main" xmlns:wne="http://schemas.microsoft.com/office/word/2006/wordml" xmlns:a14="http://schemas.microsoft.com/office/drawing/2010/main" xmlns="" xmlns:arto="http://schemas.microsoft.com/office/word/2006/arto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 flipH="1">
            <a:off x="4500562" y="0"/>
            <a:ext cx="1685914" cy="1466827"/>
          </a:xfrm>
          <a:prstGeom prst="rect">
            <a:avLst/>
          </a:prstGeom>
        </p:spPr>
      </p:pic>
      <p:pic>
        <p:nvPicPr>
          <p:cNvPr id="14" name="Рисунок 13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86644" y="0"/>
            <a:ext cx="1857356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mepopedia.com/~web102-c/hw07/hw07-1015445226/images/34499_tom_jerry_tom.pn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15272" y="4357694"/>
            <a:ext cx="142872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fotohood.ru/images/1209107_kot-leopold-animaciya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14290"/>
            <a:ext cx="157163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demiart.ru/forum/uploads2/post-42474-1234198699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01024" y="2571744"/>
            <a:ext cx="114297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WordArt 5"/>
          <p:cNvSpPr>
            <a:spLocks noChangeArrowheads="1" noChangeShapeType="1" noTextEdit="1"/>
          </p:cNvSpPr>
          <p:nvPr/>
        </p:nvSpPr>
        <p:spPr bwMode="auto">
          <a:xfrm>
            <a:off x="900113" y="1341438"/>
            <a:ext cx="7127875" cy="2592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СЮРПРИЗ</a:t>
            </a:r>
          </a:p>
        </p:txBody>
      </p:sp>
      <p:pic>
        <p:nvPicPr>
          <p:cNvPr id="5125" name="Picture 15" descr="0_51474_e89f9a40_or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928934"/>
            <a:ext cx="3560762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mirgif.com/animacija/ezh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500306"/>
            <a:ext cx="316865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Рисунок 4" descr="http://bestgif.narod.ru/jivotnie/animashki-27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2000240"/>
            <a:ext cx="1997075" cy="265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Рисунок 32" descr="http://bestgif.narod.ru/jivotnie/animashki-79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2643182"/>
            <a:ext cx="1419225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1" descr="C:\Documents and Settings\Оксана Алексеевна\Рабочий стол\Новая папка (3)\67 (1)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0166" y="0"/>
            <a:ext cx="2439388" cy="198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Documents and Settings\Оксана Алексеевна\Рабочий стол\Новая папка (3)\1206101923_biene_maja_0002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8" y="928670"/>
            <a:ext cx="1714500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C:\Documents and Settings\Оксана Алексеевна\Рабочий стол\Новая папка (3)\bokor33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855604">
            <a:off x="4266297" y="646156"/>
            <a:ext cx="1182334" cy="110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9" descr="ba572f866f1c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58016" y="2500306"/>
            <a:ext cx="2018453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285720" y="1000108"/>
            <a:ext cx="4000528" cy="55007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714876" y="1000108"/>
            <a:ext cx="3857652" cy="55007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1071546"/>
          <a:ext cx="3571900" cy="4786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4380"/>
                <a:gridCol w="714380"/>
                <a:gridCol w="714380"/>
                <a:gridCol w="714380"/>
                <a:gridCol w="714380"/>
              </a:tblGrid>
              <a:tr h="1196587"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>
                          <a:solidFill>
                            <a:srgbClr val="FF0000"/>
                          </a:solidFill>
                        </a:rPr>
                        <a:t>у</a:t>
                      </a:r>
                      <a:endParaRPr lang="ru-RU" sz="6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</a:t>
                      </a:r>
                      <a:endParaRPr lang="ru-RU" sz="66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6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6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</a:t>
                      </a:r>
                      <a:endParaRPr lang="ru-RU" sz="66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1196587"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</a:t>
                      </a:r>
                      <a:endParaRPr lang="ru-RU" sz="6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</a:t>
                      </a:r>
                      <a:endParaRPr lang="ru-RU" sz="6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</a:t>
                      </a:r>
                      <a:endParaRPr lang="ru-RU" sz="6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</a:t>
                      </a:r>
                      <a:endParaRPr lang="ru-RU" sz="6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</a:t>
                      </a:r>
                      <a:endParaRPr lang="ru-RU" sz="6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1196587"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</a:t>
                      </a:r>
                      <a:endParaRPr lang="ru-RU" sz="6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</a:t>
                      </a:r>
                      <a:endParaRPr lang="ru-RU" sz="6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6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</a:t>
                      </a:r>
                      <a:endParaRPr lang="ru-RU" sz="6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</a:t>
                      </a:r>
                      <a:endParaRPr lang="ru-RU" sz="6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</a:t>
                      </a:r>
                      <a:endParaRPr lang="ru-RU" sz="6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1196587"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</a:t>
                      </a:r>
                      <a:endParaRPr lang="ru-RU" sz="6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</a:t>
                      </a:r>
                      <a:endParaRPr lang="ru-RU" sz="6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</a:t>
                      </a:r>
                      <a:endParaRPr lang="ru-RU" sz="6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</a:t>
                      </a:r>
                      <a:endParaRPr lang="ru-RU" sz="6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</a:t>
                      </a:r>
                      <a:endParaRPr lang="ru-RU" sz="66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857752" y="1142984"/>
          <a:ext cx="3643338" cy="4714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8"/>
                <a:gridCol w="714380"/>
                <a:gridCol w="714380"/>
                <a:gridCol w="714380"/>
                <a:gridCol w="714380"/>
              </a:tblGrid>
              <a:tr h="112514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11965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11965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11965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</a:tbl>
          </a:graphicData>
        </a:graphic>
      </p:graphicFrame>
      <p:cxnSp>
        <p:nvCxnSpPr>
          <p:cNvPr id="13" name="Прямая со стрелкой 12"/>
          <p:cNvCxnSpPr/>
          <p:nvPr/>
        </p:nvCxnSpPr>
        <p:spPr>
          <a:xfrm rot="5400000" flipH="1" flipV="1">
            <a:off x="4464843" y="4679165"/>
            <a:ext cx="1500198" cy="1588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286380" y="3929066"/>
            <a:ext cx="785818" cy="1588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 flipH="1" flipV="1">
            <a:off x="4928396" y="2714620"/>
            <a:ext cx="2429686" cy="794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6215074" y="1500174"/>
            <a:ext cx="571504" cy="1588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7536677" y="2250273"/>
            <a:ext cx="1214446" cy="1588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0800000">
            <a:off x="7429520" y="2857496"/>
            <a:ext cx="714380" cy="1588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>
            <a:off x="6715934" y="3642520"/>
            <a:ext cx="1428760" cy="1588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0800000">
            <a:off x="6572264" y="4357694"/>
            <a:ext cx="714380" cy="1588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>
            <a:off x="6179355" y="4964917"/>
            <a:ext cx="928694" cy="1588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с двумя вырезанными соседними углами 37"/>
          <p:cNvSpPr/>
          <p:nvPr/>
        </p:nvSpPr>
        <p:spPr>
          <a:xfrm>
            <a:off x="4929190" y="142852"/>
            <a:ext cx="3786214" cy="714380"/>
          </a:xfrm>
          <a:prstGeom prst="snip2SameRect">
            <a:avLst/>
          </a:prstGeom>
          <a:solidFill>
            <a:srgbClr val="99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клички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с двумя вырезанными соседними углами 38"/>
          <p:cNvSpPr/>
          <p:nvPr/>
        </p:nvSpPr>
        <p:spPr>
          <a:xfrm>
            <a:off x="500034" y="142852"/>
            <a:ext cx="3714776" cy="714380"/>
          </a:xfrm>
          <a:prstGeom prst="snip2SameRect">
            <a:avLst/>
          </a:prstGeom>
          <a:solidFill>
            <a:srgbClr val="99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тварин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C:\Documents and Settings\Оксана Алексеевна\Рабочий стол\Новая папка (3)\butterflies_2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771221">
            <a:off x="627115" y="277756"/>
            <a:ext cx="1535636" cy="1410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Documents and Settings\Оксана Алексеевна\Рабочий стол\Новая папка (3)\1206101923_biene_maja_000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7950" y="285728"/>
            <a:ext cx="1714500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Documents and Settings\Оксана Алексеевна\Рабочий стол\Новая папка (3)\67 (1)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3714752"/>
            <a:ext cx="2439388" cy="198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Documents and Settings\Оксана Алексеевна\Рабочий стол\Новая папка (3)\bokor33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855604">
            <a:off x="6909502" y="4075180"/>
            <a:ext cx="1182334" cy="110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71472" y="1643050"/>
            <a:ext cx="8286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Велика буква </a:t>
            </a:r>
          </a:p>
          <a:p>
            <a:pPr algn="ctr"/>
            <a:r>
              <a:rPr lang="ru-RU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 кличках </a:t>
            </a:r>
            <a:r>
              <a:rPr lang="ru-RU" sz="6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тварин</a:t>
            </a:r>
            <a:r>
              <a:rPr lang="ru-RU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ru-RU" sz="6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 rot="18586117">
            <a:off x="1785347" y="513446"/>
            <a:ext cx="1760679" cy="3612109"/>
          </a:xfrm>
          <a:prstGeom prst="ellipse">
            <a:avLst/>
          </a:prstGeom>
          <a:solidFill>
            <a:srgbClr val="0000FF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 rot="19992846">
            <a:off x="3996436" y="2938496"/>
            <a:ext cx="1672925" cy="4184772"/>
          </a:xfrm>
          <a:prstGeom prst="ellipse">
            <a:avLst/>
          </a:prstGeom>
          <a:solidFill>
            <a:srgbClr val="660033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 rot="4038760">
            <a:off x="1557084" y="2161818"/>
            <a:ext cx="1700699" cy="342375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428992" y="0"/>
            <a:ext cx="1571636" cy="4010052"/>
          </a:xfrm>
          <a:prstGeom prst="ellipse">
            <a:avLst/>
          </a:prstGeom>
          <a:solidFill>
            <a:srgbClr val="C000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 rot="2895305">
            <a:off x="4938589" y="246367"/>
            <a:ext cx="1633854" cy="3455847"/>
          </a:xfrm>
          <a:prstGeom prst="ellipse">
            <a:avLst/>
          </a:prstGeom>
          <a:solidFill>
            <a:srgbClr val="00B0F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 rot="1075087">
            <a:off x="2403949" y="3218690"/>
            <a:ext cx="1553628" cy="3798194"/>
          </a:xfrm>
          <a:prstGeom prst="ellipse">
            <a:avLst/>
          </a:prstGeom>
          <a:solidFill>
            <a:srgbClr val="9900CC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17883185">
            <a:off x="5233566" y="2305121"/>
            <a:ext cx="1727852" cy="3345874"/>
          </a:xfrm>
          <a:prstGeom prst="ellipse">
            <a:avLst/>
          </a:prstGeom>
          <a:solidFill>
            <a:srgbClr val="0066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3071802" y="2643182"/>
            <a:ext cx="1857388" cy="2071702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43900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786578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 rot="19435102">
            <a:off x="4670658" y="1470228"/>
            <a:ext cx="2708040" cy="601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КРИГОЛАМ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632871">
            <a:off x="5007265" y="3570773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ПИШЕМО    ГАРНО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3015040">
            <a:off x="3834138" y="4882258"/>
            <a:ext cx="24272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КОРЕКЦІЯ </a:t>
            </a:r>
          </a:p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НАСТРОЮ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17266463">
            <a:off x="2299575" y="4837266"/>
            <a:ext cx="16430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КНИГА ЗНАНЬ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20353154">
            <a:off x="973959" y="3227988"/>
            <a:ext cx="22860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ВСЕ ЗМОЖУ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867231">
            <a:off x="1026832" y="1683813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ІНТЕРВ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16848922">
            <a:off x="2495100" y="661255"/>
            <a:ext cx="28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Я  -  МОЛОДЕЦЬ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14678" y="335756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СЮРПРИЗ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0"/>
                            </p:stCondLst>
                            <p:childTnLst>
                              <p:par>
                                <p:cTn id="3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0"/>
                            </p:stCondLst>
                            <p:childTnLst>
                              <p:par>
                                <p:cTn id="5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3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8000"/>
                            </p:stCondLst>
                            <p:childTnLst>
                              <p:par>
                                <p:cTn id="6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3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0"/>
            <a:ext cx="1428728" cy="1666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блако 8"/>
          <p:cNvSpPr/>
          <p:nvPr/>
        </p:nvSpPr>
        <p:spPr>
          <a:xfrm>
            <a:off x="0" y="285728"/>
            <a:ext cx="8715404" cy="6572272"/>
          </a:xfrm>
          <a:prstGeom prst="cloud">
            <a:avLst/>
          </a:prstGeom>
          <a:solidFill>
            <a:srgbClr val="3513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/>
              <a:t>        </a:t>
            </a: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М(м)арія,            Х(х)</a:t>
            </a:r>
            <a:r>
              <a:rPr lang="uk-UA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арченко</a:t>
            </a: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З(</a:t>
            </a:r>
            <a:r>
              <a:rPr lang="uk-UA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uk-UA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ірка</a:t>
            </a: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 algn="ctr"/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І(і)</a:t>
            </a:r>
            <a:r>
              <a:rPr lang="uk-UA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ван</a:t>
            </a: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 algn="ctr"/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Ш(</a:t>
            </a:r>
            <a:r>
              <a:rPr lang="uk-UA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uk-UA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евченко</a:t>
            </a: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      П(</a:t>
            </a:r>
            <a:r>
              <a:rPr lang="uk-UA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)ушок,</a:t>
            </a:r>
          </a:p>
          <a:p>
            <a:pPr algn="ctr"/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Т(</a:t>
            </a:r>
            <a:r>
              <a:rPr lang="uk-UA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uk-UA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арас</a:t>
            </a: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Р(</a:t>
            </a:r>
            <a:r>
              <a:rPr lang="uk-UA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uk-UA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uk-UA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екс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Ryslan\Desktop\общее\школа\картинки\фон\фон жовто-зелен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лако 2"/>
          <p:cNvSpPr/>
          <p:nvPr/>
        </p:nvSpPr>
        <p:spPr>
          <a:xfrm>
            <a:off x="0" y="3786166"/>
            <a:ext cx="7358082" cy="3071834"/>
          </a:xfrm>
          <a:prstGeom prst="cloud">
            <a:avLst/>
          </a:prstGeom>
          <a:solidFill>
            <a:srgbClr val="3513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Ш(</a:t>
            </a:r>
            <a:r>
              <a:rPr lang="uk-UA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uk-UA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евченко</a:t>
            </a:r>
            <a:endParaRPr lang="uk-UA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Х(х)</a:t>
            </a:r>
            <a:r>
              <a:rPr lang="uk-UA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арченко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4214810" y="642918"/>
            <a:ext cx="5214974" cy="4143404"/>
          </a:xfrm>
          <a:prstGeom prst="cloud">
            <a:avLst/>
          </a:prstGeom>
          <a:solidFill>
            <a:srgbClr val="66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3600" b="1" dirty="0" smtClean="0"/>
          </a:p>
          <a:p>
            <a:pPr algn="ctr"/>
            <a:endParaRPr lang="uk-UA" sz="6000" b="1" dirty="0" smtClean="0"/>
          </a:p>
          <a:p>
            <a:pPr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Т(</a:t>
            </a:r>
            <a:r>
              <a:rPr lang="uk-UA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uk-UA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арас</a:t>
            </a:r>
            <a:endParaRPr lang="uk-UA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М(м)арія</a:t>
            </a:r>
          </a:p>
          <a:p>
            <a:pPr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І(і)</a:t>
            </a:r>
            <a:r>
              <a:rPr lang="uk-UA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ван</a:t>
            </a:r>
            <a:endParaRPr lang="uk-UA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uk-UA" sz="3600" b="1" dirty="0" smtClean="0"/>
          </a:p>
          <a:p>
            <a:pPr algn="ctr"/>
            <a:endParaRPr lang="uk-UA" sz="2000" b="1" dirty="0" smtClean="0"/>
          </a:p>
          <a:p>
            <a:pPr algn="ctr"/>
            <a:r>
              <a:rPr lang="uk-UA" sz="2000" b="1" dirty="0" smtClean="0"/>
              <a:t> </a:t>
            </a:r>
            <a:endParaRPr lang="ru-RU" sz="2000" b="1" dirty="0"/>
          </a:p>
        </p:txBody>
      </p:sp>
      <p:sp>
        <p:nvSpPr>
          <p:cNvPr id="6" name="Облако 5"/>
          <p:cNvSpPr/>
          <p:nvPr/>
        </p:nvSpPr>
        <p:spPr>
          <a:xfrm>
            <a:off x="0" y="-142900"/>
            <a:ext cx="5286412" cy="3714752"/>
          </a:xfrm>
          <a:prstGeom prst="cloud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П(</a:t>
            </a:r>
            <a:r>
              <a:rPr lang="uk-UA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)ушок</a:t>
            </a:r>
          </a:p>
          <a:p>
            <a:pPr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Р(</a:t>
            </a:r>
            <a:r>
              <a:rPr lang="uk-UA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uk-UA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екс</a:t>
            </a:r>
            <a:endParaRPr lang="uk-UA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З(</a:t>
            </a:r>
            <a:r>
              <a:rPr lang="uk-UA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uk-UA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ірка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0"/>
            <a:ext cx="1428728" cy="1666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блако 6"/>
          <p:cNvSpPr/>
          <p:nvPr/>
        </p:nvSpPr>
        <p:spPr>
          <a:xfrm>
            <a:off x="4214810" y="857232"/>
            <a:ext cx="5214974" cy="3571900"/>
          </a:xfrm>
          <a:prstGeom prst="cloud">
            <a:avLst/>
          </a:prstGeom>
          <a:solidFill>
            <a:srgbClr val="66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арас</a:t>
            </a:r>
          </a:p>
          <a:p>
            <a:pPr algn="ctr"/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арія</a:t>
            </a:r>
          </a:p>
          <a:p>
            <a:pPr algn="ctr"/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ушок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0" y="0"/>
            <a:ext cx="5286412" cy="3500438"/>
          </a:xfrm>
          <a:prstGeom prst="cloud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ушок</a:t>
            </a:r>
          </a:p>
          <a:p>
            <a:pPr algn="ctr"/>
            <a:r>
              <a:rPr lang="uk-UA" sz="6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uk-UA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екс</a:t>
            </a:r>
            <a:endParaRPr lang="uk-UA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ірка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285720" y="3714752"/>
            <a:ext cx="7143800" cy="3143248"/>
          </a:xfrm>
          <a:prstGeom prst="cloud">
            <a:avLst/>
          </a:prstGeom>
          <a:solidFill>
            <a:srgbClr val="3513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r>
              <a:rPr lang="uk-UA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еченко</a:t>
            </a:r>
            <a:endParaRPr lang="uk-UA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uk-UA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арченко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5" grpId="0" build="allAtOnce" animBg="1"/>
      <p:bldP spid="6" grpId="0" build="allAtOnce" animBg="1"/>
      <p:bldP spid="7" grpId="0" animBg="1"/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</TotalTime>
  <Words>510</Words>
  <Application>Microsoft Office PowerPoint</Application>
  <PresentationFormat>Экран (4:3)</PresentationFormat>
  <Paragraphs>207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134</cp:revision>
  <dcterms:created xsi:type="dcterms:W3CDTF">2016-11-25T19:33:55Z</dcterms:created>
  <dcterms:modified xsi:type="dcterms:W3CDTF">2016-12-13T19:16:15Z</dcterms:modified>
</cp:coreProperties>
</file>