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0" r:id="rId8"/>
    <p:sldId id="267" r:id="rId9"/>
    <p:sldId id="268" r:id="rId10"/>
    <p:sldId id="271" r:id="rId11"/>
    <p:sldId id="272" r:id="rId12"/>
    <p:sldId id="273" r:id="rId13"/>
    <p:sldId id="274" r:id="rId14"/>
    <p:sldId id="277" r:id="rId15"/>
    <p:sldId id="275" r:id="rId16"/>
    <p:sldId id="278" r:id="rId17"/>
    <p:sldId id="279" r:id="rId18"/>
    <p:sldId id="280" r:id="rId19"/>
    <p:sldId id="281" r:id="rId20"/>
    <p:sldId id="290" r:id="rId21"/>
    <p:sldId id="282" r:id="rId22"/>
    <p:sldId id="283" r:id="rId23"/>
    <p:sldId id="284" r:id="rId24"/>
    <p:sldId id="285" r:id="rId25"/>
    <p:sldId id="286" r:id="rId26"/>
    <p:sldId id="287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4660"/>
  </p:normalViewPr>
  <p:slideViewPr>
    <p:cSldViewPr>
      <p:cViewPr varScale="1">
        <p:scale>
          <a:sx n="86" d="100"/>
          <a:sy n="86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Documents and Settings\Иятта\Рабочий стол\ЭТО СРОЧНО\Новая папка\755ad610193c.pn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5580112" y="1844824"/>
            <a:ext cx="3786187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827584" y="4725144"/>
            <a:ext cx="48969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Іванова О.О., </a:t>
            </a:r>
            <a:endParaRPr lang="uk-UA" b="1" i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вчитель 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початкових класів,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 err="1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КЗ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b="1" i="1" dirty="0" err="1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“Спеціалізована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школа№13”ДМР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124" name="Прямоугольник 4"/>
          <p:cNvSpPr>
            <a:spLocks noChangeArrowheads="1"/>
          </p:cNvSpPr>
          <p:nvPr/>
        </p:nvSpPr>
        <p:spPr bwMode="auto">
          <a:xfrm>
            <a:off x="611188" y="1052513"/>
            <a:ext cx="6769124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4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Урок з української мови.</a:t>
            </a:r>
            <a:br>
              <a:rPr lang="uk-UA" sz="4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</a:br>
            <a:r>
              <a:rPr lang="uk-UA" sz="4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2 клас.</a:t>
            </a:r>
          </a:p>
          <a:p>
            <a:pPr algn="ctr"/>
            <a:endParaRPr lang="uk-UA" sz="4000" b="1" i="1" dirty="0">
              <a:solidFill>
                <a:srgbClr val="C00000"/>
              </a:solidFill>
            </a:endParaRPr>
          </a:p>
          <a:p>
            <a:pPr algn="ctr"/>
            <a:r>
              <a:rPr lang="uk-UA" sz="4000" b="1" i="1" dirty="0">
                <a:solidFill>
                  <a:srgbClr val="C00000"/>
                </a:solidFill>
              </a:rPr>
              <a:t>Тема: Апостроф.</a:t>
            </a:r>
            <a:endParaRPr lang="ru-RU" sz="40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i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ВИСНОВОК</a:t>
            </a:r>
            <a:endParaRPr lang="ru-RU" sz="4800" i="1" dirty="0" smtClean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uk-UA" sz="7200" dirty="0" smtClean="0">
                <a:solidFill>
                  <a:schemeClr val="accent1">
                    <a:lumMod val="75000"/>
                  </a:schemeClr>
                </a:solidFill>
              </a:rPr>
              <a:t>букви </a:t>
            </a:r>
            <a:r>
              <a:rPr lang="uk-UA" sz="7200" b="1" dirty="0" smtClean="0">
                <a:solidFill>
                  <a:schemeClr val="accent4"/>
                </a:solidFill>
              </a:rPr>
              <a:t>я, ю,є,ї </a:t>
            </a:r>
            <a:r>
              <a:rPr lang="uk-UA" sz="7200" dirty="0" smtClean="0">
                <a:solidFill>
                  <a:schemeClr val="accent1">
                    <a:lumMod val="75000"/>
                  </a:schemeClr>
                </a:solidFill>
              </a:rPr>
              <a:t>позначають 2 звуки</a:t>
            </a:r>
            <a:endParaRPr lang="ru-RU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C:\Users\V\Pictures\8752e1d7192a170b54e5bae07cf770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645024"/>
            <a:ext cx="2736304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V\Pictures\8752e1d7192a170b54e5bae07cf770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6248" y="3797424"/>
            <a:ext cx="2736304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532440" cy="108012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uk-UA" sz="4000" i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uk-UA" sz="4000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44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Якщо уважний учень ти,</a:t>
            </a:r>
            <a:r>
              <a:rPr lang="uk-UA" sz="4400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sz="4400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44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Слова з апострофом спиши.</a:t>
            </a:r>
            <a:r>
              <a:rPr lang="uk-UA" sz="4900" b="1" dirty="0" smtClean="0">
                <a:latin typeface="Arial Black" pitchFamily="34" charset="0"/>
              </a:rPr>
              <a:t/>
            </a:r>
            <a:br>
              <a:rPr lang="uk-UA" sz="4900" b="1" dirty="0" smtClean="0">
                <a:latin typeface="Arial Black" pitchFamily="34" charset="0"/>
              </a:rPr>
            </a:br>
            <a:endParaRPr lang="uk-UA" b="1" dirty="0">
              <a:latin typeface="Arial Black" pitchFamily="34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Кам’яний, пюре,</a:t>
            </a:r>
          </a:p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п’єса, тьмяний,</a:t>
            </a:r>
          </a:p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б’ють, в’ялий, буряк,</a:t>
            </a:r>
          </a:p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бур’ян, верф’ю</a:t>
            </a:r>
            <a:r>
              <a:rPr lang="uk-UA" sz="6000" b="1" dirty="0" smtClean="0"/>
              <a:t>.</a:t>
            </a:r>
          </a:p>
          <a:p>
            <a:pPr>
              <a:buFont typeface="Wingdings 2" pitchFamily="18" charset="2"/>
              <a:buNone/>
            </a:pPr>
            <a:endParaRPr lang="uk-UA" dirty="0" smtClean="0"/>
          </a:p>
        </p:txBody>
      </p:sp>
      <p:pic>
        <p:nvPicPr>
          <p:cNvPr id="16388" name="Рисунок 4" descr="smailiki-87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3571875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403648" y="2708920"/>
            <a:ext cx="42862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9552" y="3645024"/>
            <a:ext cx="357188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9552" y="4797152"/>
            <a:ext cx="42862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771800" y="4725144"/>
            <a:ext cx="28575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57313" y="5715000"/>
            <a:ext cx="50006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211960" y="5877272"/>
            <a:ext cx="642937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i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ВИСНОВОК</a:t>
            </a:r>
            <a:endParaRPr lang="ru-RU" sz="5400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uk-UA" dirty="0" smtClean="0"/>
              <a:t> </a:t>
            </a:r>
            <a:r>
              <a:rPr lang="uk-UA" sz="7200" b="1" dirty="0" smtClean="0">
                <a:solidFill>
                  <a:schemeClr val="accent2">
                    <a:lumMod val="50000"/>
                  </a:schemeClr>
                </a:solidFill>
              </a:rPr>
              <a:t>апостроф пишеться після букв 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uk-UA" sz="7200" b="1" dirty="0" smtClean="0">
                <a:solidFill>
                  <a:schemeClr val="accent4">
                    <a:lumMod val="75000"/>
                  </a:schemeClr>
                </a:solidFill>
              </a:rPr>
              <a:t>б, п, в, м, ф, р.</a:t>
            </a:r>
            <a:endParaRPr lang="ru-RU" sz="7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4" name="Picture 2" descr="C:\Users\V\Pictures\8752e1d7192a170b54e5bae07cf770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780928"/>
            <a:ext cx="1167458" cy="2334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48680"/>
            <a:ext cx="772706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sz="5400" b="1" i="1" dirty="0" err="1" smtClean="0">
                <a:solidFill>
                  <a:schemeClr val="accent4">
                    <a:lumMod val="75000"/>
                  </a:schemeClr>
                </a:solidFill>
              </a:rPr>
              <a:t>Фізкультхвилинка</a:t>
            </a:r>
            <a:endParaRPr lang="ru-RU" sz="5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9459" name="Содержимое 3" descr="843917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600200"/>
            <a:ext cx="6529388" cy="4729163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Робота з підручником</a:t>
            </a:r>
            <a:endParaRPr lang="ru-RU" dirty="0"/>
          </a:p>
        </p:txBody>
      </p:sp>
      <p:pic>
        <p:nvPicPr>
          <p:cNvPr id="4" name="Picture 4" descr="Картинки по запросу картинки книжк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086" t="12790" r="6619" b="12534"/>
          <a:stretch>
            <a:fillRect/>
          </a:stretch>
        </p:blipFill>
        <p:spPr bwMode="auto">
          <a:xfrm>
            <a:off x="395536" y="1268760"/>
            <a:ext cx="516955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64088" y="3717032"/>
            <a:ext cx="336835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9600" b="1" i="1" dirty="0" smtClean="0">
                <a:solidFill>
                  <a:srgbClr val="C00000"/>
                </a:solidFill>
                <a:latin typeface="Franklin Gothic Book" pitchFamily="34" charset="0"/>
              </a:rPr>
              <a:t>Ст. 54</a:t>
            </a:r>
            <a:endParaRPr lang="uk-UA" sz="9600" b="1" i="1" dirty="0">
              <a:solidFill>
                <a:srgbClr val="C00000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255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uk-UA" sz="5400" b="1" i="1" dirty="0" smtClean="0">
                <a:solidFill>
                  <a:srgbClr val="FF0000"/>
                </a:solidFill>
                <a:cs typeface="Aharoni" pitchFamily="2" charset="-79"/>
              </a:rPr>
              <a:t>    Гра </a:t>
            </a:r>
            <a:r>
              <a:rPr lang="uk-UA" sz="5400" b="1" i="1" dirty="0" err="1" smtClean="0">
                <a:solidFill>
                  <a:srgbClr val="FF0000"/>
                </a:solidFill>
                <a:cs typeface="Aharoni" pitchFamily="2" charset="-79"/>
              </a:rPr>
              <a:t>“Дід</a:t>
            </a:r>
            <a:r>
              <a:rPr lang="uk-UA" sz="5400" b="1" i="1" dirty="0" smtClean="0">
                <a:solidFill>
                  <a:srgbClr val="FF0000"/>
                </a:solidFill>
                <a:cs typeface="Aharoni" pitchFamily="2" charset="-79"/>
              </a:rPr>
              <a:t> </a:t>
            </a:r>
            <a:r>
              <a:rPr lang="uk-UA" sz="5400" b="1" i="1" dirty="0" err="1" smtClean="0">
                <a:solidFill>
                  <a:srgbClr val="FF0000"/>
                </a:solidFill>
                <a:cs typeface="Aharoni" pitchFamily="2" charset="-79"/>
              </a:rPr>
              <a:t>Буквоїд”</a:t>
            </a:r>
            <a:endParaRPr lang="uk-UA" sz="54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980729"/>
            <a:ext cx="5256584" cy="4824536"/>
          </a:xfrm>
        </p:spPr>
        <p:txBody>
          <a:bodyPr>
            <a:noAutofit/>
          </a:bodyPr>
          <a:lstStyle/>
          <a:p>
            <a:pPr>
              <a:buFont typeface="Wingdings 2" pitchFamily="18" charset="2"/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</a:t>
            </a: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Розумову</a:t>
            </a:r>
          </a:p>
          <a:p>
            <a:pPr>
              <a:buFont typeface="Wingdings 2" pitchFamily="18" charset="2"/>
              <a:buNone/>
            </a:pP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фіззарядку</a:t>
            </a:r>
          </a:p>
          <a:p>
            <a:pPr>
              <a:buFont typeface="Wingdings 2" pitchFamily="18" charset="2"/>
              <a:buNone/>
            </a:pP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Зробить наша</a:t>
            </a:r>
          </a:p>
          <a:p>
            <a:pPr>
              <a:buFont typeface="Wingdings 2" pitchFamily="18" charset="2"/>
              <a:buNone/>
            </a:pP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голова.</a:t>
            </a:r>
          </a:p>
          <a:p>
            <a:pPr>
              <a:buFont typeface="Wingdings 2" pitchFamily="18" charset="2"/>
              <a:buNone/>
            </a:pP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Правило ви</a:t>
            </a:r>
          </a:p>
          <a:p>
            <a:pPr>
              <a:buFont typeface="Wingdings 2" pitchFamily="18" charset="2"/>
              <a:buNone/>
            </a:pP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пригадайте,</a:t>
            </a:r>
          </a:p>
          <a:p>
            <a:pPr>
              <a:buFont typeface="Wingdings 2" pitchFamily="18" charset="2"/>
              <a:buNone/>
            </a:pP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Впишіть</a:t>
            </a:r>
          </a:p>
          <a:p>
            <a:pPr>
              <a:buFont typeface="Wingdings 2" pitchFamily="18" charset="2"/>
              <a:buNone/>
            </a:pPr>
            <a:r>
              <a:rPr lang="uk-UA" sz="3600" b="1" i="1" dirty="0" smtClean="0">
                <a:solidFill>
                  <a:srgbClr val="000000"/>
                </a:solidFill>
                <a:latin typeface="Arial Black" pitchFamily="34" charset="0"/>
              </a:rPr>
              <a:t>Апостроф у слова.</a:t>
            </a:r>
          </a:p>
          <a:p>
            <a:pPr>
              <a:buFont typeface="Wingdings 2" pitchFamily="18" charset="2"/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    </a:t>
            </a:r>
          </a:p>
        </p:txBody>
      </p:sp>
      <p:pic>
        <p:nvPicPr>
          <p:cNvPr id="12" name="Содержимое 11" descr="dumaet_smayl_s_tuchkoy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052736"/>
            <a:ext cx="3366049" cy="4712468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2531" name="Содержимое 5"/>
          <p:cNvSpPr>
            <a:spLocks noGrp="1"/>
          </p:cNvSpPr>
          <p:nvPr>
            <p:ph idx="1"/>
          </p:nvPr>
        </p:nvSpPr>
        <p:spPr>
          <a:xfrm>
            <a:off x="611560" y="908720"/>
            <a:ext cx="8318128" cy="521744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П … ять, б… </a:t>
            </a:r>
            <a:r>
              <a:rPr lang="uk-UA" sz="6000" b="1" dirty="0" err="1" smtClean="0">
                <a:solidFill>
                  <a:srgbClr val="000000"/>
                </a:solidFill>
              </a:rPr>
              <a:t>ють</a:t>
            </a:r>
            <a:r>
              <a:rPr lang="uk-UA" sz="6000" b="1" dirty="0" smtClean="0">
                <a:solidFill>
                  <a:srgbClr val="000000"/>
                </a:solidFill>
              </a:rPr>
              <a:t> ,</a:t>
            </a:r>
          </a:p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здоров… я, </a:t>
            </a:r>
            <a:r>
              <a:rPr lang="uk-UA" sz="6000" b="1" dirty="0" err="1" smtClean="0">
                <a:solidFill>
                  <a:srgbClr val="000000"/>
                </a:solidFill>
              </a:rPr>
              <a:t>полум</a:t>
            </a:r>
            <a:r>
              <a:rPr lang="uk-UA" sz="6000" b="1" dirty="0" smtClean="0">
                <a:solidFill>
                  <a:srgbClr val="000000"/>
                </a:solidFill>
              </a:rPr>
              <a:t>…я,</a:t>
            </a:r>
          </a:p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п … </a:t>
            </a:r>
            <a:r>
              <a:rPr lang="uk-UA" sz="6000" b="1" dirty="0" err="1" smtClean="0">
                <a:solidFill>
                  <a:srgbClr val="000000"/>
                </a:solidFill>
              </a:rPr>
              <a:t>юре</a:t>
            </a:r>
            <a:r>
              <a:rPr lang="uk-UA" sz="6000" b="1" dirty="0" smtClean="0">
                <a:solidFill>
                  <a:srgbClr val="000000"/>
                </a:solidFill>
              </a:rPr>
              <a:t>, бур… як,</a:t>
            </a:r>
          </a:p>
          <a:p>
            <a:pPr>
              <a:buFont typeface="Wingdings 2" pitchFamily="18" charset="2"/>
              <a:buNone/>
            </a:pPr>
            <a:r>
              <a:rPr lang="uk-UA" sz="6000" b="1" dirty="0" smtClean="0">
                <a:solidFill>
                  <a:srgbClr val="000000"/>
                </a:solidFill>
              </a:rPr>
              <a:t>р… </a:t>
            </a:r>
            <a:r>
              <a:rPr lang="uk-UA" sz="6000" b="1" dirty="0" err="1" smtClean="0">
                <a:solidFill>
                  <a:srgbClr val="000000"/>
                </a:solidFill>
              </a:rPr>
              <a:t>юкзак</a:t>
            </a:r>
            <a:r>
              <a:rPr lang="uk-UA" sz="6000" b="1" dirty="0" smtClean="0">
                <a:solidFill>
                  <a:srgbClr val="000000"/>
                </a:solidFill>
              </a:rPr>
              <a:t>, м… </a:t>
            </a:r>
            <a:r>
              <a:rPr lang="uk-UA" sz="6000" b="1" dirty="0" err="1" smtClean="0">
                <a:solidFill>
                  <a:srgbClr val="000000"/>
                </a:solidFill>
              </a:rPr>
              <a:t>ята</a:t>
            </a:r>
            <a:r>
              <a:rPr lang="uk-UA" sz="6000" b="1" dirty="0" smtClean="0">
                <a:solidFill>
                  <a:srgbClr val="000000"/>
                </a:solidFill>
              </a:rPr>
              <a:t>.</a:t>
            </a:r>
          </a:p>
          <a:p>
            <a:pPr>
              <a:buFont typeface="Wingdings 2" pitchFamily="18" charset="2"/>
              <a:buNone/>
            </a:pPr>
            <a:endParaRPr lang="uk-UA" sz="2400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4575"/>
            <a:ext cx="6629400" cy="1825625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23555" name="Текст 2"/>
          <p:cNvSpPr>
            <a:spLocks noGrp="1"/>
          </p:cNvSpPr>
          <p:nvPr>
            <p:ph type="body" idx="1"/>
          </p:nvPr>
        </p:nvSpPr>
        <p:spPr>
          <a:xfrm>
            <a:off x="685800" y="2486025"/>
            <a:ext cx="6629400" cy="1066800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214313" y="765175"/>
            <a:ext cx="8643937" cy="3959225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Пташка красна пір…ям, а людина – своїм </a:t>
            </a:r>
            <a:r>
              <a:rPr lang="uk-UA" sz="72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uk-UA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…ям. </a:t>
            </a:r>
          </a:p>
        </p:txBody>
      </p:sp>
      <p:pic>
        <p:nvPicPr>
          <p:cNvPr id="23557" name="Рисунок 4" descr="99539706_smaylik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4500" y="4365625"/>
            <a:ext cx="2090738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1550" y="4869161"/>
            <a:ext cx="5400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3600" b="1" dirty="0">
                <a:solidFill>
                  <a:srgbClr val="FF0000"/>
                </a:solidFill>
              </a:rPr>
              <a:t>Поясніть прислів’я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5975" y="3644900"/>
            <a:ext cx="4267200" cy="10080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8000" b="1" dirty="0" smtClean="0">
                <a:solidFill>
                  <a:schemeClr val="tx2">
                    <a:lumMod val="50000"/>
                  </a:schemeClr>
                </a:solidFill>
              </a:rPr>
              <a:t>граються</a:t>
            </a:r>
            <a:r>
              <a:rPr lang="uk-UA" sz="8000" b="1" dirty="0" smtClean="0"/>
              <a:t> </a:t>
            </a:r>
            <a:endParaRPr lang="ru-RU" sz="80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68313" y="4724400"/>
            <a:ext cx="48244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lvl1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25396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50793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76190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1015878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uk-UA" sz="8000" b="1" dirty="0" smtClean="0">
                <a:solidFill>
                  <a:schemeClr val="tx2">
                    <a:lumMod val="50000"/>
                  </a:schemeClr>
                </a:solidFill>
              </a:rPr>
              <a:t>друзями</a:t>
            </a:r>
            <a:r>
              <a:rPr lang="uk-UA" sz="7200" b="1" dirty="0" smtClean="0"/>
              <a:t> </a:t>
            </a:r>
            <a:endParaRPr lang="ru-RU" sz="72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041900" y="4724400"/>
            <a:ext cx="374491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lvl1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25396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50793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76190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1015878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uk-UA" sz="8000" b="1" dirty="0" smtClean="0">
                <a:solidFill>
                  <a:schemeClr val="tx2">
                    <a:lumMod val="50000"/>
                  </a:schemeClr>
                </a:solidFill>
              </a:rPr>
              <a:t>Дем'ян</a:t>
            </a:r>
            <a:r>
              <a:rPr lang="uk-UA" sz="7200" b="1" dirty="0" smtClean="0"/>
              <a:t> </a:t>
            </a:r>
            <a:endParaRPr lang="ru-RU" sz="72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07950" y="3711575"/>
            <a:ext cx="377983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lvl1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25396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50793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76190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1015878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uk-UA" sz="8000" b="1" dirty="0" smtClean="0">
                <a:solidFill>
                  <a:schemeClr val="tx2">
                    <a:lumMod val="50000"/>
                  </a:schemeClr>
                </a:solidFill>
              </a:rPr>
              <a:t>м'ячем</a:t>
            </a:r>
            <a:r>
              <a:rPr lang="uk-UA" sz="8000" b="1" dirty="0" smtClean="0"/>
              <a:t> </a:t>
            </a:r>
            <a:endParaRPr lang="ru-RU" sz="8000" b="1" dirty="0"/>
          </a:p>
        </p:txBody>
      </p:sp>
      <p:pic>
        <p:nvPicPr>
          <p:cNvPr id="24583" name="Picture 2" descr="C:\Users\Admin\Desktop\malchik-color.gif"/>
          <p:cNvPicPr>
            <a:picLocks noChangeAspect="1" noChangeArrowheads="1"/>
          </p:cNvPicPr>
          <p:nvPr/>
        </p:nvPicPr>
        <p:blipFill>
          <a:blip r:embed="rId2" cstate="print"/>
          <a:srcRect l="23875" r="22491"/>
          <a:stretch>
            <a:fillRect/>
          </a:stretch>
        </p:blipFill>
        <p:spPr bwMode="auto">
          <a:xfrm>
            <a:off x="539552" y="692696"/>
            <a:ext cx="1690688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3635896" y="836712"/>
            <a:ext cx="4463926" cy="2089150"/>
          </a:xfrm>
          <a:prstGeom prst="cloudCallout">
            <a:avLst>
              <a:gd name="adj1" fmla="val -79927"/>
              <a:gd name="adj2" fmla="val -31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5400" dirty="0"/>
              <a:t>Складіть речення</a:t>
            </a:r>
            <a:endParaRPr lang="ru-RU" sz="5400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8388350" y="5475288"/>
            <a:ext cx="107950" cy="144462"/>
          </a:xfrm>
          <a:prstGeom prst="flowChartConnector">
            <a:avLst/>
          </a:prstGeom>
          <a:solidFill>
            <a:schemeClr val="tx2">
              <a:lumMod val="5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635375" y="3644900"/>
            <a:ext cx="12604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lvl1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25396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50793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76190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1015878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uk-UA" sz="8000" b="1" dirty="0">
                <a:solidFill>
                  <a:schemeClr val="tx2">
                    <a:lumMod val="50000"/>
                  </a:schemeClr>
                </a:solidFill>
              </a:rPr>
              <a:t>і</a:t>
            </a:r>
            <a:r>
              <a:rPr lang="uk-UA" sz="8000" b="1" dirty="0" smtClean="0">
                <a:solidFill>
                  <a:schemeClr val="tx2">
                    <a:lumMod val="50000"/>
                  </a:schemeClr>
                </a:solidFill>
              </a:rPr>
              <a:t>з</a:t>
            </a:r>
            <a:r>
              <a:rPr lang="uk-UA" sz="8000" b="1" dirty="0" smtClean="0"/>
              <a:t> </a:t>
            </a:r>
            <a:endParaRPr lang="ru-RU" sz="8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48148E-6 L -0.52379 -0.1571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98" y="-787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1 -0.02106 L 0.46077 -0.157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8" y="-682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-0.00023 L -0.47049 0.1676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47" y="839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948 L 0.51181 0.1584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8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9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967956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uk-UA" sz="6600" b="1" i="1" dirty="0">
                <a:solidFill>
                  <a:srgbClr val="291E00"/>
                </a:solidFill>
                <a:latin typeface="Arial Narrow" pitchFamily="34" charset="0"/>
                <a:ea typeface="Calibri" pitchFamily="34" charset="0"/>
                <a:cs typeface="Aharoni" pitchFamily="2" charset="-79"/>
              </a:rPr>
              <a:t>Виразно читаємо,</a:t>
            </a:r>
            <a:endParaRPr lang="ru-RU" sz="3200" b="1" i="1" dirty="0">
              <a:solidFill>
                <a:srgbClr val="291E00"/>
              </a:solidFill>
              <a:latin typeface="Arial Narrow" pitchFamily="34" charset="0"/>
              <a:ea typeface="Calibri" pitchFamily="34" charset="0"/>
              <a:cs typeface="Aharoni" pitchFamily="2" charset="-79"/>
            </a:endParaRPr>
          </a:p>
          <a:p>
            <a:pPr algn="ctr" eaLnBrk="0" hangingPunct="0"/>
            <a:r>
              <a:rPr lang="uk-UA" sz="6600" b="1" i="1" dirty="0">
                <a:solidFill>
                  <a:srgbClr val="291E00"/>
                </a:solidFill>
                <a:latin typeface="Arial Narrow" pitchFamily="34" charset="0"/>
                <a:ea typeface="Calibri" pitchFamily="34" charset="0"/>
                <a:cs typeface="Aharoni" pitchFamily="2" charset="-79"/>
              </a:rPr>
              <a:t>Чітко відповідаємо, </a:t>
            </a:r>
            <a:endParaRPr lang="ru-RU" sz="3200" b="1" i="1" dirty="0">
              <a:solidFill>
                <a:srgbClr val="291E00"/>
              </a:solidFill>
              <a:latin typeface="Arial Narrow" pitchFamily="34" charset="0"/>
              <a:cs typeface="Aharoni" pitchFamily="2" charset="-79"/>
            </a:endParaRPr>
          </a:p>
          <a:p>
            <a:pPr algn="ctr" eaLnBrk="0" hangingPunct="0"/>
            <a:r>
              <a:rPr lang="uk-UA" sz="6600" b="1" i="1" dirty="0">
                <a:solidFill>
                  <a:srgbClr val="291E00"/>
                </a:solidFill>
                <a:latin typeface="Arial Narrow" pitchFamily="34" charset="0"/>
                <a:ea typeface="Calibri" pitchFamily="34" charset="0"/>
                <a:cs typeface="Calibri" pitchFamily="34" charset="0"/>
              </a:rPr>
              <a:t>Мову свою рідну</a:t>
            </a:r>
          </a:p>
          <a:p>
            <a:pPr algn="ctr" eaLnBrk="0" hangingPunct="0"/>
            <a:r>
              <a:rPr lang="uk-UA" sz="6600" b="1" i="1" dirty="0">
                <a:solidFill>
                  <a:srgbClr val="291E00"/>
                </a:solidFill>
                <a:latin typeface="Arial Narrow" pitchFamily="34" charset="0"/>
                <a:ea typeface="Calibri" pitchFamily="34" charset="0"/>
                <a:cs typeface="Calibri" pitchFamily="34" charset="0"/>
              </a:rPr>
              <a:t>Збагачуємо </a:t>
            </a:r>
            <a:r>
              <a:rPr lang="uk-UA" sz="6600" b="1" i="1" dirty="0" smtClean="0">
                <a:solidFill>
                  <a:srgbClr val="291E00"/>
                </a:solidFill>
                <a:latin typeface="Arial Narrow" pitchFamily="34" charset="0"/>
                <a:ea typeface="Calibri" pitchFamily="34" charset="0"/>
                <a:cs typeface="Calibri" pitchFamily="34" charset="0"/>
              </a:rPr>
              <a:t>й вивчаємо</a:t>
            </a:r>
            <a:r>
              <a:rPr lang="uk-UA" sz="6600" b="1" i="1" dirty="0">
                <a:solidFill>
                  <a:srgbClr val="291E00"/>
                </a:solidFill>
                <a:latin typeface="Arial Narrow" pitchFamily="34" charset="0"/>
                <a:ea typeface="Calibri" pitchFamily="34" charset="0"/>
                <a:cs typeface="Calibri" pitchFamily="34" charset="0"/>
              </a:rPr>
              <a:t>.  </a:t>
            </a:r>
            <a:endParaRPr lang="uk-UA" sz="8000" b="1" i="1" dirty="0">
              <a:solidFill>
                <a:srgbClr val="291E00"/>
              </a:solidFill>
              <a:latin typeface="Arial Narrow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560536" y="3425446"/>
            <a:ext cx="47641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endParaRPr lang="ru-RU" sz="88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Picture 3" descr="C:\Users\Admin\Desktop\devochka_8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" b="1351"/>
          <a:stretch/>
        </p:blipFill>
        <p:spPr bwMode="auto">
          <a:xfrm>
            <a:off x="323528" y="2060848"/>
            <a:ext cx="2766456" cy="38742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555776" y="3149166"/>
            <a:ext cx="4573017" cy="1999109"/>
          </a:xfrm>
        </p:spPr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</a:rPr>
              <a:t>Вправа «Мікрофон»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Admin\Desktop\44861924-Вектор-микрофон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8478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\Desktop\malchik-color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875" r="22492"/>
          <a:stretch/>
        </p:blipFill>
        <p:spPr bwMode="auto">
          <a:xfrm>
            <a:off x="6732240" y="2164200"/>
            <a:ext cx="1906603" cy="35548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683568" y="764704"/>
            <a:ext cx="799288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4467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25396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50793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761909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1015878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uk-UA" sz="3600" b="1" dirty="0" smtClean="0">
                <a:solidFill>
                  <a:srgbClr val="C00000"/>
                </a:solidFill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</a:rPr>
              <a:t>В які ігри на подвір'ї любите гратися ви?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624252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056784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B050"/>
                </a:solidFill>
                <a:latin typeface="Arial Black" pitchFamily="34" charset="0"/>
              </a:rPr>
              <a:t>Гра « Додай словечко»</a:t>
            </a:r>
            <a:endParaRPr lang="ru-RU" dirty="0" smtClean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628775"/>
            <a:ext cx="7467600" cy="45259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b="1" dirty="0" smtClean="0">
                <a:solidFill>
                  <a:srgbClr val="000000"/>
                </a:solidFill>
              </a:rPr>
              <a:t>Гратися з ________________;</a:t>
            </a:r>
            <a:endParaRPr lang="ru-RU" sz="4400" b="1" dirty="0" smtClean="0">
              <a:solidFill>
                <a:srgbClr val="00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uk-UA" sz="4400" b="1" dirty="0" smtClean="0">
                <a:solidFill>
                  <a:srgbClr val="000000"/>
                </a:solidFill>
              </a:rPr>
              <a:t>На __________ поверсі;</a:t>
            </a:r>
            <a:endParaRPr lang="ru-RU" sz="4400" b="1" dirty="0" smtClean="0">
              <a:solidFill>
                <a:srgbClr val="00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uk-UA" sz="4400" b="1" dirty="0" smtClean="0">
                <a:solidFill>
                  <a:srgbClr val="000000"/>
                </a:solidFill>
              </a:rPr>
              <a:t>Перед </a:t>
            </a:r>
            <a:r>
              <a:rPr lang="uk-UA" sz="4400" b="1" dirty="0" err="1" smtClean="0">
                <a:solidFill>
                  <a:srgbClr val="000000"/>
                </a:solidFill>
              </a:rPr>
              <a:t>__________будинк</a:t>
            </a:r>
            <a:r>
              <a:rPr lang="uk-UA" sz="4400" b="1" dirty="0" smtClean="0">
                <a:solidFill>
                  <a:srgbClr val="000000"/>
                </a:solidFill>
              </a:rPr>
              <a:t>ом.</a:t>
            </a:r>
            <a:endParaRPr lang="ru-RU" sz="4400" b="1" dirty="0" smtClean="0">
              <a:solidFill>
                <a:srgbClr val="000000"/>
              </a:solidFill>
            </a:endParaRP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971550" y="4398963"/>
            <a:ext cx="705643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9B158B"/>
                </a:solidFill>
              </a:rPr>
              <a:t>Слова для довідок: м’ячем, п’ятому, кам’яним</a:t>
            </a:r>
            <a:endParaRPr lang="ru-RU" sz="4000" b="1">
              <a:solidFill>
                <a:srgbClr val="9B158B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dirty="0" smtClean="0">
                <a:solidFill>
                  <a:srgbClr val="9B158B"/>
                </a:solidFill>
                <a:latin typeface="+mn-lt"/>
              </a:rPr>
              <a:t>Офтальмологічна пауза</a:t>
            </a:r>
            <a:endParaRPr lang="ru-RU" b="1" dirty="0">
              <a:solidFill>
                <a:srgbClr val="9B158B"/>
              </a:solidFill>
              <a:latin typeface="+mn-lt"/>
            </a:endParaRPr>
          </a:p>
        </p:txBody>
      </p:sp>
      <p:pic>
        <p:nvPicPr>
          <p:cNvPr id="27651" name="Содержимое 3" descr="hq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1268760"/>
            <a:ext cx="5904508" cy="4460927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3529012"/>
          </a:xfrm>
        </p:spPr>
        <p:txBody>
          <a:bodyPr/>
          <a:lstStyle/>
          <a:p>
            <a:r>
              <a:rPr lang="uk-UA" sz="5400" b="1" smtClean="0">
                <a:solidFill>
                  <a:srgbClr val="C00000"/>
                </a:solidFill>
              </a:rPr>
              <a:t>На уроці я вчився …</a:t>
            </a:r>
            <a:br>
              <a:rPr lang="uk-UA" sz="5400" b="1" smtClean="0">
                <a:solidFill>
                  <a:srgbClr val="C00000"/>
                </a:solidFill>
              </a:rPr>
            </a:br>
            <a:r>
              <a:rPr lang="uk-UA" sz="5400" b="1" smtClean="0">
                <a:solidFill>
                  <a:srgbClr val="C00000"/>
                </a:solidFill>
              </a:rPr>
              <a:t>Найбільш цікавим було …</a:t>
            </a:r>
            <a:br>
              <a:rPr lang="uk-UA" sz="5400" b="1" smtClean="0">
                <a:solidFill>
                  <a:srgbClr val="C00000"/>
                </a:solidFill>
              </a:rPr>
            </a:br>
            <a:r>
              <a:rPr lang="uk-UA" sz="5400" b="1" smtClean="0">
                <a:solidFill>
                  <a:srgbClr val="C00000"/>
                </a:solidFill>
              </a:rPr>
              <a:t>Я дізналася нове про …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8676" name="Picture 3" descr="C:\Users\Admin\Desktop\depositphotos_2259986-Pupil-with-book-vector-illustrati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2849563"/>
            <a:ext cx="3144837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476672"/>
            <a:ext cx="4141788" cy="18716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uk-UA" sz="3200" b="1" dirty="0" smtClean="0">
                <a:solidFill>
                  <a:srgbClr val="FF0000"/>
                </a:solidFill>
              </a:rPr>
              <a:t>На уроці був уважний, працював із задоволенням,  активно.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29700" name="Заголовок 1"/>
          <p:cNvSpPr txBox="1">
            <a:spLocks/>
          </p:cNvSpPr>
          <p:nvPr/>
        </p:nvSpPr>
        <p:spPr bwMode="auto">
          <a:xfrm>
            <a:off x="323528" y="2492896"/>
            <a:ext cx="41417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200" b="1" dirty="0">
                <a:solidFill>
                  <a:srgbClr val="0070C0"/>
                </a:solidFill>
                <a:latin typeface="Franklin Gothic Book" pitchFamily="34" charset="0"/>
              </a:rPr>
              <a:t>На уроці був уважний, активність виявляв частково. </a:t>
            </a:r>
          </a:p>
        </p:txBody>
      </p:sp>
      <p:sp>
        <p:nvSpPr>
          <p:cNvPr id="29701" name="Заголовок 1"/>
          <p:cNvSpPr txBox="1">
            <a:spLocks/>
          </p:cNvSpPr>
          <p:nvPr/>
        </p:nvSpPr>
        <p:spPr bwMode="auto">
          <a:xfrm>
            <a:off x="3995936" y="4221088"/>
            <a:ext cx="403244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200" b="1" dirty="0">
                <a:solidFill>
                  <a:srgbClr val="00B050"/>
                </a:solidFill>
                <a:latin typeface="Franklin Gothic Book" pitchFamily="34" charset="0"/>
              </a:rPr>
              <a:t>Під час уроку відволікався, не розумів, що відбувається</a:t>
            </a:r>
          </a:p>
        </p:txBody>
      </p:sp>
      <p:pic>
        <p:nvPicPr>
          <p:cNvPr id="6" name="Рисунок 5" descr="Картинки по запросу смайлик раскраска"/>
          <p:cNvPicPr>
            <a:picLocks noChangeAspect="1" noChangeArrowheads="1"/>
          </p:cNvPicPr>
          <p:nvPr/>
        </p:nvPicPr>
        <p:blipFill>
          <a:blip r:embed="rId2" cstate="print"/>
          <a:srcRect t="10361" b="10844"/>
          <a:stretch>
            <a:fillRect/>
          </a:stretch>
        </p:blipFill>
        <p:spPr bwMode="auto">
          <a:xfrm>
            <a:off x="1979613" y="549275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смайлик разукрашка"/>
          <p:cNvPicPr>
            <a:picLocks noChangeAspect="1" noChangeArrowheads="1"/>
          </p:cNvPicPr>
          <p:nvPr/>
        </p:nvPicPr>
        <p:blipFill>
          <a:blip r:embed="rId3" cstate="print"/>
          <a:srcRect l="11911" t="7358" r="65295" b="55518"/>
          <a:stretch>
            <a:fillRect/>
          </a:stretch>
        </p:blipFill>
        <p:spPr bwMode="auto">
          <a:xfrm>
            <a:off x="5580112" y="2420888"/>
            <a:ext cx="1762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смайлик раскрас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437112"/>
            <a:ext cx="159226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Домашнє завдання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Рисунок 3" descr="8150248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39" y="1218200"/>
            <a:ext cx="6192689" cy="46445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87824" y="1988840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4000" b="1" dirty="0" smtClean="0">
                <a:solidFill>
                  <a:srgbClr val="FF0000"/>
                </a:solidFill>
                <a:latin typeface="Georgia" pitchFamily="18" charset="0"/>
              </a:rPr>
              <a:t>С. 55 Вправа3, правило с.54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764704"/>
            <a:ext cx="8380040" cy="51125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Здобудеш освіту, то побачиш більше світу!</a:t>
            </a:r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Heavy" pitchFamily="34" charset="0"/>
            </a:endParaRPr>
          </a:p>
          <a:p>
            <a:pPr>
              <a:buNone/>
            </a:pPr>
            <a:r>
              <a:rPr lang="uk-UA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Знання за плечима не носять!</a:t>
            </a:r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Heavy" pitchFamily="34" charset="0"/>
            </a:endParaRPr>
          </a:p>
          <a:p>
            <a:pPr>
              <a:buNone/>
            </a:pPr>
            <a:r>
              <a:rPr lang="uk-UA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Потрібно вчитися – в житті знадобиться!</a:t>
            </a:r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Heavy" pitchFamily="34" charset="0"/>
            </a:endParaRP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9f1ffdd2050f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64704"/>
            <a:ext cx="6084756" cy="456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5" descr="e4f4c506ce6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6387" y="3000375"/>
            <a:ext cx="248761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2411413" y="908050"/>
            <a:ext cx="489585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endParaRPr lang="ru-RU" sz="44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642910" y="785794"/>
            <a:ext cx="7143800" cy="250033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МОЛОДЦІ!!!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Дякую за роботу!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26" name="Рисунок 28" descr="170093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4944"/>
            <a:ext cx="47625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404664"/>
            <a:ext cx="6768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5400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Каліграфічна  хвилинка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173" name="Picture 2" descr="Картинки по запросу картинка ручка и тетра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163905">
            <a:off x="6311567" y="1783883"/>
            <a:ext cx="25749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V\Pictures\4e96c18fed6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916832"/>
            <a:ext cx="4253533" cy="39142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Иятта\Рабочий стол\ЭТО СРОЧНО\Новая папка\чернильница.gif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7072313" y="2714625"/>
            <a:ext cx="1619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Иятта\Рабочий стол\ЭТО СРОЧНО\Новая папка\DSC07710-conv-ok-sq-s-we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6072190" y="3786190"/>
            <a:ext cx="3071810" cy="30718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 descr="Ребус-семья-800x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3666" y="980728"/>
            <a:ext cx="5638573" cy="3702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475656" y="5229200"/>
            <a:ext cx="424847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Сім</a:t>
            </a:r>
            <a:r>
              <a:rPr lang="en-US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’</a:t>
            </a:r>
            <a:r>
              <a:rPr lang="uk-UA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/>
          <a:lstStyle/>
          <a:p>
            <a:pPr algn="ctr">
              <a:defRPr/>
            </a:pPr>
            <a:r>
              <a:rPr lang="uk-UA" sz="6000" b="1" i="1" dirty="0" smtClean="0">
                <a:solidFill>
                  <a:srgbClr val="C00000"/>
                </a:solidFill>
              </a:rPr>
              <a:t>Відгадайте загадки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uk-UA" sz="4800" b="1" dirty="0" smtClean="0">
                <a:solidFill>
                  <a:schemeClr val="accent1">
                    <a:lumMod val="75000"/>
                  </a:schemeClr>
                </a:solidFill>
              </a:rPr>
              <a:t>Б’ють мене старі й малі,</a:t>
            </a:r>
            <a:endParaRPr lang="ru-RU" sz="4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uk-UA" sz="4800" b="1" dirty="0" smtClean="0">
                <a:solidFill>
                  <a:schemeClr val="accent1">
                    <a:lumMod val="75000"/>
                  </a:schemeClr>
                </a:solidFill>
              </a:rPr>
              <a:t>І в повітрі й на землі.</a:t>
            </a:r>
            <a:endParaRPr lang="ru-RU" sz="4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uk-UA" sz="4800" b="1" dirty="0" smtClean="0">
                <a:solidFill>
                  <a:schemeClr val="accent1">
                    <a:lumMod val="75000"/>
                  </a:schemeClr>
                </a:solidFill>
              </a:rPr>
              <a:t>Та від цього не вмираю</a:t>
            </a:r>
            <a:endParaRPr lang="ru-RU" sz="4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uk-UA" sz="4800" b="1" dirty="0" smtClean="0">
                <a:solidFill>
                  <a:schemeClr val="accent1">
                    <a:lumMod val="75000"/>
                  </a:schemeClr>
                </a:solidFill>
              </a:rPr>
              <a:t>Тільки весело стрибаю.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b2e801ccc16aa519ad0d776c2f5c5d97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060848"/>
            <a:ext cx="655320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71800" y="4653136"/>
            <a:ext cx="280557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М'яч</a:t>
            </a:r>
            <a:r>
              <a:rPr lang="uk-UA" dirty="0"/>
              <a:t> 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7931224" cy="5000625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uk-UA" sz="5000" b="1" dirty="0" smtClean="0">
                <a:solidFill>
                  <a:schemeClr val="accent1">
                    <a:lumMod val="75000"/>
                  </a:schemeClr>
                </a:solidFill>
              </a:rPr>
              <a:t>Підійме найменша дитина,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uk-UA" sz="5000" b="1" dirty="0" smtClean="0">
                <a:solidFill>
                  <a:schemeClr val="accent1">
                    <a:lumMod val="75000"/>
                  </a:schemeClr>
                </a:solidFill>
              </a:rPr>
              <a:t>а через хату не перекине найдужча людина.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post-1659409-13070254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106872">
            <a:off x="1822314" y="3475418"/>
            <a:ext cx="1868706" cy="2839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932040" y="3645024"/>
            <a:ext cx="35304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uk-UA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Пір’їна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80056"/>
            <a:ext cx="7992888" cy="5441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7467600" cy="237685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b="1" i="1" dirty="0" smtClean="0">
                <a:solidFill>
                  <a:srgbClr val="FF0000"/>
                </a:solidFill>
              </a:rPr>
              <a:t>Цікаво знати!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Що означає </a:t>
            </a:r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  <a:t>Апостроф</a:t>
            </a:r>
            <a:r>
              <a:rPr lang="uk-UA" b="1" i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uk-UA" b="1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uk-UA" b="1" dirty="0" smtClean="0"/>
              <a:t>само слово прийшло до нас</a:t>
            </a:r>
            <a:r>
              <a:rPr lang="uk-UA" b="1" i="1" dirty="0" smtClean="0"/>
              <a:t> </a:t>
            </a:r>
            <a:r>
              <a:rPr lang="uk-UA" b="1" dirty="0" smtClean="0"/>
              <a:t>з грецької  мови, де означало «повернутий убік» і пов’язане з прикметником «кривий, зігнутий».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3315" name="Picture 3" descr="C:\Users\Admin\Desktop\imag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3573016"/>
            <a:ext cx="14351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 descr="C:\Users\Admin\Desktop\6b5a632288f17b2af5b93f4a01f8d419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43808" y="4221088"/>
            <a:ext cx="2857500" cy="285750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3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sz="60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uk-UA" sz="6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6000" b="1" dirty="0" smtClean="0">
                <a:solidFill>
                  <a:schemeClr val="accent4">
                    <a:lumMod val="50000"/>
                  </a:schemeClr>
                </a:solidFill>
              </a:rPr>
              <a:t>Гра </a:t>
            </a:r>
            <a:r>
              <a:rPr lang="uk-UA" sz="6000" b="1" dirty="0" err="1" smtClean="0">
                <a:solidFill>
                  <a:schemeClr val="accent4">
                    <a:lumMod val="50000"/>
                  </a:schemeClr>
                </a:solidFill>
              </a:rPr>
              <a:t>“Дослідники”</a:t>
            </a:r>
            <a:r>
              <a:rPr lang="uk-UA" sz="6000" b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uk-UA" sz="6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3600" b="1" dirty="0" smtClean="0">
                <a:solidFill>
                  <a:srgbClr val="002060"/>
                </a:solidFill>
              </a:rPr>
              <a:t>Апостроф з нами грається.</a:t>
            </a:r>
            <a:br>
              <a:rPr lang="uk-UA" sz="3600" b="1" dirty="0" smtClean="0">
                <a:solidFill>
                  <a:srgbClr val="002060"/>
                </a:solidFill>
              </a:rPr>
            </a:br>
            <a:r>
              <a:rPr lang="uk-UA" sz="3600" b="1" dirty="0" smtClean="0">
                <a:solidFill>
                  <a:srgbClr val="002060"/>
                </a:solidFill>
              </a:rPr>
              <a:t>         Які слова складаються?</a:t>
            </a:r>
            <a:r>
              <a:rPr lang="uk-UA" sz="5400" dirty="0" smtClean="0"/>
              <a:t/>
            </a:r>
            <a:br>
              <a:rPr lang="uk-UA" sz="5400" dirty="0" smtClean="0"/>
            </a:br>
            <a:endParaRPr lang="uk-UA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339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584" y="1916832"/>
            <a:ext cx="271462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>
                <a:solidFill>
                  <a:srgbClr val="C00000"/>
                </a:solidFill>
              </a:rPr>
              <a:t>п'</a:t>
            </a:r>
            <a:r>
              <a:rPr lang="uk-UA" sz="8000" b="1" dirty="0">
                <a:solidFill>
                  <a:schemeClr val="bg1"/>
                </a:solidFill>
              </a:rPr>
              <a:t>я</a:t>
            </a:r>
            <a:r>
              <a:rPr lang="uk-UA" sz="8000" b="1" dirty="0">
                <a:solidFill>
                  <a:srgbClr val="C00000"/>
                </a:solidFill>
              </a:rPr>
              <a:t>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576" y="2996952"/>
            <a:ext cx="278606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 err="1">
                <a:solidFill>
                  <a:srgbClr val="C00000"/>
                </a:solidFill>
              </a:rPr>
              <a:t>со</a:t>
            </a:r>
            <a:endParaRPr lang="uk-UA" sz="8000" b="1" dirty="0">
              <a:solidFill>
                <a:srgbClr val="C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5576" y="4149080"/>
            <a:ext cx="278606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>
                <a:solidFill>
                  <a:srgbClr val="C00000"/>
                </a:solidFill>
              </a:rPr>
              <a:t>ком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55576" y="5229200"/>
            <a:ext cx="278606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>
                <a:solidFill>
                  <a:srgbClr val="C00000"/>
                </a:solidFill>
              </a:rPr>
              <a:t>пре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19700" y="5143500"/>
            <a:ext cx="338474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8000" b="1" dirty="0" err="1">
                <a:solidFill>
                  <a:srgbClr val="C00000"/>
                </a:solidFill>
              </a:rPr>
              <a:t>п'</a:t>
            </a:r>
            <a:r>
              <a:rPr lang="uk-UA" sz="8000" b="1" dirty="0" err="1">
                <a:solidFill>
                  <a:schemeClr val="bg1"/>
                </a:solidFill>
              </a:rPr>
              <a:t>ю</a:t>
            </a:r>
            <a:r>
              <a:rPr lang="uk-UA" sz="8000" b="1" dirty="0" err="1">
                <a:solidFill>
                  <a:srgbClr val="C00000"/>
                </a:solidFill>
              </a:rPr>
              <a:t>тер</a:t>
            </a:r>
            <a:endParaRPr lang="uk-UA" sz="8000" b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43563" y="4143375"/>
            <a:ext cx="300037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 err="1">
                <a:solidFill>
                  <a:srgbClr val="C00000"/>
                </a:solidFill>
              </a:rPr>
              <a:t>ниця</a:t>
            </a:r>
            <a:endParaRPr lang="uk-UA" sz="8000" b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36096" y="2996952"/>
            <a:ext cx="32146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 err="1">
                <a:solidFill>
                  <a:srgbClr val="C00000"/>
                </a:solidFill>
              </a:rPr>
              <a:t>м'</a:t>
            </a:r>
            <a:r>
              <a:rPr lang="uk-UA" sz="8000" b="1" dirty="0" err="1">
                <a:solidFill>
                  <a:schemeClr val="bg1"/>
                </a:solidFill>
              </a:rPr>
              <a:t>є</a:t>
            </a:r>
            <a:r>
              <a:rPr lang="uk-UA" sz="8000" b="1" dirty="0" err="1">
                <a:solidFill>
                  <a:srgbClr val="C00000"/>
                </a:solidFill>
              </a:rPr>
              <a:t>ра</a:t>
            </a:r>
            <a:endParaRPr lang="uk-UA" sz="8000" b="1" dirty="0">
              <a:solidFill>
                <a:srgbClr val="C0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36096" y="1916832"/>
            <a:ext cx="31683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 err="1">
                <a:solidFill>
                  <a:srgbClr val="C00000"/>
                </a:solidFill>
              </a:rPr>
              <a:t>лов'</a:t>
            </a:r>
            <a:r>
              <a:rPr lang="uk-UA" sz="8000" b="1" dirty="0" err="1">
                <a:solidFill>
                  <a:schemeClr val="bg1"/>
                </a:solidFill>
              </a:rPr>
              <a:t>ї</a:t>
            </a:r>
            <a:endParaRPr lang="uk-UA" sz="8000" b="1" dirty="0">
              <a:solidFill>
                <a:schemeClr val="bg1"/>
              </a:solidFill>
            </a:endParaRPr>
          </a:p>
        </p:txBody>
      </p:sp>
      <p:cxnSp>
        <p:nvCxnSpPr>
          <p:cNvPr id="20" name="Прямая соединительная линия 19"/>
          <p:cNvCxnSpPr>
            <a:stCxn id="9" idx="3"/>
          </p:cNvCxnSpPr>
          <p:nvPr/>
        </p:nvCxnSpPr>
        <p:spPr>
          <a:xfrm>
            <a:off x="3542209" y="2374032"/>
            <a:ext cx="2428875" cy="19002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0" idx="3"/>
            <a:endCxn id="16" idx="1"/>
          </p:cNvCxnSpPr>
          <p:nvPr/>
        </p:nvCxnSpPr>
        <p:spPr>
          <a:xfrm flipV="1">
            <a:off x="3541638" y="2374032"/>
            <a:ext cx="1894458" cy="10801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1" idx="3"/>
            <a:endCxn id="13" idx="1"/>
          </p:cNvCxnSpPr>
          <p:nvPr/>
        </p:nvCxnSpPr>
        <p:spPr>
          <a:xfrm>
            <a:off x="3541638" y="4606280"/>
            <a:ext cx="1678062" cy="9944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2" idx="3"/>
            <a:endCxn id="15" idx="1"/>
          </p:cNvCxnSpPr>
          <p:nvPr/>
        </p:nvCxnSpPr>
        <p:spPr>
          <a:xfrm flipV="1">
            <a:off x="3541638" y="3454152"/>
            <a:ext cx="1894458" cy="22322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321</Words>
  <Application>Microsoft Office PowerPoint</Application>
  <PresentationFormat>Экран (4:3)</PresentationFormat>
  <Paragraphs>86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Відгадайте загадки</vt:lpstr>
      <vt:lpstr>Слайд 6</vt:lpstr>
      <vt:lpstr>Слайд 7</vt:lpstr>
      <vt:lpstr>Цікаво знати!  Що означає Апостроф  - само слово прийшло до нас з грецької  мови, де означало «повернутий убік» і пов’язане з прикметником «кривий, зігнутий». </vt:lpstr>
      <vt:lpstr> Гра “Дослідники” Апостроф з нами грається.          Які слова складаються? </vt:lpstr>
      <vt:lpstr>ВИСНОВОК</vt:lpstr>
      <vt:lpstr> Якщо уважний учень ти, Слова з апострофом спиши. </vt:lpstr>
      <vt:lpstr>ВИСНОВОК</vt:lpstr>
      <vt:lpstr>Слайд 13</vt:lpstr>
      <vt:lpstr>Фізкультхвилинка</vt:lpstr>
      <vt:lpstr>Робота з підручником</vt:lpstr>
      <vt:lpstr>    Гра “Дід Буквоїд”</vt:lpstr>
      <vt:lpstr>Слайд 17</vt:lpstr>
      <vt:lpstr>Слайд 18</vt:lpstr>
      <vt:lpstr>граються </vt:lpstr>
      <vt:lpstr>Вправа «Мікрофон»</vt:lpstr>
      <vt:lpstr>Гра « Додай словечко»</vt:lpstr>
      <vt:lpstr>Офтальмологічна пауза</vt:lpstr>
      <vt:lpstr>На уроці я вчився … Найбільш цікавим було … Я дізналася нове про … </vt:lpstr>
      <vt:lpstr>На уроці був уважний, працював із задоволенням,  активно.</vt:lpstr>
      <vt:lpstr>Домашнє завдання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V</cp:lastModifiedBy>
  <cp:revision>14</cp:revision>
  <dcterms:created xsi:type="dcterms:W3CDTF">2015-01-28T08:45:38Z</dcterms:created>
  <dcterms:modified xsi:type="dcterms:W3CDTF">2017-01-23T16:29:08Z</dcterms:modified>
</cp:coreProperties>
</file>