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5" r:id="rId3"/>
    <p:sldId id="267" r:id="rId4"/>
    <p:sldId id="258" r:id="rId5"/>
    <p:sldId id="259" r:id="rId6"/>
    <p:sldId id="261" r:id="rId7"/>
    <p:sldId id="268" r:id="rId8"/>
    <p:sldId id="280" r:id="rId9"/>
    <p:sldId id="273" r:id="rId10"/>
    <p:sldId id="266" r:id="rId11"/>
    <p:sldId id="272" r:id="rId12"/>
    <p:sldId id="271" r:id="rId13"/>
    <p:sldId id="275" r:id="rId14"/>
    <p:sldId id="269" r:id="rId15"/>
    <p:sldId id="263" r:id="rId16"/>
    <p:sldId id="270" r:id="rId17"/>
    <p:sldId id="277" r:id="rId18"/>
    <p:sldId id="276" r:id="rId19"/>
    <p:sldId id="260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1471" autoAdjust="0"/>
  </p:normalViewPr>
  <p:slideViewPr>
    <p:cSldViewPr>
      <p:cViewPr varScale="1">
        <p:scale>
          <a:sx n="68" d="100"/>
          <a:sy n="68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95167-EA35-4ECD-897A-6F2E845D01C2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87921-BE72-483C-835B-F5D641B847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278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87921-BE72-483C-835B-F5D641B8479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2300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87921-BE72-483C-835B-F5D641B8479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001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87921-BE72-483C-835B-F5D641B8479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65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87921-BE72-483C-835B-F5D641B8479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65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3C113-9190-4F5B-A160-C7780ABF9BFA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1B13-5051-413D-B1CA-43CD8C841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&#1057;&#1091;&#1087;&#1077;&#1088;%20&#1092;&#1080;&#1079;&#1082;&#1091;&#1083;&#1100;&#1090;&#1084;&#1080;&#1085;&#1091;&#1090;&#1082;&#1072;.ex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0188624" y="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124744"/>
            <a:ext cx="6406480" cy="25202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/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uk-UA" b="1" dirty="0" smtClean="0">
                <a:solidFill>
                  <a:srgbClr val="0000FF"/>
                </a:solidFill>
                <a:latin typeface="Georgia" pitchFamily="18" charset="0"/>
                <a:cs typeface="Times New Roman" pitchFamily="18" charset="0"/>
              </a:rPr>
              <a:t>Знаходження значень виразів на сумісні </a:t>
            </a:r>
            <a:br>
              <a:rPr lang="uk-UA" b="1" dirty="0" smtClean="0">
                <a:solidFill>
                  <a:srgbClr val="0000FF"/>
                </a:solidFill>
                <a:latin typeface="Georgia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00FF"/>
                </a:solidFill>
                <a:latin typeface="Georgia" pitchFamily="18" charset="0"/>
                <a:cs typeface="Times New Roman" pitchFamily="18" charset="0"/>
              </a:rPr>
              <a:t>дії різних ступенів.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941168"/>
            <a:ext cx="3240360" cy="1214446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Ялі Ольга Георгіївна,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вищої категорії,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читель-методист</a:t>
            </a:r>
            <a:endParaRPr lang="uk-UA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115616" y="332656"/>
            <a:ext cx="7416824" cy="576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НВК 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“гімназія-школа”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№ 27 міста Маріуполя</a:t>
            </a:r>
            <a:r>
              <a:rPr kumimoji="0" lang="uk-UA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Донецької області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563888" y="3501008"/>
            <a:ext cx="4357718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Урок математики в 4</a:t>
            </a:r>
            <a:r>
              <a:rPr kumimoji="0" lang="uk-UA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класі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Розв'язання задачі: 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31150" y="1369466"/>
            <a:ext cx="7859216" cy="5073427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І спосіб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1)15 · 2= 30 (</a:t>
            </a:r>
            <a:r>
              <a:rPr lang="uk-UA" sz="3600" b="1" dirty="0" smtClean="0"/>
              <a:t>км</a:t>
            </a:r>
            <a:r>
              <a:rPr lang="ru-RU" sz="3600" b="1" dirty="0" smtClean="0"/>
              <a:t> )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– відстань І бігуна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2)18· 2 =  36(км) – відстань ІІ бігуна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3) 36-30= 6 ( км)</a:t>
            </a:r>
          </a:p>
          <a:p>
            <a:pPr marL="0" indent="0">
              <a:buNone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Відповідь: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на 6 км більше пробіжить другий бігун за 2 години </a:t>
            </a:r>
          </a:p>
          <a:p>
            <a:pPr marL="0" indent="0">
              <a:buNone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2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Розв'язання задачі: 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27584" y="1052736"/>
            <a:ext cx="7859216" cy="5073427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ІІ спосіб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1)18-15= 3 (</a:t>
            </a:r>
            <a:r>
              <a:rPr lang="uk-UA" sz="3600" b="1" dirty="0" smtClean="0"/>
              <a:t>км</a:t>
            </a:r>
            <a:r>
              <a:rPr lang="en-US" sz="3600" b="1" dirty="0" smtClean="0"/>
              <a:t>/</a:t>
            </a:r>
            <a:r>
              <a:rPr lang="uk-UA" sz="3600" b="1" dirty="0" err="1" smtClean="0"/>
              <a:t>год</a:t>
            </a:r>
            <a:r>
              <a:rPr lang="ru-RU" sz="3600" b="1" dirty="0" smtClean="0"/>
              <a:t> )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– різниця між швидкістю І та ІІ бігуна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2) 3· 2 =  6(км) 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на 6 км більше пробіжить другий бігун за 2 години </a:t>
            </a:r>
          </a:p>
          <a:p>
            <a:pPr marL="0" indent="0">
              <a:buNone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2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" y="152116"/>
            <a:ext cx="8858256" cy="6553768"/>
          </a:xfrm>
          <a:prstGeom prst="rect">
            <a:avLst/>
          </a:prstGeom>
        </p:spPr>
      </p:pic>
      <p:pic>
        <p:nvPicPr>
          <p:cNvPr id="4" name="Содержимое 6" descr="imgpreview (14).jpg">
            <a:hlinkClick r:id="rId4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444208" y="260648"/>
            <a:ext cx="2376264" cy="18121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313531"/>
            <a:ext cx="6264696" cy="149817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Творча робота над задачею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988840"/>
            <a:ext cx="80648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Перший бігун зі швидкістю  15 км</a:t>
            </a:r>
            <a:r>
              <a:rPr lang="en-US" sz="3600" b="1" dirty="0" smtClean="0"/>
              <a:t>/</a:t>
            </a:r>
            <a:r>
              <a:rPr lang="ru-RU" sz="3600" b="1" dirty="0" smtClean="0"/>
              <a:t>год , а </a:t>
            </a:r>
            <a:r>
              <a:rPr lang="ru-RU" sz="3600" b="1" dirty="0" err="1" smtClean="0"/>
              <a:t>другий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бігун</a:t>
            </a:r>
            <a:r>
              <a:rPr lang="uk-UA" sz="3600" b="1" dirty="0" smtClean="0"/>
              <a:t>   зі швидкістю 18 км</a:t>
            </a:r>
            <a:r>
              <a:rPr lang="en-US" sz="3600" b="1" dirty="0" smtClean="0"/>
              <a:t>/</a:t>
            </a:r>
            <a:r>
              <a:rPr lang="ru-RU" sz="3600" b="1" dirty="0" smtClean="0"/>
              <a:t>год </a:t>
            </a:r>
            <a:r>
              <a:rPr lang="ru-RU" sz="3600" b="1" dirty="0" err="1" smtClean="0"/>
              <a:t>рухалися</a:t>
            </a:r>
            <a:r>
              <a:rPr lang="ru-RU" sz="3600" b="1" dirty="0" smtClean="0"/>
              <a:t> 2 </a:t>
            </a:r>
            <a:r>
              <a:rPr lang="ru-RU" sz="3600" b="1" dirty="0" err="1" smtClean="0"/>
              <a:t>години</a:t>
            </a:r>
            <a:r>
              <a:rPr lang="ru-RU" sz="3600" b="1" dirty="0" smtClean="0"/>
              <a:t>. </a:t>
            </a:r>
          </a:p>
          <a:p>
            <a:r>
              <a:rPr lang="uk-UA" sz="3600" b="1" i="1" dirty="0" smtClean="0">
                <a:solidFill>
                  <a:srgbClr val="0000FF"/>
                </a:solidFill>
              </a:rPr>
              <a:t>Постав </a:t>
            </a:r>
            <a:r>
              <a:rPr lang="uk-UA" sz="3600" b="1" i="1" dirty="0" smtClean="0">
                <a:solidFill>
                  <a:srgbClr val="0000FF"/>
                </a:solidFill>
              </a:rPr>
              <a:t>таке питання , щоб задача </a:t>
            </a:r>
            <a:r>
              <a:rPr lang="uk-UA" sz="3600" b="1" i="1" dirty="0" err="1" smtClean="0">
                <a:solidFill>
                  <a:srgbClr val="0000FF"/>
                </a:solidFill>
              </a:rPr>
              <a:t>розв</a:t>
            </a:r>
            <a:r>
              <a:rPr lang="en-US" sz="3600" b="1" i="1" dirty="0" smtClean="0">
                <a:solidFill>
                  <a:srgbClr val="0000FF"/>
                </a:solidFill>
              </a:rPr>
              <a:t>’</a:t>
            </a:r>
            <a:r>
              <a:rPr lang="uk-UA" sz="3600" b="1" i="1" dirty="0" smtClean="0">
                <a:solidFill>
                  <a:srgbClr val="0000FF"/>
                </a:solidFill>
              </a:rPr>
              <a:t> </a:t>
            </a:r>
            <a:r>
              <a:rPr lang="uk-UA" sz="3600" b="1" i="1" dirty="0" err="1" smtClean="0">
                <a:solidFill>
                  <a:srgbClr val="0000FF"/>
                </a:solidFill>
              </a:rPr>
              <a:t>язувалась</a:t>
            </a:r>
            <a:r>
              <a:rPr lang="en-US" sz="3600" b="1" i="1" dirty="0" smtClean="0">
                <a:solidFill>
                  <a:srgbClr val="0000FF"/>
                </a:solidFill>
              </a:rPr>
              <a:t> </a:t>
            </a:r>
            <a:r>
              <a:rPr lang="uk-UA" sz="3600" b="1" i="1" dirty="0" smtClean="0">
                <a:solidFill>
                  <a:srgbClr val="0000FF"/>
                </a:solidFill>
              </a:rPr>
              <a:t> виразом:</a:t>
            </a:r>
          </a:p>
          <a:p>
            <a:r>
              <a:rPr lang="uk-UA" sz="4800" b="1" i="1" dirty="0" smtClean="0">
                <a:solidFill>
                  <a:srgbClr val="0000FF"/>
                </a:solidFill>
              </a:rPr>
              <a:t>15·2+ 18·2    </a:t>
            </a:r>
            <a:r>
              <a:rPr lang="uk-UA" sz="3600" b="1" i="1" dirty="0" smtClean="0">
                <a:solidFill>
                  <a:srgbClr val="0000FF"/>
                </a:solidFill>
              </a:rPr>
              <a:t>або         </a:t>
            </a:r>
            <a:r>
              <a:rPr lang="uk-UA" sz="4800" b="1" i="1" dirty="0" smtClean="0">
                <a:solidFill>
                  <a:srgbClr val="0000FF"/>
                </a:solidFill>
              </a:rPr>
              <a:t>( 15+18) · 2</a:t>
            </a:r>
            <a:endParaRPr lang="ru-RU" sz="4800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04" y="-1"/>
            <a:ext cx="9015391" cy="666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00FF"/>
                </a:solidFill>
              </a:rPr>
              <a:t>Робота в групі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4800" dirty="0" smtClean="0">
                <a:solidFill>
                  <a:srgbClr val="0000FF"/>
                </a:solidFill>
              </a:rPr>
              <a:t>Виконай завдання в групі</a:t>
            </a:r>
          </a:p>
        </p:txBody>
      </p:sp>
      <p:pic>
        <p:nvPicPr>
          <p:cNvPr id="4" name="Содержимое 3" descr="imgpreview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484783"/>
            <a:ext cx="3731354" cy="3168353"/>
          </a:xfrm>
          <a:prstGeom prst="rect">
            <a:avLst/>
          </a:prstGeom>
        </p:spPr>
      </p:pic>
      <p:pic>
        <p:nvPicPr>
          <p:cNvPr id="2050" name="Picture 2" descr="H:\екстрым\82076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576" y="1484783"/>
            <a:ext cx="457200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746"/>
            <a:ext cx="9036496" cy="668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884368" cy="1162050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6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обота в парі</a:t>
            </a:r>
            <a:endParaRPr lang="ru-RU" sz="6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683568" y="1435100"/>
            <a:ext cx="8259216" cy="501823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2 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13 · х = 312               21 · у = 378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х=312 : 13                 у = 378 : 21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х = 24                         у = 18</a:t>
            </a:r>
            <a:endParaRPr lang="uk-UA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65504" y="980728"/>
            <a:ext cx="1778496" cy="171734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13057"/>
            <a:ext cx="1861120" cy="269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469" y="4186163"/>
            <a:ext cx="1662779" cy="253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85009" cy="679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Площа прямокутника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preview (8)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-13510" y="3880666"/>
            <a:ext cx="1777198" cy="2624187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2483768" y="3208716"/>
            <a:ext cx="6995120" cy="2913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а·в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S= 4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га</a:t>
            </a:r>
          </a:p>
          <a:p>
            <a:pPr marL="0" indent="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га = 40000м²</a:t>
            </a:r>
          </a:p>
          <a:p>
            <a:pPr marL="0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682158"/>
            <a:ext cx="180020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63688" y="1412776"/>
            <a:ext cx="1440160" cy="142150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6372200" y="1556792"/>
            <a:ext cx="1800200" cy="1206432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static.panoramio.com/photos/1920x1280/20598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1608" y="2902377"/>
            <a:ext cx="2664296" cy="3893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08" y="116632"/>
            <a:ext cx="889718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Знайди за планом площу прямокутника, якщо одна зі сторін – 8см, а периметр прилеглого </a:t>
            </a:r>
            <a:r>
              <a:rPr lang="uk-UA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рівносторонього</a:t>
            </a:r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трикутника дорівнює 15 см. </a:t>
            </a:r>
            <a:b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691680" y="3212976"/>
            <a:ext cx="6995120" cy="29131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996952"/>
            <a:ext cx="4857784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6244808" y="3229600"/>
            <a:ext cx="2952328" cy="2487032"/>
          </a:xfrm>
          <a:prstGeom prst="triangle">
            <a:avLst>
              <a:gd name="adj" fmla="val 50143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3573016"/>
            <a:ext cx="16706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</a:p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15см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5517232"/>
            <a:ext cx="2000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8см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/>
              <a:t>Розв</a:t>
            </a:r>
            <a:r>
              <a:rPr lang="en-US" b="1" dirty="0" smtClean="0"/>
              <a:t>’</a:t>
            </a:r>
            <a:r>
              <a:rPr lang="uk-UA" b="1" dirty="0" smtClean="0"/>
              <a:t> </a:t>
            </a:r>
            <a:r>
              <a:rPr lang="uk-UA" b="1" dirty="0" err="1" smtClean="0"/>
              <a:t>язання</a:t>
            </a:r>
            <a:r>
              <a:rPr lang="uk-UA" b="1" dirty="0" smtClean="0"/>
              <a:t> 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55576" y="1844824"/>
            <a:ext cx="8616534" cy="4525963"/>
          </a:xfrm>
        </p:spPr>
        <p:txBody>
          <a:bodyPr/>
          <a:lstStyle/>
          <a:p>
            <a:r>
              <a:rPr lang="uk-UA" dirty="0" smtClean="0"/>
              <a:t>          </a:t>
            </a:r>
            <a:r>
              <a:rPr lang="uk-UA" sz="4400" b="1" dirty="0" smtClean="0"/>
              <a:t>1) 15 : 3 = 5( см) - ширина</a:t>
            </a:r>
          </a:p>
          <a:p>
            <a:r>
              <a:rPr lang="uk-UA" sz="4400" b="1" dirty="0" smtClean="0"/>
              <a:t>          2) 8 · 5 = 40( </a:t>
            </a:r>
            <a:r>
              <a:rPr lang="uk-UA" sz="4400" b="1" dirty="0" err="1" smtClean="0"/>
              <a:t>см²</a:t>
            </a:r>
            <a:r>
              <a:rPr lang="uk-UA" sz="4400" b="1" dirty="0" smtClean="0"/>
              <a:t>)</a:t>
            </a:r>
          </a:p>
          <a:p>
            <a:r>
              <a:rPr lang="uk-UA" sz="4400" b="1" dirty="0" smtClean="0"/>
              <a:t>Відповідь: площа прямокутника     40см²</a:t>
            </a:r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6372" y="1916832"/>
            <a:ext cx="8138076" cy="218883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/>
              <a:t>            </a:t>
            </a:r>
          </a:p>
          <a:p>
            <a:r>
              <a:rPr lang="uk-UA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123,  № 823, № 825.</a:t>
            </a:r>
            <a:endParaRPr lang="en-US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Дізнайся з різних джерел про сьоме чудо міста Маріуполя?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Доповніть речення 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085292" y="1417638"/>
            <a:ext cx="7740352" cy="5073427"/>
          </a:xfrm>
        </p:spPr>
        <p:txBody>
          <a:bodyPr/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Сьогодні на уроці я повторив …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Сьогодні на уроці  я дізнався про …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Мені сподобалось …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Це мені знадобиться надалі …</a:t>
            </a:r>
          </a:p>
          <a:p>
            <a:pPr>
              <a:buNone/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schozavtra.in.ua/wp-content/uploads/2015/11/151114_Mariupo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1863" y="3863181"/>
            <a:ext cx="4414937" cy="26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http://i24.com.ua/photos/news/16978/310x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54"/>
            <a:ext cx="9302590" cy="685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/>
          <p:cNvSpPr>
            <a:spLocks noGrp="1" noChangeArrowheads="1"/>
          </p:cNvSpPr>
          <p:nvPr>
            <p:ph idx="1"/>
          </p:nvPr>
        </p:nvSpPr>
        <p:spPr bwMode="auto">
          <a:xfrm>
            <a:off x="2594683" y="2023815"/>
            <a:ext cx="5129242" cy="3217567"/>
          </a:xfrm>
          <a:prstGeom prst="irregularSeal2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чудес</a:t>
            </a:r>
            <a:r>
              <a:rPr kumimoji="0" lang="uk-UA" sz="9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Маріуполя  </a:t>
            </a:r>
            <a:endParaRPr kumimoji="0" lang="uk-UA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 rot="20637836">
            <a:off x="1656328" y="1291660"/>
            <a:ext cx="2488253" cy="872507"/>
          </a:xfrm>
          <a:prstGeom prst="wedgeRoundRectCallout">
            <a:avLst>
              <a:gd name="adj1" fmla="val 29893"/>
              <a:gd name="adj2" fmla="val 1266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днів у тижні 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 rot="1074473">
            <a:off x="1540608" y="5413728"/>
            <a:ext cx="2358428" cy="624711"/>
          </a:xfrm>
          <a:prstGeom prst="wedgeRoundRectCallout">
            <a:avLst>
              <a:gd name="adj1" fmla="val 35631"/>
              <a:gd name="adj2" fmla="val -1566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нот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 rot="21376536">
            <a:off x="4805629" y="5817005"/>
            <a:ext cx="2818889" cy="598745"/>
          </a:xfrm>
          <a:prstGeom prst="wedgeRoundRectCallout">
            <a:avLst>
              <a:gd name="adj1" fmla="val -38792"/>
              <a:gd name="adj2" fmla="val -1771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чудес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світу</a:t>
            </a:r>
            <a:endParaRPr lang="uk-UA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 rot="20637836">
            <a:off x="904414" y="2838254"/>
            <a:ext cx="2676365" cy="933259"/>
          </a:xfrm>
          <a:prstGeom prst="wedgeRoundRectCallout">
            <a:avLst>
              <a:gd name="adj1" fmla="val 24997"/>
              <a:gd name="adj2" fmla="val 969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козенят у казці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 rot="199127">
            <a:off x="6571921" y="4261763"/>
            <a:ext cx="2545305" cy="1163406"/>
          </a:xfrm>
          <a:prstGeom prst="wedgeRoundRectCallout">
            <a:avLst>
              <a:gd name="adj1" fmla="val -38797"/>
              <a:gd name="adj2" fmla="val -8807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uk-UA" sz="2800" b="1" dirty="0" smtClean="0">
                <a:solidFill>
                  <a:srgbClr val="FFFF00"/>
                </a:solidFill>
              </a:rPr>
              <a:t>?  </a:t>
            </a:r>
            <a:r>
              <a:rPr lang="uk-UA" sz="2800" b="1" dirty="0">
                <a:solidFill>
                  <a:srgbClr val="FFFF00"/>
                </a:solidFill>
              </a:rPr>
              <a:t>разів відміряють, щоб відрізати</a:t>
            </a:r>
            <a:endParaRPr lang="ru-RU" sz="2800" dirty="0">
              <a:solidFill>
                <a:srgbClr val="FFFF00"/>
              </a:solidFill>
              <a:effectLst/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 rot="780104">
            <a:off x="6276316" y="1565436"/>
            <a:ext cx="2580879" cy="838514"/>
          </a:xfrm>
          <a:prstGeom prst="wedgeRoundRectCallout">
            <a:avLst>
              <a:gd name="adj1" fmla="val -32786"/>
              <a:gd name="adj2" fmla="val 1582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?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кольорів веселки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4107627" y="428604"/>
            <a:ext cx="2214578" cy="857256"/>
          </a:xfrm>
          <a:prstGeom prst="wedgeRoundRectCallout">
            <a:avLst>
              <a:gd name="adj1" fmla="val -18056"/>
              <a:gd name="adj2" fmla="val 2348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одного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чекають</a:t>
            </a:r>
            <a:endParaRPr lang="uk-UA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494519" y="1070293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rgbClr val="FF0000"/>
                </a:solidFill>
              </a:rPr>
              <a:t>Д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757716" y="33604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109555" y="1527493"/>
            <a:ext cx="914400" cy="9144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Р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387373" y="4312131"/>
            <a:ext cx="914400" cy="914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673794" y="5645393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Ж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1837667" y="2847683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37961" y="5241668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П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Мій Маріуполь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vladtime.ru/uploads/posts/2016-08/1470562589_1510212300_day20of20the20city20of20mariup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0648"/>
            <a:ext cx="7416824" cy="46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494"/>
            <a:ext cx="9144000" cy="685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2529" y="118301"/>
            <a:ext cx="4614848" cy="992832"/>
          </a:xfrm>
        </p:spPr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Усний рахунок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5480434" y="4531257"/>
            <a:ext cx="1915755" cy="1835312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6000" b="1" dirty="0" smtClean="0"/>
              <a:t>: 15</a:t>
            </a:r>
            <a:endParaRPr lang="ru-RU" altLang="ru-RU" sz="6000" b="1" dirty="0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3304485" y="4437112"/>
            <a:ext cx="1962597" cy="1929457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6000" b="1" dirty="0" smtClean="0"/>
              <a:t>* 300</a:t>
            </a:r>
            <a:endParaRPr lang="ru-RU" altLang="ru-RU" sz="6000" b="1" dirty="0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3419872" y="1134043"/>
            <a:ext cx="1798882" cy="1820833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sz="6000" b="1" dirty="0" smtClean="0"/>
              <a:t>-47</a:t>
            </a:r>
            <a:endParaRPr lang="ru-RU" altLang="ru-RU" sz="6000" b="1" dirty="0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5267082" y="1196752"/>
            <a:ext cx="1835772" cy="1695416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sz="6000" b="1" dirty="0" smtClean="0">
                <a:solidFill>
                  <a:srgbClr val="0070C0"/>
                </a:solidFill>
              </a:rPr>
              <a:t>1778</a:t>
            </a:r>
            <a:endParaRPr lang="ru-RU" altLang="ru-RU" sz="6000" b="1" dirty="0">
              <a:solidFill>
                <a:srgbClr val="0070C0"/>
              </a:solidFill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390767" y="2690311"/>
            <a:ext cx="1907553" cy="1936125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6000" b="1" dirty="0" smtClean="0"/>
              <a:t>+500</a:t>
            </a:r>
            <a:endParaRPr lang="ru-RU" altLang="ru-RU" sz="6000" b="1" dirty="0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4319313" y="2736132"/>
            <a:ext cx="2159536" cy="2075777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6000" b="1" dirty="0" smtClean="0">
                <a:solidFill>
                  <a:srgbClr val="FF0000"/>
                </a:solidFill>
              </a:rPr>
              <a:t>1953</a:t>
            </a:r>
            <a:endParaRPr lang="ru-RU" alt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6478848" y="2690311"/>
            <a:ext cx="1834682" cy="1840946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sz="6000" b="1" dirty="0" smtClean="0"/>
              <a:t>-1703</a:t>
            </a:r>
            <a:endParaRPr lang="ru-RU" altLang="ru-RU" sz="6000" b="1" dirty="0"/>
          </a:p>
        </p:txBody>
      </p:sp>
      <p:pic>
        <p:nvPicPr>
          <p:cNvPr id="13" name="Содержимое 3" descr="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980728"/>
            <a:ext cx="7955873" cy="579961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453"/>
            <a:ext cx="9144000" cy="685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4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Обчисліть вираз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691680" y="2780928"/>
            <a:ext cx="1080120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33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://tropki.ru/sites/default/files/styles/article/public/previews/6184/staraya-bashnya.jpg?itok=f-wbz6q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0353" y="927498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77281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/>
              <a:t>(816: 8+ 3069:9 - 146): 9=</a:t>
            </a:r>
          </a:p>
          <a:p>
            <a:r>
              <a:rPr lang="uk-UA" sz="6000" b="1" dirty="0" smtClean="0"/>
              <a:t>=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7" y="7494"/>
            <a:ext cx="9144000" cy="685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Шукаємо дріб від числа 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196752"/>
            <a:ext cx="712879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Задача </a:t>
            </a:r>
          </a:p>
          <a:p>
            <a:r>
              <a:rPr lang="uk-UA" sz="4000" b="1" dirty="0" smtClean="0"/>
              <a:t>У залі драматичного </a:t>
            </a:r>
            <a:r>
              <a:rPr lang="uk-UA" sz="4000" b="1" dirty="0" err="1" smtClean="0"/>
              <a:t>театра</a:t>
            </a:r>
            <a:r>
              <a:rPr lang="uk-UA" sz="4000" b="1" dirty="0" smtClean="0"/>
              <a:t> 800 місць.  Скільки квитків продали на спектакль, якщо зал був заповнений на </a:t>
            </a:r>
            <a:r>
              <a:rPr lang="en-US" sz="5400" b="1" dirty="0" smtClean="0"/>
              <a:t>¾</a:t>
            </a:r>
            <a:r>
              <a:rPr lang="uk-UA" sz="4000" b="1" dirty="0" smtClean="0"/>
              <a:t>?</a:t>
            </a:r>
            <a:endParaRPr lang="uk-UA" sz="4000" dirty="0" smtClean="0"/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5373216"/>
            <a:ext cx="3132589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800</a:t>
            </a:r>
            <a:r>
              <a:rPr lang="uk-UA" sz="5400" b="1" dirty="0" smtClean="0"/>
              <a:t> : 4· 3=</a:t>
            </a:r>
            <a:endParaRPr lang="ru-RU" sz="5400" b="1" dirty="0"/>
          </a:p>
        </p:txBody>
      </p:sp>
      <p:sp>
        <p:nvSpPr>
          <p:cNvPr id="9" name="Овал 8"/>
          <p:cNvSpPr/>
          <p:nvPr/>
        </p:nvSpPr>
        <p:spPr>
          <a:xfrm>
            <a:off x="4860032" y="5013176"/>
            <a:ext cx="259228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600</a:t>
            </a:r>
            <a:r>
              <a:rPr lang="uk-UA" sz="4000" dirty="0" smtClean="0">
                <a:solidFill>
                  <a:srgbClr val="FFC000"/>
                </a:solidFill>
              </a:rPr>
              <a:t> </a:t>
            </a:r>
            <a:r>
              <a:rPr lang="uk-UA" sz="3200" i="1" dirty="0" smtClean="0">
                <a:solidFill>
                  <a:srgbClr val="FFFF00"/>
                </a:solidFill>
              </a:rPr>
              <a:t>кв</a:t>
            </a:r>
            <a:r>
              <a:rPr lang="uk-UA" sz="4000" dirty="0" smtClean="0">
                <a:solidFill>
                  <a:srgbClr val="FFFF00"/>
                </a:solidFill>
              </a:rPr>
              <a:t>.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http://mariupol-life.com.ua/wp-content/uploads/2015/06/21.081.2013-2staty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4705"/>
            <a:ext cx="8133468" cy="505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691680" y="1844824"/>
            <a:ext cx="1800200" cy="1592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5600</a:t>
            </a:r>
            <a:endParaRPr lang="ru-RU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91680" y="3861048"/>
            <a:ext cx="180020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5600</a:t>
            </a:r>
            <a:endParaRPr lang="ru-RU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20072" y="3933056"/>
            <a:ext cx="1656184" cy="15841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0000FF"/>
                </a:solidFill>
              </a:rPr>
              <a:t>600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20072" y="1861592"/>
            <a:ext cx="1656184" cy="157579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0000FF"/>
                </a:solidFill>
              </a:rPr>
              <a:t>600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13" name="Минус 12"/>
          <p:cNvSpPr/>
          <p:nvPr/>
        </p:nvSpPr>
        <p:spPr>
          <a:xfrm>
            <a:off x="3995936" y="4221088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                                                                       </a:t>
            </a:r>
            <a:endParaRPr lang="ru-RU" dirty="0"/>
          </a:p>
        </p:txBody>
      </p:sp>
      <p:sp>
        <p:nvSpPr>
          <p:cNvPr id="14" name="Плюс 13"/>
          <p:cNvSpPr/>
          <p:nvPr/>
        </p:nvSpPr>
        <p:spPr>
          <a:xfrm>
            <a:off x="3923928" y="213285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doms.com.ua/images2/ukr-sport-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628" y="620688"/>
            <a:ext cx="8472736" cy="522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lance.ru/img/portfolio/pics/00/0B/8A/756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8496" y="260648"/>
            <a:ext cx="4330824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Задача на рух</a:t>
            </a:r>
            <a:endParaRPr lang="ru-RU" dirty="0"/>
          </a:p>
        </p:txBody>
      </p:sp>
      <p:pic>
        <p:nvPicPr>
          <p:cNvPr id="4" name="Содержимое 6" descr="imgpreview (14).jpg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64424" y="267000"/>
            <a:ext cx="2376264" cy="1812148"/>
          </a:xfrm>
        </p:spPr>
      </p:pic>
      <p:sp>
        <p:nvSpPr>
          <p:cNvPr id="5" name="TextBox 4"/>
          <p:cNvSpPr txBox="1"/>
          <p:nvPr/>
        </p:nvSpPr>
        <p:spPr>
          <a:xfrm>
            <a:off x="1577407" y="2348880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Перший бігун біжить зі швидкістю  15 км</a:t>
            </a:r>
            <a:r>
              <a:rPr lang="en-US" sz="3600" b="1" dirty="0" smtClean="0"/>
              <a:t>/</a:t>
            </a:r>
            <a:r>
              <a:rPr lang="ru-RU" sz="3600" b="1" dirty="0" smtClean="0"/>
              <a:t>год , а </a:t>
            </a:r>
            <a:r>
              <a:rPr lang="ru-RU" sz="3600" b="1" dirty="0" err="1" smtClean="0"/>
              <a:t>другий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бігун</a:t>
            </a:r>
            <a:r>
              <a:rPr lang="uk-UA" sz="3600" b="1" dirty="0" smtClean="0"/>
              <a:t>  -  зі швидкістю 18 км</a:t>
            </a:r>
            <a:r>
              <a:rPr lang="en-US" sz="3600" b="1" dirty="0" smtClean="0"/>
              <a:t>/</a:t>
            </a:r>
            <a:r>
              <a:rPr lang="ru-RU" sz="3600" b="1" dirty="0" smtClean="0"/>
              <a:t>год .  На </a:t>
            </a:r>
            <a:r>
              <a:rPr lang="ru-RU" sz="3600" b="1" dirty="0" err="1" smtClean="0"/>
              <a:t>скільки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більше</a:t>
            </a:r>
            <a:r>
              <a:rPr lang="ru-RU" sz="3600" b="1" dirty="0" smtClean="0"/>
              <a:t>  км  </a:t>
            </a:r>
            <a:r>
              <a:rPr lang="ru-RU" sz="3600" b="1" dirty="0" err="1" smtClean="0"/>
              <a:t>подолає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другий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бігун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ніж</a:t>
            </a:r>
            <a:r>
              <a:rPr lang="ru-RU" sz="3600" b="1" dirty="0" smtClean="0"/>
              <a:t> перший  за 2 </a:t>
            </a:r>
            <a:r>
              <a:rPr lang="ru-RU" sz="3600" b="1" dirty="0" err="1" smtClean="0"/>
              <a:t>години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на ? більше </a:t>
            </a:r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uk-UA" sz="2400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FF0000"/>
                </a:solidFill>
              </a:rPr>
              <a:t>ніж </a:t>
            </a:r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uk-UA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772909"/>
              </p:ext>
            </p:extLst>
          </p:nvPr>
        </p:nvGraphicFramePr>
        <p:xfrm>
          <a:off x="0" y="0"/>
          <a:ext cx="7668344" cy="4856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696"/>
                <a:gridCol w="2376264"/>
                <a:gridCol w="1512168"/>
                <a:gridCol w="1944216"/>
              </a:tblGrid>
              <a:tr h="148710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179787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baseline="0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ru-RU" sz="4000" b="0" baseline="0" dirty="0" smtClean="0">
                          <a:solidFill>
                            <a:srgbClr val="0070C0"/>
                          </a:solidFill>
                        </a:rPr>
                        <a:t>2год</a:t>
                      </a:r>
                      <a:endParaRPr lang="ru-RU" sz="4000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B050"/>
                          </a:solidFill>
                        </a:rPr>
                        <a:t>?км</a:t>
                      </a:r>
                      <a:endParaRPr lang="ru-RU" sz="4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1571625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ru-RU" sz="4000" b="0" dirty="0" smtClean="0">
                          <a:solidFill>
                            <a:srgbClr val="0070C0"/>
                          </a:solidFill>
                        </a:rPr>
                        <a:t>2 год</a:t>
                      </a:r>
                      <a:endParaRPr lang="ru-RU" sz="4000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B050"/>
                          </a:solidFill>
                        </a:rPr>
                        <a:t>?км</a:t>
                      </a:r>
                      <a:endParaRPr lang="ru-RU" sz="4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07704" y="2118926"/>
            <a:ext cx="2500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dirty="0" smtClean="0">
                <a:solidFill>
                  <a:srgbClr val="C00000"/>
                </a:solidFill>
                <a:latin typeface="Verdana" pitchFamily="34" charset="0"/>
              </a:rPr>
              <a:t>15км</a:t>
            </a:r>
            <a:r>
              <a:rPr lang="en-US" altLang="ru-RU" sz="3200" dirty="0">
                <a:solidFill>
                  <a:srgbClr val="C00000"/>
                </a:solidFill>
                <a:latin typeface="Verdana" pitchFamily="34" charset="0"/>
              </a:rPr>
              <a:t>/</a:t>
            </a:r>
            <a:r>
              <a:rPr lang="ru-RU" altLang="ru-RU" sz="3200" dirty="0">
                <a:solidFill>
                  <a:srgbClr val="C00000"/>
                </a:solidFill>
                <a:latin typeface="Verdana" pitchFamily="34" charset="0"/>
              </a:rPr>
              <a:t>год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48779" y="3942331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dirty="0" smtClean="0">
                <a:solidFill>
                  <a:srgbClr val="C00000"/>
                </a:solidFill>
                <a:latin typeface="Verdana" pitchFamily="34" charset="0"/>
              </a:rPr>
              <a:t>18км</a:t>
            </a:r>
            <a:r>
              <a:rPr lang="en-US" altLang="ru-RU" sz="3200" dirty="0">
                <a:solidFill>
                  <a:srgbClr val="C00000"/>
                </a:solidFill>
                <a:latin typeface="Verdana" pitchFamily="34" charset="0"/>
              </a:rPr>
              <a:t>/</a:t>
            </a:r>
            <a:r>
              <a:rPr lang="ru-RU" altLang="ru-RU" sz="3200" dirty="0">
                <a:solidFill>
                  <a:srgbClr val="C00000"/>
                </a:solidFill>
                <a:latin typeface="Verdana" pitchFamily="34" charset="0"/>
              </a:rPr>
              <a:t>год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91681" y="357188"/>
            <a:ext cx="2592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err="1">
                <a:solidFill>
                  <a:schemeClr val="accent1">
                    <a:lumMod val="25000"/>
                  </a:schemeClr>
                </a:solidFill>
                <a:latin typeface="Verdana" pitchFamily="34" charset="0"/>
              </a:rPr>
              <a:t>Швидкість</a:t>
            </a:r>
            <a:r>
              <a:rPr lang="ru-RU" sz="2800" dirty="0">
                <a:solidFill>
                  <a:schemeClr val="bg1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39952" y="260648"/>
            <a:ext cx="1296714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1">
                    <a:lumMod val="25000"/>
                  </a:schemeClr>
                </a:solidFill>
                <a:latin typeface="Verdana" pitchFamily="34" charset="0"/>
              </a:rPr>
              <a:t>Час</a:t>
            </a:r>
            <a:r>
              <a:rPr lang="ru-RU" sz="3600" b="1" dirty="0">
                <a:solidFill>
                  <a:schemeClr val="bg1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flipH="1">
            <a:off x="5724127" y="357188"/>
            <a:ext cx="1988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accent1">
                    <a:lumMod val="25000"/>
                  </a:schemeClr>
                </a:solidFill>
                <a:latin typeface="Verdana" pitchFamily="34" charset="0"/>
              </a:rPr>
              <a:t>Відстань</a:t>
            </a:r>
            <a:endParaRPr lang="ru-RU" sz="2800" b="1" dirty="0">
              <a:solidFill>
                <a:schemeClr val="accent1">
                  <a:lumMod val="25000"/>
                </a:schemeClr>
              </a:solidFill>
              <a:latin typeface="Verdana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67290" y="826617"/>
            <a:ext cx="1214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3600" b="1" dirty="0">
                <a:solidFill>
                  <a:srgbClr val="C00000"/>
                </a:solidFill>
                <a:latin typeface="Verdana" pitchFamily="34" charset="0"/>
              </a:rPr>
              <a:t>V</a:t>
            </a:r>
            <a:endParaRPr lang="ru-RU" altLang="ru-RU" sz="36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53099" y="764703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4000" b="1" dirty="0">
                <a:solidFill>
                  <a:schemeClr val="accent4">
                    <a:lumMod val="75000"/>
                  </a:schemeClr>
                </a:solidFill>
                <a:latin typeface="Verdana" pitchFamily="34" charset="0"/>
              </a:rPr>
              <a:t>t</a:t>
            </a:r>
            <a:endParaRPr lang="ru-RU" altLang="ru-RU" sz="4000" b="1" dirty="0">
              <a:solidFill>
                <a:schemeClr val="accent4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84168" y="764704"/>
            <a:ext cx="9286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3600" b="1" dirty="0">
                <a:solidFill>
                  <a:srgbClr val="00B050"/>
                </a:solidFill>
                <a:latin typeface="Verdana" pitchFamily="34" charset="0"/>
              </a:rPr>
              <a:t>S</a:t>
            </a:r>
            <a:endParaRPr lang="ru-RU" altLang="ru-RU" sz="3600" b="1" dirty="0">
              <a:solidFill>
                <a:srgbClr val="00B050"/>
              </a:solidFill>
              <a:latin typeface="Verdana" pitchFamily="34" charset="0"/>
            </a:endParaRPr>
          </a:p>
        </p:txBody>
      </p:sp>
      <p:sp>
        <p:nvSpPr>
          <p:cNvPr id="21" name="Управляющая кнопка: справка 20">
            <a:hlinkClick r:id="rId2" action="ppaction://hlinksldjump" highlightClick="1"/>
          </p:cNvPr>
          <p:cNvSpPr/>
          <p:nvPr/>
        </p:nvSpPr>
        <p:spPr>
          <a:xfrm>
            <a:off x="8215313" y="5357813"/>
            <a:ext cx="642937" cy="5715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" name="Picture 3" descr="F:\Мои документы\школа\Разные картинки\37187280_original - коп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645" y="1196752"/>
            <a:ext cx="1224136" cy="1728192"/>
          </a:xfrm>
          <a:prstGeom prst="rect">
            <a:avLst/>
          </a:prstGeom>
          <a:noFill/>
        </p:spPr>
      </p:pic>
      <p:pic>
        <p:nvPicPr>
          <p:cNvPr id="23" name="Picture 4" descr="F:\Мои документы\школа\Разные картинки\37187280_original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9532" y="2924944"/>
            <a:ext cx="1368152" cy="1872208"/>
          </a:xfrm>
          <a:prstGeom prst="rect">
            <a:avLst/>
          </a:prstGeom>
          <a:noFill/>
        </p:spPr>
      </p:pic>
      <p:sp>
        <p:nvSpPr>
          <p:cNvPr id="25" name="Выгнутая влево стрелка 24"/>
          <p:cNvSpPr/>
          <p:nvPr/>
        </p:nvSpPr>
        <p:spPr>
          <a:xfrm rot="10599712">
            <a:off x="7019895" y="1726555"/>
            <a:ext cx="956842" cy="248823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вниз 25"/>
          <p:cNvSpPr/>
          <p:nvPr/>
        </p:nvSpPr>
        <p:spPr>
          <a:xfrm rot="3816850">
            <a:off x="7160092" y="3679491"/>
            <a:ext cx="340444" cy="6840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789142" y="2924944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На ? </a:t>
            </a:r>
            <a:r>
              <a:rPr lang="uk-UA" sz="3200" b="1" dirty="0">
                <a:solidFill>
                  <a:srgbClr val="FF0000"/>
                </a:solidFill>
              </a:rPr>
              <a:t>&gt;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602200" y="286656"/>
            <a:ext cx="4906888" cy="7368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на рух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2143108" y="2857496"/>
            <a:ext cx="5000660" cy="142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уга 8"/>
          <p:cNvSpPr/>
          <p:nvPr/>
        </p:nvSpPr>
        <p:spPr>
          <a:xfrm rot="18971848">
            <a:off x="1508389" y="2380784"/>
            <a:ext cx="3555454" cy="3310878"/>
          </a:xfrm>
          <a:prstGeom prst="arc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8114678">
            <a:off x="1347334" y="-1680489"/>
            <a:ext cx="5377759" cy="5432630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 rot="16200000">
            <a:off x="4958623" y="1899369"/>
            <a:ext cx="655514" cy="1285884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43108" y="928670"/>
            <a:ext cx="2896114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V</a:t>
            </a:r>
            <a:r>
              <a:rPr lang="en-US" sz="2000" b="1" dirty="0" smtClean="0"/>
              <a:t>1 </a:t>
            </a:r>
            <a:r>
              <a:rPr lang="en-US" sz="4800" b="1" dirty="0" smtClean="0"/>
              <a:t>=</a:t>
            </a:r>
            <a:r>
              <a:rPr lang="ru-RU" sz="4800" dirty="0" smtClean="0"/>
              <a:t>15 </a:t>
            </a:r>
            <a:r>
              <a:rPr lang="ru-RU" sz="2800" b="1" dirty="0" smtClean="0"/>
              <a:t>км/год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051720" y="4149080"/>
            <a:ext cx="2953822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V</a:t>
            </a:r>
            <a:r>
              <a:rPr lang="en-US" sz="2000" b="1" dirty="0" smtClean="0"/>
              <a:t>2 </a:t>
            </a:r>
            <a:r>
              <a:rPr lang="en-US" sz="4800" b="1" dirty="0" smtClean="0"/>
              <a:t>=</a:t>
            </a:r>
            <a:r>
              <a:rPr lang="en-US" sz="2000" b="1" dirty="0" smtClean="0"/>
              <a:t> </a:t>
            </a:r>
            <a:r>
              <a:rPr lang="ru-RU" sz="4800" dirty="0" smtClean="0"/>
              <a:t>18 </a:t>
            </a:r>
            <a:r>
              <a:rPr lang="ru-RU" sz="2800" b="1" dirty="0" smtClean="0"/>
              <a:t>км/год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97735" y="2000240"/>
            <a:ext cx="2278721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t=</a:t>
            </a:r>
            <a:r>
              <a:rPr lang="ru-RU" sz="4800" dirty="0" smtClean="0"/>
              <a:t>2 </a:t>
            </a:r>
            <a:r>
              <a:rPr lang="ru-RU" sz="2800" b="1" dirty="0" smtClean="0"/>
              <a:t>год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72066" y="1500174"/>
            <a:ext cx="470000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3143240" y="2143116"/>
            <a:ext cx="470000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17" name="TextBox 16"/>
          <p:cNvSpPr txBox="1"/>
          <p:nvPr/>
        </p:nvSpPr>
        <p:spPr>
          <a:xfrm>
            <a:off x="3857620" y="2928934"/>
            <a:ext cx="470000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2123728" y="1700808"/>
            <a:ext cx="180020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flipV="1">
            <a:off x="2195736" y="4149080"/>
            <a:ext cx="1863824" cy="109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501</Words>
  <Application>Microsoft Office PowerPoint</Application>
  <PresentationFormat>Экран (4:3)</PresentationFormat>
  <Paragraphs>132</Paragraphs>
  <Slides>20</Slides>
  <Notes>4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Знаходження значень виразів на сумісні  дії різних ступенів. </vt:lpstr>
      <vt:lpstr>Слайд 2</vt:lpstr>
      <vt:lpstr>Усний рахунок</vt:lpstr>
      <vt:lpstr>     Обчисліть вираз      </vt:lpstr>
      <vt:lpstr>Шукаємо дріб від числа </vt:lpstr>
      <vt:lpstr>Слайд 6</vt:lpstr>
      <vt:lpstr>Задача на рух</vt:lpstr>
      <vt:lpstr>на ? більше S2 ніж S1</vt:lpstr>
      <vt:lpstr>Слайд 9</vt:lpstr>
      <vt:lpstr>Розв'язання задачі: </vt:lpstr>
      <vt:lpstr>Розв'язання задачі: </vt:lpstr>
      <vt:lpstr>Творча робота над задачею</vt:lpstr>
      <vt:lpstr>Робота в групі</vt:lpstr>
      <vt:lpstr>Робота в парі</vt:lpstr>
      <vt:lpstr>Площа прямокутника </vt:lpstr>
      <vt:lpstr>   Знайди за планом площу прямокутника, якщо одна зі сторін – 8см, а периметр прилеглого рівносторонього трикутника дорівнює 15 см.  </vt:lpstr>
      <vt:lpstr>Розв’ язання </vt:lpstr>
      <vt:lpstr>Домашнє завдання</vt:lpstr>
      <vt:lpstr>Доповніть речення  </vt:lpstr>
      <vt:lpstr>Мій Маріуполь 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129</cp:revision>
  <dcterms:created xsi:type="dcterms:W3CDTF">2013-11-05T20:05:13Z</dcterms:created>
  <dcterms:modified xsi:type="dcterms:W3CDTF">2007-01-01T03:58:45Z</dcterms:modified>
</cp:coreProperties>
</file>