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1" r:id="rId3"/>
    <p:sldId id="257" r:id="rId4"/>
    <p:sldId id="262" r:id="rId5"/>
    <p:sldId id="281" r:id="rId6"/>
    <p:sldId id="258" r:id="rId7"/>
    <p:sldId id="260" r:id="rId8"/>
    <p:sldId id="269" r:id="rId9"/>
    <p:sldId id="259" r:id="rId10"/>
    <p:sldId id="261" r:id="rId11"/>
    <p:sldId id="278" r:id="rId12"/>
    <p:sldId id="263" r:id="rId13"/>
    <p:sldId id="273" r:id="rId14"/>
    <p:sldId id="265" r:id="rId15"/>
    <p:sldId id="270" r:id="rId16"/>
    <p:sldId id="274" r:id="rId17"/>
    <p:sldId id="276" r:id="rId18"/>
    <p:sldId id="279" r:id="rId19"/>
    <p:sldId id="268" r:id="rId20"/>
    <p:sldId id="280" r:id="rId21"/>
    <p:sldId id="277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1440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1BC8BFC-F5A6-43FD-9A55-EB91862B3B4E}" type="doc">
      <dgm:prSet loTypeId="urn:microsoft.com/office/officeart/2005/8/layout/vList2" loCatId="list" qsTypeId="urn:microsoft.com/office/officeart/2005/8/quickstyle/3d4" qsCatId="3D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955F0723-319D-43D5-96A0-287D21B3FAF6}">
      <dgm:prSet/>
      <dgm:spPr/>
      <dgm:t>
        <a:bodyPr/>
        <a:lstStyle/>
        <a:p>
          <a:pPr algn="ctr" rtl="0"/>
          <a:r>
            <a:rPr lang="uk-UA" b="1" i="1" cap="none" spc="0" smtClean="0">
              <a:ln w="11430">
                <a:solidFill>
                  <a:srgbClr val="FF0000"/>
                </a:solidFill>
              </a:ln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rPr>
            <a:t>Таблиці додавання і віднімання    числа 4</a:t>
          </a:r>
          <a:endParaRPr lang="ru-RU" b="1" i="1" cap="none" spc="0" dirty="0">
            <a:ln w="11430">
              <a:solidFill>
                <a:srgbClr val="FF0000"/>
              </a:solidFill>
            </a:ln>
            <a:solidFill>
              <a:srgbClr val="FFFF00"/>
            </a:solidFill>
            <a:effectLst>
              <a:outerShdw blurRad="50800" dist="39000" dir="5460000" algn="tl">
                <a:srgbClr val="000000">
                  <a:alpha val="38000"/>
                </a:srgbClr>
              </a:outerShdw>
            </a:effectLst>
          </a:endParaRPr>
        </a:p>
      </dgm:t>
    </dgm:pt>
    <dgm:pt modelId="{29F24781-3A06-4526-BF5D-56A5EFF7F707}" type="parTrans" cxnId="{DD71C6C8-8DBE-4D38-9941-809A38D72B0F}">
      <dgm:prSet/>
      <dgm:spPr/>
      <dgm:t>
        <a:bodyPr/>
        <a:lstStyle/>
        <a:p>
          <a:pPr algn="ctr"/>
          <a:endParaRPr lang="ru-RU"/>
        </a:p>
      </dgm:t>
    </dgm:pt>
    <dgm:pt modelId="{813A1973-9D93-41A6-83E9-4EFCBF7F1205}" type="sibTrans" cxnId="{DD71C6C8-8DBE-4D38-9941-809A38D72B0F}">
      <dgm:prSet/>
      <dgm:spPr/>
      <dgm:t>
        <a:bodyPr/>
        <a:lstStyle/>
        <a:p>
          <a:pPr algn="ctr"/>
          <a:endParaRPr lang="ru-RU"/>
        </a:p>
      </dgm:t>
    </dgm:pt>
    <dgm:pt modelId="{9C466716-331C-4E33-8920-7A33E15E1CF8}" type="pres">
      <dgm:prSet presAssocID="{C1BC8BFC-F5A6-43FD-9A55-EB91862B3B4E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15A945F-919C-4DF4-8C22-114A1E3F0B2B}" type="pres">
      <dgm:prSet presAssocID="{955F0723-319D-43D5-96A0-287D21B3FAF6}" presName="parentText" presStyleLbl="node1" presStyleIdx="0" presStyleCnt="1" custLinFactNeighborX="442" custLinFactNeighborY="-246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D37B832-3B0A-4CE8-A6D3-93656D0D64CA}" type="presOf" srcId="{C1BC8BFC-F5A6-43FD-9A55-EB91862B3B4E}" destId="{9C466716-331C-4E33-8920-7A33E15E1CF8}" srcOrd="0" destOrd="0" presId="urn:microsoft.com/office/officeart/2005/8/layout/vList2"/>
    <dgm:cxn modelId="{DD71C6C8-8DBE-4D38-9941-809A38D72B0F}" srcId="{C1BC8BFC-F5A6-43FD-9A55-EB91862B3B4E}" destId="{955F0723-319D-43D5-96A0-287D21B3FAF6}" srcOrd="0" destOrd="0" parTransId="{29F24781-3A06-4526-BF5D-56A5EFF7F707}" sibTransId="{813A1973-9D93-41A6-83E9-4EFCBF7F1205}"/>
    <dgm:cxn modelId="{4A0F7347-1125-40E4-83F7-93C5A449A674}" type="presOf" srcId="{955F0723-319D-43D5-96A0-287D21B3FAF6}" destId="{B15A945F-919C-4DF4-8C22-114A1E3F0B2B}" srcOrd="0" destOrd="0" presId="urn:microsoft.com/office/officeart/2005/8/layout/vList2"/>
    <dgm:cxn modelId="{05BE9A87-A739-48BC-93FC-7FDD0D3A16EB}" type="presParOf" srcId="{9C466716-331C-4E33-8920-7A33E15E1CF8}" destId="{B15A945F-919C-4DF4-8C22-114A1E3F0B2B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15A945F-919C-4DF4-8C22-114A1E3F0B2B}">
      <dsp:nvSpPr>
        <dsp:cNvPr id="0" name=""/>
        <dsp:cNvSpPr/>
      </dsp:nvSpPr>
      <dsp:spPr>
        <a:xfrm>
          <a:off x="0" y="0"/>
          <a:ext cx="4392488" cy="3568500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0" tIns="190500" rIns="190500" bIns="190500" numCol="1" spcCol="1270" anchor="ctr" anchorCtr="0">
          <a:noAutofit/>
        </a:bodyPr>
        <a:lstStyle/>
        <a:p>
          <a:pPr lvl="0" algn="ctr" defTabSz="22225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5000" b="1" i="1" kern="1200" cap="none" spc="0" smtClean="0">
              <a:ln w="11430">
                <a:solidFill>
                  <a:srgbClr val="FF0000"/>
                </a:solidFill>
              </a:ln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rPr>
            <a:t>Таблиці додавання і віднімання    числа 4</a:t>
          </a:r>
          <a:endParaRPr lang="ru-RU" sz="5000" b="1" i="1" kern="1200" cap="none" spc="0" dirty="0">
            <a:ln w="11430">
              <a:solidFill>
                <a:srgbClr val="FF0000"/>
              </a:solidFill>
            </a:ln>
            <a:solidFill>
              <a:srgbClr val="FFFF00"/>
            </a:solidFill>
            <a:effectLst>
              <a:outerShdw blurRad="50800" dist="39000" dir="5460000" algn="tl">
                <a:srgbClr val="000000">
                  <a:alpha val="38000"/>
                </a:srgbClr>
              </a:outerShdw>
            </a:effectLst>
          </a:endParaRPr>
        </a:p>
      </dsp:txBody>
      <dsp:txXfrm>
        <a:off x="174200" y="174200"/>
        <a:ext cx="4044088" cy="322010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F17CE-FA44-4847-AE6A-30A3AC7B35F2}" type="datetimeFigureOut">
              <a:rPr lang="ru-RU" smtClean="0"/>
              <a:t>16.01.2017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510BC6-D4D4-4F8F-86EF-F6E837CA26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7241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F17CE-FA44-4847-AE6A-30A3AC7B35F2}" type="datetimeFigureOut">
              <a:rPr lang="ru-RU" smtClean="0"/>
              <a:t>16.01.2017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510BC6-D4D4-4F8F-86EF-F6E837CA26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6413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F17CE-FA44-4847-AE6A-30A3AC7B35F2}" type="datetimeFigureOut">
              <a:rPr lang="ru-RU" smtClean="0"/>
              <a:t>16.01.2017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510BC6-D4D4-4F8F-86EF-F6E837CA26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05718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F17CE-FA44-4847-AE6A-30A3AC7B35F2}" type="datetimeFigureOut">
              <a:rPr lang="ru-RU" smtClean="0"/>
              <a:t>16.01.2017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510BC6-D4D4-4F8F-86EF-F6E837CA26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0009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F17CE-FA44-4847-AE6A-30A3AC7B35F2}" type="datetimeFigureOut">
              <a:rPr lang="ru-RU" smtClean="0"/>
              <a:t>16.01.2017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510BC6-D4D4-4F8F-86EF-F6E837CA26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76452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F17CE-FA44-4847-AE6A-30A3AC7B35F2}" type="datetimeFigureOut">
              <a:rPr lang="ru-RU" smtClean="0"/>
              <a:t>16.01.2017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510BC6-D4D4-4F8F-86EF-F6E837CA26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37323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F17CE-FA44-4847-AE6A-30A3AC7B35F2}" type="datetimeFigureOut">
              <a:rPr lang="ru-RU" smtClean="0"/>
              <a:t>16.01.2017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510BC6-D4D4-4F8F-86EF-F6E837CA26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3278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F17CE-FA44-4847-AE6A-30A3AC7B35F2}" type="datetimeFigureOut">
              <a:rPr lang="ru-RU" smtClean="0"/>
              <a:t>16.01.2017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510BC6-D4D4-4F8F-86EF-F6E837CA26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32888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F17CE-FA44-4847-AE6A-30A3AC7B35F2}" type="datetimeFigureOut">
              <a:rPr lang="ru-RU" smtClean="0"/>
              <a:t>16.01.2017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510BC6-D4D4-4F8F-86EF-F6E837CA26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1078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F17CE-FA44-4847-AE6A-30A3AC7B35F2}" type="datetimeFigureOut">
              <a:rPr lang="ru-RU" smtClean="0"/>
              <a:t>16.01.2017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510BC6-D4D4-4F8F-86EF-F6E837CA26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76854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F17CE-FA44-4847-AE6A-30A3AC7B35F2}" type="datetimeFigureOut">
              <a:rPr lang="ru-RU" smtClean="0"/>
              <a:t>16.01.2017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510BC6-D4D4-4F8F-86EF-F6E837CA26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0278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FF17CE-FA44-4847-AE6A-30A3AC7B35F2}" type="datetimeFigureOut">
              <a:rPr lang="ru-RU" smtClean="0"/>
              <a:t>16.01.2017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510BC6-D4D4-4F8F-86EF-F6E837CA26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36335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4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394417583"/>
              </p:ext>
            </p:extLst>
          </p:nvPr>
        </p:nvGraphicFramePr>
        <p:xfrm>
          <a:off x="4572000" y="1340768"/>
          <a:ext cx="4392488" cy="3600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127" y="561579"/>
            <a:ext cx="4022948" cy="57348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31259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128" y="-6276"/>
            <a:ext cx="9153128" cy="68642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5400" b="1" dirty="0" smtClean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latin typeface="Segoe Print" pitchFamily="2" charset="0"/>
              </a:rPr>
              <a:t>Острів відпочинку</a:t>
            </a:r>
            <a:endParaRPr lang="ru-RU" sz="5400" b="1" dirty="0">
              <a:ln>
                <a:solidFill>
                  <a:srgbClr val="002060"/>
                </a:solidFill>
              </a:ln>
              <a:solidFill>
                <a:srgbClr val="FF0000"/>
              </a:solidFill>
              <a:latin typeface="Segoe Print" pitchFamily="2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5495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Фізкультхвилинка Райдуга.mp4">
            <a:hlinkClick r:id="" action="ppaction://media"/>
          </p:cNvPr>
          <p:cNvPicPr>
            <a:picLocks noGrp="1" noChangeAspect="1"/>
          </p:cNvPicPr>
          <p:nvPr>
            <p:ph idx="1"/>
            <a:videoFile r:link="rId1"/>
            <p:extLst>
              <p:ext uri="{DAA4B4D4-6D71-4841-9C94-3DE7FCFB9230}">
                <p14:media xmlns:p14="http://schemas.microsoft.com/office/powerpoint/2010/main" r:embed="rId2">
                  <p14:trim st="5345.0232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19992"/>
            <a:ext cx="9144000" cy="6838008"/>
          </a:xfrm>
        </p:spPr>
      </p:pic>
    </p:spTree>
    <p:extLst>
      <p:ext uri="{BB962C8B-B14F-4D97-AF65-F5344CB8AC3E}">
        <p14:creationId xmlns:p14="http://schemas.microsoft.com/office/powerpoint/2010/main" val="2212741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445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87203" y="2492896"/>
            <a:ext cx="6372200" cy="1143000"/>
          </a:xfrm>
        </p:spPr>
        <p:txBody>
          <a:bodyPr>
            <a:normAutofit fontScale="90000"/>
          </a:bodyPr>
          <a:lstStyle/>
          <a:p>
            <a:r>
              <a:rPr lang="uk-UA" sz="5400" b="1" dirty="0" smtClean="0">
                <a:ln w="28575">
                  <a:solidFill>
                    <a:srgbClr val="FF0000"/>
                  </a:solidFill>
                </a:ln>
                <a:solidFill>
                  <a:srgbClr val="FFFF00"/>
                </a:solidFill>
                <a:latin typeface="Segoe Print" pitchFamily="2" charset="0"/>
              </a:rPr>
              <a:t>Острів «</a:t>
            </a:r>
            <a:r>
              <a:rPr lang="uk-UA" sz="5400" b="1" dirty="0" err="1">
                <a:ln w="28575">
                  <a:solidFill>
                    <a:srgbClr val="FF0000"/>
                  </a:solidFill>
                </a:ln>
                <a:solidFill>
                  <a:srgbClr val="FFFF00"/>
                </a:solidFill>
                <a:latin typeface="Segoe Print" pitchFamily="2" charset="0"/>
              </a:rPr>
              <a:t>З</a:t>
            </a:r>
            <a:r>
              <a:rPr lang="uk-UA" sz="5400" b="1" dirty="0" err="1" smtClean="0">
                <a:ln w="28575">
                  <a:solidFill>
                    <a:srgbClr val="FF0000"/>
                  </a:solidFill>
                </a:ln>
                <a:solidFill>
                  <a:srgbClr val="FFFF00"/>
                </a:solidFill>
                <a:latin typeface="Segoe Print" pitchFamily="2" charset="0"/>
              </a:rPr>
              <a:t>адачний</a:t>
            </a:r>
            <a:r>
              <a:rPr lang="uk-UA" sz="5400" b="1" dirty="0" smtClean="0">
                <a:ln w="28575">
                  <a:solidFill>
                    <a:srgbClr val="FF0000"/>
                  </a:solidFill>
                </a:ln>
                <a:solidFill>
                  <a:srgbClr val="FFFF00"/>
                </a:solidFill>
                <a:latin typeface="Segoe Print" pitchFamily="2" charset="0"/>
              </a:rPr>
              <a:t>»</a:t>
            </a:r>
            <a:endParaRPr lang="ru-RU" sz="5400" b="1" dirty="0">
              <a:ln w="28575">
                <a:solidFill>
                  <a:srgbClr val="FF0000"/>
                </a:solidFill>
              </a:ln>
              <a:solidFill>
                <a:srgbClr val="FFFF00"/>
              </a:solidFill>
              <a:latin typeface="Segoe Prin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5502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088"/>
            <a:ext cx="9144000" cy="6854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uk-UA" sz="8000" b="1" dirty="0" smtClean="0">
                <a:ln w="28575">
                  <a:solidFill>
                    <a:srgbClr val="FF0000"/>
                  </a:solidFill>
                </a:ln>
                <a:solidFill>
                  <a:srgbClr val="FFFF00"/>
                </a:solidFill>
                <a:latin typeface="Segoe Print" pitchFamily="2" charset="0"/>
              </a:rPr>
              <a:t>Задача 3</a:t>
            </a:r>
            <a:endParaRPr lang="ru-RU" sz="8000" b="1" dirty="0">
              <a:ln w="28575">
                <a:solidFill>
                  <a:srgbClr val="FF0000"/>
                </a:solidFill>
              </a:ln>
              <a:solidFill>
                <a:srgbClr val="FFFF00"/>
              </a:solidFill>
              <a:latin typeface="Segoe Print" pitchFamily="2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uk-UA" sz="6000" b="1" dirty="0">
                <a:ln>
                  <a:solidFill>
                    <a:srgbClr val="002060"/>
                  </a:solidFill>
                </a:ln>
                <a:solidFill>
                  <a:srgbClr val="FFFF00"/>
                </a:solidFill>
              </a:rPr>
              <a:t>1) </a:t>
            </a:r>
            <a:r>
              <a:rPr lang="uk-UA" sz="6000" b="1" dirty="0" smtClean="0">
                <a:ln>
                  <a:solidFill>
                    <a:srgbClr val="002060"/>
                  </a:solidFill>
                </a:ln>
                <a:solidFill>
                  <a:srgbClr val="FFFF00"/>
                </a:solidFill>
              </a:rPr>
              <a:t>10-4=6(см</a:t>
            </a:r>
            <a:r>
              <a:rPr lang="uk-UA" sz="6000" b="1" dirty="0">
                <a:ln>
                  <a:solidFill>
                    <a:srgbClr val="002060"/>
                  </a:solidFill>
                </a:ln>
                <a:solidFill>
                  <a:srgbClr val="FFFF00"/>
                </a:solidFill>
              </a:rPr>
              <a:t>)</a:t>
            </a:r>
          </a:p>
          <a:p>
            <a:r>
              <a:rPr lang="uk-UA" sz="6000" b="1" dirty="0">
                <a:ln>
                  <a:solidFill>
                    <a:srgbClr val="002060"/>
                  </a:solidFill>
                </a:ln>
                <a:solidFill>
                  <a:srgbClr val="FFFF00"/>
                </a:solidFill>
              </a:rPr>
              <a:t>Відповідь: 6 </a:t>
            </a:r>
            <a:r>
              <a:rPr lang="uk-UA" sz="6000" b="1" dirty="0" smtClean="0">
                <a:ln>
                  <a:solidFill>
                    <a:srgbClr val="002060"/>
                  </a:solidFill>
                </a:ln>
                <a:solidFill>
                  <a:srgbClr val="FFFF00"/>
                </a:solidFill>
              </a:rPr>
              <a:t>см</a:t>
            </a:r>
            <a:endParaRPr lang="ru-RU" sz="6000" dirty="0">
              <a:ln>
                <a:solidFill>
                  <a:srgbClr val="002060"/>
                </a:solidFill>
              </a:ln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4359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418"/>
            <a:ext cx="9144000" cy="68654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74638"/>
            <a:ext cx="8964488" cy="1143000"/>
          </a:xfrm>
        </p:spPr>
        <p:txBody>
          <a:bodyPr>
            <a:noAutofit/>
          </a:bodyPr>
          <a:lstStyle/>
          <a:p>
            <a:r>
              <a:rPr lang="uk-UA" sz="5400" b="1" dirty="0" smtClean="0">
                <a:ln w="28575">
                  <a:solidFill>
                    <a:srgbClr val="FF0000"/>
                  </a:solidFill>
                </a:ln>
                <a:solidFill>
                  <a:srgbClr val="FFFF00"/>
                </a:solidFill>
                <a:latin typeface="Segoe Print" pitchFamily="2" charset="0"/>
              </a:rPr>
              <a:t>Острів «Самостійний»</a:t>
            </a:r>
            <a:endParaRPr lang="ru-RU" sz="5400" b="1" dirty="0">
              <a:ln w="28575">
                <a:solidFill>
                  <a:srgbClr val="FF0000"/>
                </a:solidFill>
              </a:ln>
              <a:solidFill>
                <a:srgbClr val="FFFF00"/>
              </a:solidFill>
              <a:latin typeface="Segoe Print" pitchFamily="2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uk-UA" sz="5400" b="1" i="1" dirty="0" smtClean="0"/>
              <a:t>Сторінка </a:t>
            </a:r>
            <a:r>
              <a:rPr lang="uk-UA" sz="5400" b="1" i="1" smtClean="0"/>
              <a:t>7 завдання 2</a:t>
            </a:r>
          </a:p>
          <a:p>
            <a:r>
              <a:rPr lang="uk-UA" sz="5400" b="1" i="1" smtClean="0"/>
              <a:t> </a:t>
            </a:r>
            <a:r>
              <a:rPr lang="uk-UA" sz="5400" b="1" i="1" dirty="0" smtClean="0"/>
              <a:t>в друкованому зошиті.</a:t>
            </a:r>
            <a:endParaRPr lang="ru-RU" sz="5400" b="1" i="1" dirty="0"/>
          </a:p>
        </p:txBody>
      </p:sp>
    </p:spTree>
    <p:extLst>
      <p:ext uri="{BB962C8B-B14F-4D97-AF65-F5344CB8AC3E}">
        <p14:creationId xmlns:p14="http://schemas.microsoft.com/office/powerpoint/2010/main" val="3520758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Похожее изображени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199" y="404664"/>
            <a:ext cx="8229600" cy="1143000"/>
          </a:xfrm>
        </p:spPr>
        <p:txBody>
          <a:bodyPr>
            <a:noAutofit/>
          </a:bodyPr>
          <a:lstStyle/>
          <a:p>
            <a:r>
              <a:rPr lang="uk-UA" sz="5400" b="1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Segoe Print" pitchFamily="2" charset="0"/>
              </a:rPr>
              <a:t>Острів геометричний</a:t>
            </a:r>
            <a:endParaRPr lang="ru-RU" sz="5400" b="1" dirty="0">
              <a:ln>
                <a:solidFill>
                  <a:srgbClr val="FF0000"/>
                </a:solidFill>
              </a:ln>
              <a:solidFill>
                <a:srgbClr val="FFFF00"/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  <a:latin typeface="Segoe Print" pitchFamily="2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5962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3635" y="2852936"/>
            <a:ext cx="3846364" cy="38463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5" name="Прямая соединительная линия 4"/>
          <p:cNvCxnSpPr/>
          <p:nvPr/>
        </p:nvCxnSpPr>
        <p:spPr>
          <a:xfrm>
            <a:off x="899592" y="2060848"/>
            <a:ext cx="4032448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899592" y="2852936"/>
            <a:ext cx="216024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4932040" y="1916832"/>
            <a:ext cx="0" cy="288032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899592" y="1916832"/>
            <a:ext cx="0" cy="288032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3059832" y="2708920"/>
            <a:ext cx="0" cy="288032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899592" y="2708920"/>
            <a:ext cx="0" cy="288032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2123728" y="1556792"/>
            <a:ext cx="15121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dirty="0" smtClean="0"/>
              <a:t>9  см</a:t>
            </a:r>
            <a:endParaRPr lang="ru-RU" sz="2400" dirty="0"/>
          </a:p>
        </p:txBody>
      </p:sp>
      <p:sp>
        <p:nvSpPr>
          <p:cNvPr id="18" name="TextBox 17"/>
          <p:cNvSpPr txBox="1"/>
          <p:nvPr/>
        </p:nvSpPr>
        <p:spPr>
          <a:xfrm>
            <a:off x="1547664" y="2420888"/>
            <a:ext cx="10081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dirty="0" smtClean="0"/>
              <a:t>5  см</a:t>
            </a:r>
            <a:endParaRPr lang="ru-RU" sz="2400" dirty="0"/>
          </a:p>
        </p:txBody>
      </p:sp>
      <p:sp>
        <p:nvSpPr>
          <p:cNvPr id="19" name="TextBox 18"/>
          <p:cNvSpPr txBox="1"/>
          <p:nvPr/>
        </p:nvSpPr>
        <p:spPr>
          <a:xfrm>
            <a:off x="2627784" y="260648"/>
            <a:ext cx="388843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4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Segoe Print" pitchFamily="2" charset="0"/>
              </a:rPr>
              <a:t>Перевірка</a:t>
            </a:r>
            <a:endParaRPr lang="ru-RU" sz="4400" dirty="0">
              <a:ln>
                <a:solidFill>
                  <a:srgbClr val="FF0000"/>
                </a:solidFill>
              </a:ln>
              <a:solidFill>
                <a:srgbClr val="FFFF00"/>
              </a:solidFill>
              <a:latin typeface="Segoe Prin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2489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9144000" cy="6853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6705" y="3036614"/>
            <a:ext cx="3846513" cy="3846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88"/>
            <a:ext cx="8229600" cy="1143000"/>
          </a:xfrm>
        </p:spPr>
        <p:txBody>
          <a:bodyPr>
            <a:normAutofit/>
          </a:bodyPr>
          <a:lstStyle/>
          <a:p>
            <a:r>
              <a:rPr lang="uk-UA" sz="4800" b="1" dirty="0" smtClean="0">
                <a:ln w="19050">
                  <a:solidFill>
                    <a:srgbClr val="FF0000"/>
                  </a:solidFill>
                </a:ln>
                <a:solidFill>
                  <a:srgbClr val="FFFF00"/>
                </a:solidFill>
                <a:latin typeface="Segoe Print" pitchFamily="2" charset="0"/>
              </a:rPr>
              <a:t>Кругові  </a:t>
            </a:r>
            <a:r>
              <a:rPr lang="uk-UA" sz="4800" b="1" dirty="0">
                <a:ln w="19050">
                  <a:solidFill>
                    <a:srgbClr val="FF0000"/>
                  </a:solidFill>
                </a:ln>
                <a:solidFill>
                  <a:srgbClr val="FFFF00"/>
                </a:solidFill>
                <a:latin typeface="Segoe Print" pitchFamily="2" charset="0"/>
              </a:rPr>
              <a:t>п</a:t>
            </a:r>
            <a:r>
              <a:rPr lang="uk-UA" sz="4800" b="1" dirty="0" smtClean="0">
                <a:ln w="19050">
                  <a:solidFill>
                    <a:srgbClr val="FF0000"/>
                  </a:solidFill>
                </a:ln>
                <a:solidFill>
                  <a:srgbClr val="FFFF00"/>
                </a:solidFill>
                <a:latin typeface="Segoe Print" pitchFamily="2" charset="0"/>
              </a:rPr>
              <a:t>риклади</a:t>
            </a:r>
            <a:endParaRPr lang="ru-RU" sz="4800" b="1" dirty="0">
              <a:ln w="19050">
                <a:solidFill>
                  <a:srgbClr val="FF0000"/>
                </a:solidFill>
              </a:ln>
              <a:solidFill>
                <a:srgbClr val="FFFF00"/>
              </a:solidFill>
              <a:latin typeface="Segoe Print" pitchFamily="2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2177603" y="980728"/>
            <a:ext cx="2394397" cy="5112568"/>
          </a:xfrm>
        </p:spPr>
        <p:txBody>
          <a:bodyPr>
            <a:noAutofit/>
          </a:bodyPr>
          <a:lstStyle/>
          <a:p>
            <a:r>
              <a:rPr lang="uk-UA" sz="4000" b="1" dirty="0" smtClean="0">
                <a:ln>
                  <a:solidFill>
                    <a:srgbClr val="002060"/>
                  </a:solidFill>
                </a:ln>
                <a:solidFill>
                  <a:srgbClr val="FFFF00"/>
                </a:solidFill>
              </a:rPr>
              <a:t>1+4=</a:t>
            </a:r>
          </a:p>
          <a:p>
            <a:r>
              <a:rPr lang="uk-UA" sz="4000" b="1" dirty="0" smtClean="0">
                <a:ln>
                  <a:solidFill>
                    <a:srgbClr val="002060"/>
                  </a:solidFill>
                </a:ln>
                <a:solidFill>
                  <a:srgbClr val="FFFF00"/>
                </a:solidFill>
              </a:rPr>
              <a:t>5+4=</a:t>
            </a:r>
          </a:p>
          <a:p>
            <a:r>
              <a:rPr lang="uk-UA" sz="4000" b="1" dirty="0" smtClean="0">
                <a:ln>
                  <a:solidFill>
                    <a:srgbClr val="002060"/>
                  </a:solidFill>
                </a:ln>
                <a:solidFill>
                  <a:srgbClr val="FFFF00"/>
                </a:solidFill>
              </a:rPr>
              <a:t>9+1=</a:t>
            </a:r>
          </a:p>
          <a:p>
            <a:r>
              <a:rPr lang="uk-UA" sz="4000" b="1" dirty="0" smtClean="0">
                <a:ln>
                  <a:solidFill>
                    <a:srgbClr val="002060"/>
                  </a:solidFill>
                </a:ln>
                <a:solidFill>
                  <a:srgbClr val="FFFF00"/>
                </a:solidFill>
              </a:rPr>
              <a:t>10-4=</a:t>
            </a:r>
          </a:p>
          <a:p>
            <a:r>
              <a:rPr lang="uk-UA" sz="4000" b="1" dirty="0" smtClean="0">
                <a:ln>
                  <a:solidFill>
                    <a:srgbClr val="002060"/>
                  </a:solidFill>
                </a:ln>
                <a:solidFill>
                  <a:srgbClr val="FFFF00"/>
                </a:solidFill>
              </a:rPr>
              <a:t>6+2=</a:t>
            </a:r>
          </a:p>
          <a:p>
            <a:r>
              <a:rPr lang="uk-UA" sz="4000" b="1" dirty="0">
                <a:ln>
                  <a:solidFill>
                    <a:srgbClr val="002060"/>
                  </a:solidFill>
                </a:ln>
                <a:solidFill>
                  <a:srgbClr val="FFFF00"/>
                </a:solidFill>
              </a:rPr>
              <a:t>8</a:t>
            </a:r>
            <a:r>
              <a:rPr lang="uk-UA" sz="4000" b="1" dirty="0" smtClean="0">
                <a:ln>
                  <a:solidFill>
                    <a:srgbClr val="002060"/>
                  </a:solidFill>
                </a:ln>
                <a:solidFill>
                  <a:srgbClr val="FFFF00"/>
                </a:solidFill>
              </a:rPr>
              <a:t>-4=</a:t>
            </a:r>
          </a:p>
          <a:p>
            <a:r>
              <a:rPr lang="uk-UA" sz="4000" b="1" dirty="0" smtClean="0">
                <a:ln>
                  <a:solidFill>
                    <a:srgbClr val="002060"/>
                  </a:solidFill>
                </a:ln>
                <a:solidFill>
                  <a:srgbClr val="FFFF00"/>
                </a:solidFill>
              </a:rPr>
              <a:t>4-3=</a:t>
            </a:r>
          </a:p>
          <a:p>
            <a:pPr marL="0" indent="0">
              <a:buNone/>
            </a:pPr>
            <a:endParaRPr lang="ru-RU" sz="4000" b="1" dirty="0">
              <a:ln>
                <a:solidFill>
                  <a:srgbClr val="002060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94274" y="980728"/>
            <a:ext cx="4038600" cy="5184576"/>
          </a:xfrm>
        </p:spPr>
        <p:txBody>
          <a:bodyPr>
            <a:noAutofit/>
          </a:bodyPr>
          <a:lstStyle/>
          <a:p>
            <a:r>
              <a:rPr lang="uk-UA" sz="4000" b="1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</a:rPr>
              <a:t>5 </a:t>
            </a:r>
            <a:r>
              <a:rPr lang="uk-UA" sz="4000" b="1" dirty="0" smtClean="0">
                <a:ln>
                  <a:solidFill>
                    <a:srgbClr val="FF0000"/>
                  </a:solidFill>
                </a:ln>
                <a:solidFill>
                  <a:srgbClr val="002060"/>
                </a:solidFill>
              </a:rPr>
              <a:t> К</a:t>
            </a:r>
          </a:p>
          <a:p>
            <a:r>
              <a:rPr lang="uk-UA" sz="4000" b="1" dirty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</a:rPr>
              <a:t>9</a:t>
            </a:r>
            <a:r>
              <a:rPr lang="uk-UA" sz="4000" b="1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</a:rPr>
              <a:t> </a:t>
            </a:r>
            <a:r>
              <a:rPr lang="uk-UA" sz="4000" b="1" dirty="0" smtClean="0">
                <a:ln>
                  <a:solidFill>
                    <a:srgbClr val="FF0000"/>
                  </a:solidFill>
                </a:ln>
                <a:solidFill>
                  <a:srgbClr val="002060"/>
                </a:solidFill>
              </a:rPr>
              <a:t>А</a:t>
            </a:r>
          </a:p>
          <a:p>
            <a:r>
              <a:rPr lang="uk-UA" sz="4000" b="1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</a:rPr>
              <a:t>10  </a:t>
            </a:r>
            <a:r>
              <a:rPr lang="uk-UA" sz="4000" b="1" dirty="0" smtClean="0">
                <a:ln>
                  <a:solidFill>
                    <a:srgbClr val="FF0000"/>
                  </a:solidFill>
                </a:ln>
                <a:solidFill>
                  <a:srgbClr val="002060"/>
                </a:solidFill>
              </a:rPr>
              <a:t>З</a:t>
            </a:r>
          </a:p>
          <a:p>
            <a:r>
              <a:rPr lang="uk-UA" sz="4000" b="1" dirty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</a:rPr>
              <a:t>6</a:t>
            </a:r>
            <a:r>
              <a:rPr lang="uk-UA" sz="4000" b="1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</a:rPr>
              <a:t>  </a:t>
            </a:r>
            <a:r>
              <a:rPr lang="uk-UA" sz="4000" b="1" dirty="0" smtClean="0">
                <a:ln>
                  <a:solidFill>
                    <a:srgbClr val="FF0000"/>
                  </a:solidFill>
                </a:ln>
                <a:solidFill>
                  <a:srgbClr val="002060"/>
                </a:solidFill>
              </a:rPr>
              <a:t>К</a:t>
            </a:r>
          </a:p>
          <a:p>
            <a:r>
              <a:rPr lang="uk-UA" sz="4000" b="1" dirty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</a:rPr>
              <a:t>8</a:t>
            </a:r>
            <a:r>
              <a:rPr lang="uk-UA" sz="4000" b="1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</a:rPr>
              <a:t> </a:t>
            </a:r>
            <a:r>
              <a:rPr lang="uk-UA" sz="4000" b="1" dirty="0" smtClean="0">
                <a:ln>
                  <a:solidFill>
                    <a:srgbClr val="FF0000"/>
                  </a:solidFill>
                </a:ln>
                <a:solidFill>
                  <a:srgbClr val="002060"/>
                </a:solidFill>
              </a:rPr>
              <a:t>О</a:t>
            </a:r>
          </a:p>
          <a:p>
            <a:r>
              <a:rPr lang="uk-UA" sz="4000" b="1" dirty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</a:rPr>
              <a:t>4</a:t>
            </a:r>
            <a:r>
              <a:rPr lang="uk-UA" sz="4000" b="1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</a:rPr>
              <a:t> </a:t>
            </a:r>
            <a:r>
              <a:rPr lang="uk-UA" sz="4000" b="1" dirty="0" smtClean="0">
                <a:ln>
                  <a:solidFill>
                    <a:srgbClr val="FF0000"/>
                  </a:solidFill>
                </a:ln>
                <a:solidFill>
                  <a:srgbClr val="002060"/>
                </a:solidFill>
              </a:rPr>
              <a:t> В</a:t>
            </a:r>
          </a:p>
          <a:p>
            <a:r>
              <a:rPr lang="uk-UA" sz="4000" b="1" dirty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</a:rPr>
              <a:t>1</a:t>
            </a:r>
            <a:r>
              <a:rPr lang="uk-UA" sz="4000" b="1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</a:rPr>
              <a:t>  </a:t>
            </a:r>
            <a:r>
              <a:rPr lang="uk-UA" sz="4000" b="1" dirty="0" smtClean="0">
                <a:ln>
                  <a:solidFill>
                    <a:srgbClr val="FF0000"/>
                  </a:solidFill>
                </a:ln>
                <a:solidFill>
                  <a:srgbClr val="002060"/>
                </a:solidFill>
              </a:rPr>
              <a:t>А</a:t>
            </a:r>
            <a:endParaRPr lang="ru-RU" sz="4000" b="1" dirty="0">
              <a:ln>
                <a:solidFill>
                  <a:srgbClr val="FF0000"/>
                </a:solidFill>
              </a:ln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5294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23728" y="5159"/>
            <a:ext cx="8229600" cy="1143000"/>
          </a:xfrm>
        </p:spPr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uk-UA" sz="9600" b="1" dirty="0" smtClean="0">
                <a:ln w="28575"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Казкова</a:t>
            </a:r>
            <a:endParaRPr lang="ru-RU" sz="9600" b="1" dirty="0">
              <a:ln w="28575">
                <a:solidFill>
                  <a:srgbClr val="FF0000"/>
                </a:solidFill>
              </a:ln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271197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57303" y1="4533" x2="57303" y2="4533"/>
                        <a14:foregroundMark x1="44195" y1="6516" x2="44195" y2="6516"/>
                        <a14:foregroundMark x1="37079" y1="9632" x2="37079" y2="9632"/>
                        <a14:foregroundMark x1="31835" y1="14731" x2="31835" y2="14731"/>
                        <a14:foregroundMark x1="31461" y1="16431" x2="31461" y2="16431"/>
                        <a14:foregroundMark x1="70037" y1="4816" x2="70037" y2="4816"/>
                        <a14:foregroundMark x1="75655" y1="5382" x2="75655" y2="5382"/>
                        <a14:foregroundMark x1="82397" y1="9065" x2="82397" y2="9065"/>
                        <a14:foregroundMark x1="88015" y1="15014" x2="88015" y2="15014"/>
                        <a14:foregroundMark x1="92509" y1="22380" x2="92509" y2="22380"/>
                        <a14:foregroundMark x1="26966" y1="24079" x2="26966" y2="24079"/>
                        <a14:foregroundMark x1="66667" y1="5382" x2="66667" y2="5382"/>
                        <a14:foregroundMark x1="62172" y1="4533" x2="62172" y2="4533"/>
                        <a14:foregroundMark x1="58801" y1="4533" x2="56554" y2="4533"/>
                        <a14:foregroundMark x1="52809" y1="4816" x2="52809" y2="4816"/>
                        <a14:foregroundMark x1="50562" y1="5382" x2="50562" y2="5382"/>
                        <a14:foregroundMark x1="46442" y1="6516" x2="45318" y2="7932"/>
                        <a14:foregroundMark x1="41573" y1="10482" x2="39700" y2="11615"/>
                        <a14:foregroundMark x1="37453" y1="13314" x2="37453" y2="13314"/>
                        <a14:foregroundMark x1="76404" y1="30028" x2="76404" y2="30028"/>
                        <a14:foregroundMark x1="76779" y1="34561" x2="76779" y2="34561"/>
                        <a14:foregroundMark x1="74532" y1="38527" x2="74532" y2="38527"/>
                        <a14:foregroundMark x1="72285" y1="41360" x2="72285" y2="41360"/>
                        <a14:foregroundMark x1="71910" y1="43626" x2="71910" y2="46459"/>
                        <a14:foregroundMark x1="70787" y1="48725" x2="70787" y2="48725"/>
                        <a14:foregroundMark x1="68914" y1="51275" x2="68539" y2="52975"/>
                        <a14:foregroundMark x1="68539" y1="53258" x2="68539" y2="53258"/>
                        <a14:foregroundMark x1="82022" y1="32861" x2="82022" y2="32861"/>
                        <a14:foregroundMark x1="82397" y1="30312" x2="82397" y2="30312"/>
                        <a14:foregroundMark x1="83521" y1="26629" x2="83521" y2="26629"/>
                        <a14:foregroundMark x1="81273" y1="26629" x2="78652" y2="27762"/>
                        <a14:foregroundMark x1="74532" y1="29462" x2="74532" y2="29462"/>
                        <a14:foregroundMark x1="80150" y1="31161" x2="80150" y2="31161"/>
                        <a14:foregroundMark x1="83521" y1="32861" x2="83521" y2="32861"/>
                        <a14:foregroundMark x1="14981" y1="55807" x2="14981" y2="55807"/>
                        <a14:foregroundMark x1="11236" y1="54958" x2="11236" y2="54958"/>
                        <a14:foregroundMark x1="10112" y1="54958" x2="10112" y2="54958"/>
                        <a14:foregroundMark x1="18352" y1="55807" x2="16854" y2="56657"/>
                        <a14:foregroundMark x1="15730" y1="57224" x2="15730" y2="57224"/>
                        <a14:foregroundMark x1="13858" y1="57507" x2="12360" y2="56374"/>
                        <a14:foregroundMark x1="11236" y1="54674" x2="11236" y2="54674"/>
                        <a14:foregroundMark x1="93633" y1="20963" x2="93633" y2="20963"/>
                        <a14:foregroundMark x1="93633" y1="27479" x2="93633" y2="27479"/>
                        <a14:foregroundMark x1="97753" y1="29178" x2="97753" y2="29178"/>
                        <a14:foregroundMark x1="97753" y1="26912" x2="97753" y2="26912"/>
                        <a14:foregroundMark x1="95880" y1="24079" x2="92135" y2="22380"/>
                        <a14:foregroundMark x1="86517" y1="18414" x2="86517" y2="18414"/>
                        <a14:foregroundMark x1="83521" y1="32578" x2="83521" y2="3257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167980"/>
            <a:ext cx="3456384" cy="45696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74404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9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5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13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913" tmFilter="0, 0; 0.125,0.2665; 0.25,0.4; 0.375,0.465; 0.5,0.5;  0.625,0.535; 0.75,0.6; 0.875,0.7335; 1,1">
                                          <p:stCondLst>
                                            <p:cond delay="913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456" tmFilter="0, 0; 0.125,0.2665; 0.25,0.4; 0.375,0.465; 0.5,0.5;  0.625,0.535; 0.75,0.6; 0.875,0.7335; 1,1">
                                          <p:stCondLst>
                                            <p:cond delay="1821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26" tmFilter="0, 0; 0.125,0.2665; 0.25,0.4; 0.375,0.465; 0.5,0.5;  0.625,0.535; 0.75,0.6; 0.875,0.7335; 1,1">
                                          <p:stCondLst>
                                            <p:cond delay="2277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36">
                                          <p:stCondLst>
                                            <p:cond delay="894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28" decel="50000">
                                          <p:stCondLst>
                                            <p:cond delay="93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36">
                                          <p:stCondLst>
                                            <p:cond delay="1804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28" decel="50000">
                                          <p:stCondLst>
                                            <p:cond delay="184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36">
                                          <p:stCondLst>
                                            <p:cond delay="2258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28" decel="50000">
                                          <p:stCondLst>
                                            <p:cond delay="2293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36">
                                          <p:stCondLst>
                                            <p:cond delay="2486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28" decel="50000">
                                          <p:stCondLst>
                                            <p:cond delay="2522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60325"/>
            <a:ext cx="8836471" cy="1143000"/>
          </a:xfrm>
        </p:spPr>
        <p:txBody>
          <a:bodyPr>
            <a:normAutofit fontScale="90000"/>
          </a:bodyPr>
          <a:lstStyle/>
          <a:p>
            <a:r>
              <a:rPr lang="uk-UA" b="1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Segoe Print" pitchFamily="2" charset="0"/>
              </a:rPr>
              <a:t>Психологічний настрій на урок</a:t>
            </a:r>
            <a:endParaRPr lang="ru-RU" b="1" dirty="0">
              <a:ln>
                <a:solidFill>
                  <a:srgbClr val="FF0000"/>
                </a:solidFill>
              </a:ln>
              <a:solidFill>
                <a:srgbClr val="FFFF00"/>
              </a:solidFill>
              <a:latin typeface="Segoe Print" pitchFamily="2" charset="0"/>
            </a:endParaRPr>
          </a:p>
        </p:txBody>
      </p:sp>
      <p:pic>
        <p:nvPicPr>
          <p:cNvPr id="14339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40568" y="478280"/>
            <a:ext cx="4700423" cy="29507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4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3933056"/>
            <a:ext cx="4999037" cy="3633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4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3312" y="1196752"/>
            <a:ext cx="3309937" cy="3200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04790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43808" y="2708920"/>
            <a:ext cx="6501408" cy="1872208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uk-UA" sz="54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Гра </a:t>
            </a:r>
            <a:br>
              <a:rPr lang="uk-UA" sz="54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uk-UA" sz="54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«Відповідай чесно»</a:t>
            </a:r>
            <a:endParaRPr lang="ru-RU" sz="5400" b="1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343983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332656"/>
            <a:ext cx="7355160" cy="1143000"/>
          </a:xfrm>
        </p:spPr>
        <p:txBody>
          <a:bodyPr>
            <a:normAutofit/>
          </a:bodyPr>
          <a:lstStyle/>
          <a:p>
            <a:r>
              <a:rPr lang="uk-UA" sz="4800" b="1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Segoe Print" pitchFamily="2" charset="0"/>
              </a:rPr>
              <a:t>Дякую за роботу!</a:t>
            </a:r>
            <a:endParaRPr lang="ru-RU" sz="4800" b="1" dirty="0">
              <a:ln>
                <a:solidFill>
                  <a:srgbClr val="FF0000"/>
                </a:solidFill>
              </a:ln>
              <a:solidFill>
                <a:srgbClr val="FFFF00"/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  <a:latin typeface="Segoe Print" pitchFamily="2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988840"/>
            <a:ext cx="3455987" cy="4565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63384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0465" y="204689"/>
            <a:ext cx="5930491" cy="6345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4224" y="132680"/>
            <a:ext cx="6061324" cy="64896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6222" y="276696"/>
            <a:ext cx="6029326" cy="6345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679530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3999" cy="68762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uk-UA" sz="5400" b="1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Segoe Print" pitchFamily="2" charset="0"/>
              </a:rPr>
              <a:t>Острів </a:t>
            </a:r>
            <a:br>
              <a:rPr lang="uk-UA" sz="5400" b="1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Segoe Print" pitchFamily="2" charset="0"/>
              </a:rPr>
            </a:br>
            <a:r>
              <a:rPr lang="uk-UA" sz="5400" b="1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Segoe Print" pitchFamily="2" charset="0"/>
              </a:rPr>
              <a:t>«Усний рахунок»</a:t>
            </a:r>
            <a:endParaRPr lang="ru-RU" sz="5400" b="1" dirty="0">
              <a:ln>
                <a:solidFill>
                  <a:srgbClr val="FF0000"/>
                </a:solidFill>
              </a:ln>
              <a:solidFill>
                <a:srgbClr val="FFFF00"/>
              </a:solidFill>
              <a:latin typeface="Segoe Print" pitchFamily="2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837"/>
          <a:stretch/>
        </p:blipFill>
        <p:spPr bwMode="auto">
          <a:xfrm>
            <a:off x="1115616" y="1772816"/>
            <a:ext cx="6336704" cy="489654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29450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525"/>
            <a:ext cx="9144000" cy="6877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Объект 3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uk-UA" sz="6600" b="1" i="1" dirty="0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</a:rPr>
              <a:t>10</a:t>
            </a:r>
          </a:p>
          <a:p>
            <a:r>
              <a:rPr lang="uk-UA" sz="6600" b="1" i="1" dirty="0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</a:rPr>
              <a:t>8</a:t>
            </a:r>
          </a:p>
          <a:p>
            <a:r>
              <a:rPr lang="uk-UA" sz="6600" b="1" i="1" dirty="0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</a:rPr>
              <a:t>7</a:t>
            </a:r>
          </a:p>
          <a:p>
            <a:r>
              <a:rPr lang="uk-UA" sz="6600" b="1" i="1" dirty="0" smtClean="0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</a:rPr>
              <a:t>6</a:t>
            </a:r>
            <a:endParaRPr lang="ru-RU" sz="6600" b="1" i="1" dirty="0">
              <a:ln>
                <a:solidFill>
                  <a:srgbClr val="FFFF00"/>
                </a:solidFill>
              </a:ln>
              <a:solidFill>
                <a:srgbClr val="002060"/>
              </a:solidFill>
            </a:endParaRPr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2618"/>
            <a:ext cx="8229600" cy="2279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59789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986" y="0"/>
            <a:ext cx="9167986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147248" cy="2218258"/>
          </a:xfrm>
        </p:spPr>
        <p:txBody>
          <a:bodyPr>
            <a:noAutofit/>
          </a:bodyPr>
          <a:lstStyle/>
          <a:p>
            <a:r>
              <a:rPr lang="uk-UA" sz="4800" b="1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Segoe Print" pitchFamily="2" charset="0"/>
              </a:rPr>
              <a:t>Острів «Каліграфічна хвилинка»</a:t>
            </a:r>
            <a:endParaRPr lang="ru-RU" sz="4800" b="1" dirty="0">
              <a:ln>
                <a:solidFill>
                  <a:srgbClr val="FF0000"/>
                </a:solidFill>
              </a:ln>
              <a:solidFill>
                <a:srgbClr val="FFFF00"/>
              </a:solidFill>
              <a:latin typeface="Segoe Print" pitchFamily="2" charset="0"/>
            </a:endParaRPr>
          </a:p>
        </p:txBody>
      </p:sp>
      <p:pic>
        <p:nvPicPr>
          <p:cNvPr id="3076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3120950"/>
            <a:ext cx="3779912" cy="3779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95536" y="2385754"/>
            <a:ext cx="734481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b="1" i="1" dirty="0" smtClean="0"/>
              <a:t>1  2  3  4  5  6  7  8  9  10  4  4  4  4</a:t>
            </a:r>
          </a:p>
          <a:p>
            <a:r>
              <a:rPr lang="uk-UA" sz="4000" b="1" i="1" dirty="0" smtClean="0"/>
              <a:t> </a:t>
            </a:r>
            <a:endParaRPr lang="uk-UA" sz="4000" b="1" i="1" dirty="0"/>
          </a:p>
        </p:txBody>
      </p:sp>
    </p:spTree>
    <p:extLst>
      <p:ext uri="{BB962C8B-B14F-4D97-AF65-F5344CB8AC3E}">
        <p14:creationId xmlns:p14="http://schemas.microsoft.com/office/powerpoint/2010/main" val="598650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0" name="Picture 4" descr="Похожее изображение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2852936"/>
            <a:ext cx="4208462" cy="4005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20688"/>
            <a:ext cx="8229600" cy="1143000"/>
          </a:xfrm>
        </p:spPr>
        <p:txBody>
          <a:bodyPr>
            <a:noAutofit/>
          </a:bodyPr>
          <a:lstStyle/>
          <a:p>
            <a:r>
              <a:rPr lang="uk-UA" sz="5400" b="1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Segoe Print" pitchFamily="2" charset="0"/>
              </a:rPr>
              <a:t>Острів</a:t>
            </a:r>
            <a:br>
              <a:rPr lang="uk-UA" sz="5400" b="1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Segoe Print" pitchFamily="2" charset="0"/>
              </a:rPr>
            </a:br>
            <a:r>
              <a:rPr lang="uk-UA" sz="5400" b="1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Segoe Print" pitchFamily="2" charset="0"/>
              </a:rPr>
              <a:t>«Математичний диктант»</a:t>
            </a:r>
            <a:endParaRPr lang="ru-RU" sz="5400" b="1" dirty="0">
              <a:ln>
                <a:solidFill>
                  <a:srgbClr val="FF0000"/>
                </a:solidFill>
              </a:ln>
              <a:solidFill>
                <a:srgbClr val="FFFF00"/>
              </a:solidFill>
              <a:latin typeface="Segoe Print" pitchFamily="2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087214"/>
            <a:ext cx="8229600" cy="4525963"/>
          </a:xfrm>
        </p:spPr>
        <p:txBody>
          <a:bodyPr/>
          <a:lstStyle/>
          <a:p>
            <a:endParaRPr lang="uk-UA" sz="4400" b="1" i="1" dirty="0" smtClean="0">
              <a:solidFill>
                <a:srgbClr val="FF0000"/>
              </a:solidFill>
            </a:endParaRPr>
          </a:p>
          <a:p>
            <a:r>
              <a:rPr lang="uk-UA" sz="4400" b="1" i="1" dirty="0" smtClean="0">
                <a:solidFill>
                  <a:srgbClr val="FF0000"/>
                </a:solidFill>
              </a:rPr>
              <a:t>Перевірка:</a:t>
            </a:r>
          </a:p>
          <a:p>
            <a:pPr marL="0" indent="0">
              <a:buNone/>
            </a:pPr>
            <a:endParaRPr lang="uk-UA" sz="4400" b="1" i="1" dirty="0" smtClean="0">
              <a:solidFill>
                <a:srgbClr val="FF0000"/>
              </a:solidFill>
            </a:endParaRPr>
          </a:p>
          <a:p>
            <a:r>
              <a:rPr lang="uk-UA" sz="4800" b="1" dirty="0" smtClean="0">
                <a:solidFill>
                  <a:srgbClr val="002060"/>
                </a:solidFill>
              </a:rPr>
              <a:t>10  8  2  3  1   </a:t>
            </a:r>
            <a:endParaRPr lang="ru-RU" sz="48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0786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7434" y="33338"/>
            <a:ext cx="8229600" cy="1931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95475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3041" y="1036837"/>
            <a:ext cx="9470082" cy="59080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88024" y="1844824"/>
            <a:ext cx="3456384" cy="4281339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ü"/>
            </a:pPr>
            <a:r>
              <a:rPr lang="uk-UA" sz="4000" b="1" i="1" dirty="0" smtClean="0"/>
              <a:t>сторінка 67</a:t>
            </a:r>
            <a:endParaRPr lang="ru-RU" sz="4000" b="1" i="1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dirty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Segoe Print" pitchFamily="2" charset="0"/>
              </a:rPr>
              <a:t>Робота з </a:t>
            </a:r>
            <a:r>
              <a:rPr lang="ru-RU" sz="5400" b="1" dirty="0" err="1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Segoe Print" pitchFamily="2" charset="0"/>
              </a:rPr>
              <a:t>підручником</a:t>
            </a:r>
            <a:r>
              <a:rPr lang="ru-RU" sz="5400" b="1" dirty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Segoe Print" pitchFamily="2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43396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345</TotalTime>
  <Words>120</Words>
  <Application>Microsoft Office PowerPoint</Application>
  <PresentationFormat>Экран (4:3)</PresentationFormat>
  <Paragraphs>47</Paragraphs>
  <Slides>21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Презентация PowerPoint</vt:lpstr>
      <vt:lpstr>Психологічний настрій на урок</vt:lpstr>
      <vt:lpstr>Презентация PowerPoint</vt:lpstr>
      <vt:lpstr>Острів  «Усний рахунок»</vt:lpstr>
      <vt:lpstr>Презентация PowerPoint</vt:lpstr>
      <vt:lpstr>Острів «Каліграфічна хвилинка»</vt:lpstr>
      <vt:lpstr>Острів «Математичний диктант»</vt:lpstr>
      <vt:lpstr>Презентация PowerPoint</vt:lpstr>
      <vt:lpstr>Робота з підручником </vt:lpstr>
      <vt:lpstr>Острів відпочинку</vt:lpstr>
      <vt:lpstr>Презентация PowerPoint</vt:lpstr>
      <vt:lpstr>Острів «Задачний»</vt:lpstr>
      <vt:lpstr>Задача 3</vt:lpstr>
      <vt:lpstr>Острів «Самостійний»</vt:lpstr>
      <vt:lpstr>Острів геометричний</vt:lpstr>
      <vt:lpstr>Презентация PowerPoint</vt:lpstr>
      <vt:lpstr>Кругові  приклади</vt:lpstr>
      <vt:lpstr>Казкова</vt:lpstr>
      <vt:lpstr>Презентация PowerPoint</vt:lpstr>
      <vt:lpstr>Гра  «Відповідай чесно»</vt:lpstr>
      <vt:lpstr>Дякую за роботу!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Дом</dc:creator>
  <cp:lastModifiedBy>Дом</cp:lastModifiedBy>
  <cp:revision>23</cp:revision>
  <dcterms:created xsi:type="dcterms:W3CDTF">2017-01-13T16:18:00Z</dcterms:created>
  <dcterms:modified xsi:type="dcterms:W3CDTF">2017-01-16T18:52:38Z</dcterms:modified>
</cp:coreProperties>
</file>